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77" r:id="rId3"/>
    <p:sldId id="257" r:id="rId4"/>
    <p:sldId id="275" r:id="rId5"/>
    <p:sldId id="270" r:id="rId6"/>
    <p:sldId id="271" r:id="rId7"/>
    <p:sldId id="273" r:id="rId8"/>
    <p:sldId id="272" r:id="rId9"/>
    <p:sldId id="274" r:id="rId10"/>
    <p:sldId id="258" r:id="rId11"/>
    <p:sldId id="263" r:id="rId12"/>
    <p:sldId id="276" r:id="rId13"/>
    <p:sldId id="278" r:id="rId14"/>
    <p:sldId id="266" r:id="rId15"/>
    <p:sldId id="268" r:id="rId16"/>
    <p:sldId id="269" r:id="rId17"/>
    <p:sldId id="264" r:id="rId18"/>
    <p:sldId id="260" r:id="rId19"/>
    <p:sldId id="279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330"/>
    <p:restoredTop sz="94819"/>
  </p:normalViewPr>
  <p:slideViewPr>
    <p:cSldViewPr snapToGrid="0" snapToObjects="1">
      <p:cViewPr varScale="1">
        <p:scale>
          <a:sx n="110" d="100"/>
          <a:sy n="110" d="100"/>
        </p:scale>
        <p:origin x="552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8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4/20/2016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Rubric%20for%20Digital%20Research%20Video.docx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600" b="1" dirty="0" smtClean="0"/>
              <a:t>Digital Composition</a:t>
            </a:r>
            <a:endParaRPr lang="en-US" sz="6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sz="3600" dirty="0" smtClean="0"/>
              <a:t>Integrating Digital Video Production</a:t>
            </a:r>
          </a:p>
          <a:p>
            <a:r>
              <a:rPr lang="en-US" sz="3600" dirty="0" smtClean="0"/>
              <a:t>into the Undergraduate Research Paper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8042893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-79495"/>
            <a:ext cx="10018713" cy="1752599"/>
          </a:xfrm>
        </p:spPr>
        <p:txBody>
          <a:bodyPr>
            <a:normAutofit/>
          </a:bodyPr>
          <a:lstStyle/>
          <a:p>
            <a:r>
              <a:rPr lang="en-US" dirty="0" smtClean="0"/>
              <a:t>My Digital 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42575" y="1916726"/>
            <a:ext cx="10707689" cy="4642338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800" b="1" dirty="0" smtClean="0"/>
              <a:t>2-3 minute video </a:t>
            </a:r>
            <a:r>
              <a:rPr lang="en-US" sz="2800" dirty="0" smtClean="0"/>
              <a:t>presenting student research 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2800" b="1" dirty="0" smtClean="0"/>
              <a:t>1-2 page written “treatment” </a:t>
            </a:r>
            <a:r>
              <a:rPr lang="en-US" sz="2800" dirty="0" smtClean="0"/>
              <a:t>outlining plans for video, 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 smtClean="0"/>
              <a:t>including chosen imagery, messaging, and other elements</a:t>
            </a:r>
          </a:p>
          <a:p>
            <a:pPr lvl="2"/>
            <a:r>
              <a:rPr lang="en-US" sz="2700" dirty="0"/>
              <a:t>Between drafts 2 and 3 of research </a:t>
            </a:r>
            <a:r>
              <a:rPr lang="en-US" sz="2700" dirty="0" smtClean="0"/>
              <a:t>paper</a:t>
            </a:r>
            <a:r>
              <a:rPr lang="en-US" sz="2600" dirty="0" smtClean="0"/>
              <a:t/>
            </a:r>
            <a:br>
              <a:rPr lang="en-US" sz="2600" dirty="0" smtClean="0"/>
            </a:br>
            <a:endParaRPr lang="en-US" sz="26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2800" b="1" dirty="0" smtClean="0"/>
              <a:t>Short reflection </a:t>
            </a:r>
            <a:r>
              <a:rPr lang="en-US" sz="2800" dirty="0" smtClean="0"/>
              <a:t>on process of creating digital video </a:t>
            </a:r>
            <a:br>
              <a:rPr lang="en-US" sz="2800" dirty="0" smtClean="0"/>
            </a:br>
            <a:r>
              <a:rPr lang="en-US" sz="2800" dirty="0" smtClean="0"/>
              <a:t>and relationship to final research paper</a:t>
            </a:r>
          </a:p>
          <a:p>
            <a:pPr marL="457200" indent="-457200">
              <a:buFont typeface="+mj-lt"/>
              <a:buAutoNum type="arabicPeriod"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93218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Final Product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04892" y="1684866"/>
            <a:ext cx="10018713" cy="312420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dirty="0" smtClean="0"/>
              <a:t>Cut to sample videos!</a:t>
            </a:r>
          </a:p>
          <a:p>
            <a:pPr algn="ctr"/>
            <a:r>
              <a:rPr lang="en-US" sz="3200" dirty="0" smtClean="0"/>
              <a:t>“Destroying Latino Stereotypes – Jane the Virgin”</a:t>
            </a:r>
          </a:p>
          <a:p>
            <a:pPr algn="ctr"/>
            <a:r>
              <a:rPr lang="en-US" sz="3200" dirty="0" smtClean="0"/>
              <a:t>“Cyber-bullying”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5039678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Grading Rubric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1471238"/>
            <a:ext cx="10018713" cy="3124201"/>
          </a:xfrm>
        </p:spPr>
        <p:txBody>
          <a:bodyPr/>
          <a:lstStyle/>
          <a:p>
            <a:pPr marL="0" indent="0" algn="ctr">
              <a:buNone/>
            </a:pPr>
            <a:r>
              <a:rPr lang="en-US" sz="3600" dirty="0" smtClean="0"/>
              <a:t>See</a:t>
            </a:r>
            <a:r>
              <a:rPr lang="en-US" dirty="0" smtClean="0"/>
              <a:t> </a:t>
            </a:r>
            <a:r>
              <a:rPr lang="en-US" sz="3600" dirty="0" smtClean="0">
                <a:hlinkClick r:id="rId2" action="ppaction://hlinkfile"/>
              </a:rPr>
              <a:t>here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414130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did this support course research </a:t>
            </a:r>
            <a:br>
              <a:rPr lang="en-US" dirty="0" smtClean="0"/>
            </a:br>
            <a:r>
              <a:rPr lang="en-US" dirty="0" smtClean="0"/>
              <a:t>and writing goals?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2179315"/>
            <a:ext cx="10018713" cy="3124201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/>
              <a:t>Papers were stronger overall than previous year</a:t>
            </a:r>
            <a:endParaRPr lang="en-US" sz="2800" dirty="0" smtClean="0"/>
          </a:p>
          <a:p>
            <a:pPr algn="ctr"/>
            <a:r>
              <a:rPr lang="en-US" sz="3200" dirty="0" smtClean="0"/>
              <a:t>Let’s ask the students!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4829630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23943"/>
            <a:ext cx="10018713" cy="1752599"/>
          </a:xfrm>
        </p:spPr>
        <p:txBody>
          <a:bodyPr/>
          <a:lstStyle/>
          <a:p>
            <a:r>
              <a:rPr lang="en-US" dirty="0" smtClean="0"/>
              <a:t>Student feedback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1" y="1924597"/>
            <a:ext cx="10018712" cy="335280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dirty="0" smtClean="0"/>
              <a:t>“</a:t>
            </a:r>
            <a:r>
              <a:rPr lang="en-US" sz="3200" dirty="0"/>
              <a:t>The digital video treatment </a:t>
            </a:r>
            <a:r>
              <a:rPr lang="en-US" sz="3200" dirty="0" smtClean="0"/>
              <a:t>helped me make revisions </a:t>
            </a:r>
            <a:r>
              <a:rPr lang="en-US" sz="3200" dirty="0"/>
              <a:t>between my second and third draft because it </a:t>
            </a:r>
            <a:r>
              <a:rPr lang="en-US" sz="3200" dirty="0" smtClean="0"/>
              <a:t>helped </a:t>
            </a:r>
            <a:r>
              <a:rPr lang="en-US" sz="3200" dirty="0"/>
              <a:t>me realize which evidence </a:t>
            </a:r>
            <a:r>
              <a:rPr lang="en-US" sz="3200" dirty="0" smtClean="0"/>
              <a:t>is the </a:t>
            </a:r>
            <a:r>
              <a:rPr lang="en-US" sz="3200" dirty="0"/>
              <a:t>most </a:t>
            </a:r>
            <a:r>
              <a:rPr lang="en-US" sz="3200" dirty="0" smtClean="0"/>
              <a:t>effective... </a:t>
            </a:r>
            <a:r>
              <a:rPr lang="en-US" sz="3200" b="1" dirty="0"/>
              <a:t>I realized that I can not put out just any information, instead put out my strongest information </a:t>
            </a:r>
            <a:r>
              <a:rPr lang="en-US" sz="3200" dirty="0"/>
              <a:t>because I only </a:t>
            </a:r>
            <a:r>
              <a:rPr lang="en-US" sz="3200" dirty="0" smtClean="0"/>
              <a:t>have a </a:t>
            </a:r>
            <a:r>
              <a:rPr lang="en-US" sz="3200" dirty="0"/>
              <a:t>certain amount of time</a:t>
            </a:r>
            <a:r>
              <a:rPr lang="en-US" sz="3200" dirty="0" smtClean="0"/>
              <a:t>. </a:t>
            </a:r>
            <a:r>
              <a:rPr lang="en-US" sz="3200" dirty="0"/>
              <a:t>I also removed evidence that </a:t>
            </a:r>
            <a:r>
              <a:rPr lang="en-US" sz="3200" dirty="0" smtClean="0"/>
              <a:t>seem[</a:t>
            </a:r>
            <a:r>
              <a:rPr lang="en-US" sz="3200" dirty="0" err="1" smtClean="0"/>
              <a:t>ed</a:t>
            </a:r>
            <a:r>
              <a:rPr lang="en-US" sz="3200" dirty="0" smtClean="0"/>
              <a:t>] </a:t>
            </a:r>
            <a:r>
              <a:rPr lang="en-US" sz="3200" dirty="0"/>
              <a:t>repetitive and did not connect to my overall research</a:t>
            </a:r>
            <a:r>
              <a:rPr lang="en-US" sz="3200" dirty="0" smtClean="0"/>
              <a:t>.“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30842823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-34045"/>
            <a:ext cx="10018713" cy="1752599"/>
          </a:xfrm>
        </p:spPr>
        <p:txBody>
          <a:bodyPr/>
          <a:lstStyle/>
          <a:p>
            <a:r>
              <a:rPr lang="en-US" dirty="0" smtClean="0"/>
              <a:t>Student Feedback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56684" y="2297349"/>
            <a:ext cx="10018713" cy="312420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dirty="0" smtClean="0"/>
              <a:t>“…</a:t>
            </a:r>
            <a:r>
              <a:rPr lang="en-US" sz="3200" b="1" dirty="0" smtClean="0"/>
              <a:t>it </a:t>
            </a:r>
            <a:r>
              <a:rPr lang="en-US" sz="3200" b="1" dirty="0"/>
              <a:t>helped me understand my own thesis in a different way. </a:t>
            </a:r>
            <a:r>
              <a:rPr lang="en-US" sz="3200" dirty="0"/>
              <a:t>It turned the research paper into something more dense and concentrated, </a:t>
            </a:r>
            <a:r>
              <a:rPr lang="en-US" sz="3200" b="1" dirty="0"/>
              <a:t>stripping it down into the most essential points</a:t>
            </a:r>
            <a:r>
              <a:rPr lang="en-US" sz="3200" dirty="0"/>
              <a:t> for the time allotted. This definitely helped me realize that the information I decided to show in the video needed to be the most supported in my research paper because those were the most important arguments</a:t>
            </a:r>
            <a:r>
              <a:rPr lang="en-US" sz="3200" dirty="0" smtClean="0"/>
              <a:t>.”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10532490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Student Feedback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US" sz="3200" dirty="0" smtClean="0"/>
              <a:t>“…being </a:t>
            </a:r>
            <a:r>
              <a:rPr lang="en-US" sz="3200" dirty="0"/>
              <a:t>able to condense ten pages into something short and visual really helps give personality to a paper. </a:t>
            </a:r>
            <a:r>
              <a:rPr lang="en-US" sz="3200" b="1" dirty="0"/>
              <a:t>This was also a chance to, if I felt passionate enough, attempt to convince my peers to think differently about the issue </a:t>
            </a:r>
            <a:r>
              <a:rPr lang="en-US" sz="3200" dirty="0"/>
              <a:t>I had raised (eliminating the stereotype associated with video games</a:t>
            </a:r>
            <a:r>
              <a:rPr lang="en-US" sz="3200" dirty="0" smtClean="0"/>
              <a:t>).”</a:t>
            </a:r>
            <a:endParaRPr lang="en-US" sz="32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52263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-150773"/>
            <a:ext cx="10018713" cy="1752599"/>
          </a:xfrm>
        </p:spPr>
        <p:txBody>
          <a:bodyPr/>
          <a:lstStyle/>
          <a:p>
            <a:r>
              <a:rPr lang="en-US" dirty="0" smtClean="0"/>
              <a:t>Positive Outcomes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75882" y="1342415"/>
            <a:ext cx="11089532" cy="4902738"/>
          </a:xfrm>
        </p:spPr>
        <p:txBody>
          <a:bodyPr>
            <a:noAutofit/>
          </a:bodyPr>
          <a:lstStyle/>
          <a:p>
            <a:r>
              <a:rPr lang="en-US" sz="3000" dirty="0" smtClean="0"/>
              <a:t>Enhanced student engagement </a:t>
            </a:r>
          </a:p>
          <a:p>
            <a:r>
              <a:rPr lang="en-US" sz="3000" dirty="0" smtClean="0"/>
              <a:t>Fostered camaraderie </a:t>
            </a:r>
          </a:p>
          <a:p>
            <a:pPr lvl="1"/>
            <a:r>
              <a:rPr lang="en-US" sz="3000" dirty="0" smtClean="0"/>
              <a:t>Students helped each other learn technology and/or </a:t>
            </a:r>
            <a:br>
              <a:rPr lang="en-US" sz="3000" dirty="0" smtClean="0"/>
            </a:br>
            <a:r>
              <a:rPr lang="en-US" sz="3000" dirty="0" smtClean="0"/>
              <a:t>produce videos</a:t>
            </a:r>
          </a:p>
          <a:p>
            <a:r>
              <a:rPr lang="en-US" sz="3000" dirty="0" smtClean="0"/>
              <a:t>Some students who struggled with writing rocked the video</a:t>
            </a:r>
          </a:p>
          <a:p>
            <a:pPr lvl="1"/>
            <a:r>
              <a:rPr lang="en-US" sz="3000" dirty="0"/>
              <a:t>Visual learners  or techies could strut their </a:t>
            </a:r>
            <a:r>
              <a:rPr lang="en-US" sz="3000" dirty="0" smtClean="0"/>
              <a:t>stuff</a:t>
            </a:r>
          </a:p>
          <a:p>
            <a:r>
              <a:rPr lang="en-US" sz="3000" dirty="0" smtClean="0"/>
              <a:t>Something to do on the last day of class or designated final </a:t>
            </a:r>
            <a:br>
              <a:rPr lang="en-US" sz="3000" dirty="0" smtClean="0"/>
            </a:br>
            <a:r>
              <a:rPr lang="en-US" sz="3000" dirty="0" smtClean="0"/>
              <a:t>exam time!</a:t>
            </a:r>
          </a:p>
          <a:p>
            <a:r>
              <a:rPr lang="en-US" sz="3000" dirty="0" smtClean="0"/>
              <a:t>Students could use as part of portfolio for internships/jobs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160476540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102141"/>
            <a:ext cx="10018713" cy="1752599"/>
          </a:xfrm>
        </p:spPr>
        <p:txBody>
          <a:bodyPr/>
          <a:lstStyle/>
          <a:p>
            <a:r>
              <a:rPr lang="en-US" dirty="0" smtClean="0"/>
              <a:t>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91644" y="1400792"/>
            <a:ext cx="10704509" cy="4390408"/>
          </a:xfrm>
        </p:spPr>
        <p:txBody>
          <a:bodyPr>
            <a:normAutofit/>
          </a:bodyPr>
          <a:lstStyle/>
          <a:p>
            <a:r>
              <a:rPr lang="en-US" sz="3200" dirty="0" smtClean="0"/>
              <a:t>Citing digital sources</a:t>
            </a:r>
          </a:p>
          <a:p>
            <a:pPr lvl="1"/>
            <a:r>
              <a:rPr lang="en-US" sz="3200" dirty="0" smtClean="0"/>
              <a:t>Rolling credits? </a:t>
            </a:r>
            <a:endParaRPr lang="en-US" sz="3200" dirty="0"/>
          </a:p>
          <a:p>
            <a:pPr lvl="1"/>
            <a:r>
              <a:rPr lang="en-US" sz="3200" dirty="0" smtClean="0"/>
              <a:t>Copyright issues</a:t>
            </a:r>
          </a:p>
          <a:p>
            <a:r>
              <a:rPr lang="en-US" sz="3200" dirty="0" smtClean="0"/>
              <a:t>Inconsistency in results</a:t>
            </a:r>
          </a:p>
          <a:p>
            <a:pPr lvl="1"/>
            <a:r>
              <a:rPr lang="en-US" sz="2800" dirty="0"/>
              <a:t>Replace draft 2 of paper with draft 1 of video</a:t>
            </a:r>
            <a:r>
              <a:rPr lang="en-US" sz="2800" dirty="0" smtClean="0"/>
              <a:t>?</a:t>
            </a:r>
          </a:p>
          <a:p>
            <a:pPr marL="0" indent="0">
              <a:buNone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148705395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2048690"/>
            <a:ext cx="10018713" cy="312420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7200" dirty="0" smtClean="0"/>
              <a:t>???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22691136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-152409"/>
            <a:ext cx="10018713" cy="1752599"/>
          </a:xfrm>
        </p:spPr>
        <p:txBody>
          <a:bodyPr/>
          <a:lstStyle/>
          <a:p>
            <a:r>
              <a:rPr lang="en-US" dirty="0" smtClean="0"/>
              <a:t>What You’ll </a:t>
            </a:r>
            <a:r>
              <a:rPr lang="en-US" dirty="0" smtClean="0"/>
              <a:t>Get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1497878"/>
            <a:ext cx="10124216" cy="4476206"/>
          </a:xfrm>
        </p:spPr>
        <p:txBody>
          <a:bodyPr>
            <a:normAutofit/>
          </a:bodyPr>
          <a:lstStyle/>
          <a:p>
            <a:r>
              <a:rPr lang="en-US" sz="3200" dirty="0" smtClean="0"/>
              <a:t>How I </a:t>
            </a:r>
            <a:r>
              <a:rPr lang="en-US" sz="3200" dirty="0" smtClean="0"/>
              <a:t>integrated digital video into a student research paper assignment</a:t>
            </a:r>
          </a:p>
          <a:p>
            <a:r>
              <a:rPr lang="en-US" sz="3200" dirty="0" smtClean="0"/>
              <a:t>Background about ENGL 120 and course learning goals</a:t>
            </a:r>
          </a:p>
          <a:p>
            <a:r>
              <a:rPr lang="en-US" sz="3200" dirty="0" smtClean="0"/>
              <a:t>Two sample student videos</a:t>
            </a:r>
          </a:p>
          <a:p>
            <a:r>
              <a:rPr lang="en-US" sz="3200" dirty="0" smtClean="0"/>
              <a:t>Examples of how I assessed the effectiveness of the assignment</a:t>
            </a:r>
          </a:p>
          <a:p>
            <a:r>
              <a:rPr lang="en-US" sz="3200" dirty="0" smtClean="0"/>
              <a:t>Challenges I identified through assessment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946593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512944"/>
            <a:ext cx="10018713" cy="175259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How </a:t>
            </a:r>
            <a:r>
              <a:rPr lang="en-US" dirty="0"/>
              <a:t>I integrated digital video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into research assignment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06772" y="1389183"/>
            <a:ext cx="10908323" cy="4667307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What</a:t>
            </a:r>
            <a:r>
              <a:rPr lang="en-US" sz="3200" dirty="0" smtClean="0"/>
              <a:t>: </a:t>
            </a:r>
            <a:r>
              <a:rPr lang="en-US" sz="3200" dirty="0" smtClean="0"/>
              <a:t>Digital Teaching Initiative, ENGL </a:t>
            </a:r>
            <a:r>
              <a:rPr lang="en-US" sz="3200" dirty="0" smtClean="0"/>
              <a:t>120</a:t>
            </a:r>
          </a:p>
          <a:p>
            <a:r>
              <a:rPr lang="en-US" sz="3200" b="1" dirty="0" smtClean="0"/>
              <a:t>When</a:t>
            </a:r>
            <a:r>
              <a:rPr lang="en-US" sz="3200" dirty="0" smtClean="0"/>
              <a:t>: Fall 2015</a:t>
            </a:r>
          </a:p>
          <a:p>
            <a:r>
              <a:rPr lang="en-US" sz="3200" b="1" dirty="0" smtClean="0"/>
              <a:t>Why: </a:t>
            </a:r>
            <a:r>
              <a:rPr lang="en-US" sz="3200" dirty="0" smtClean="0"/>
              <a:t>To find new strategies to meet course learning outcomes; to promote digital literacy</a:t>
            </a:r>
            <a:endParaRPr lang="en-US" sz="3200" b="1" dirty="0" smtClean="0"/>
          </a:p>
          <a:p>
            <a:r>
              <a:rPr lang="en-US" sz="3200" b="1" dirty="0" smtClean="0"/>
              <a:t>How</a:t>
            </a:r>
            <a:r>
              <a:rPr lang="en-US" sz="3200" dirty="0" smtClean="0"/>
              <a:t>: Faculty experienced with digital composition </a:t>
            </a:r>
            <a:br>
              <a:rPr lang="en-US" sz="3200" dirty="0" smtClean="0"/>
            </a:br>
            <a:r>
              <a:rPr lang="en-US" sz="3200" dirty="0" smtClean="0"/>
              <a:t>mentored less-experienced faculty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4946138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1600200"/>
            <a:ext cx="10018713" cy="1752599"/>
          </a:xfrm>
        </p:spPr>
        <p:txBody>
          <a:bodyPr/>
          <a:lstStyle/>
          <a:p>
            <a:r>
              <a:rPr lang="en-US" sz="4800" b="1" dirty="0" smtClean="0"/>
              <a:t>But</a:t>
            </a:r>
            <a:r>
              <a:rPr lang="en-US" b="1" dirty="0" smtClean="0"/>
              <a:t> </a:t>
            </a:r>
            <a:r>
              <a:rPr lang="en-US" sz="4800" b="1" dirty="0" smtClean="0"/>
              <a:t>first…</a:t>
            </a: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5661121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-130627"/>
            <a:ext cx="10018713" cy="1752599"/>
          </a:xfrm>
        </p:spPr>
        <p:txBody>
          <a:bodyPr/>
          <a:lstStyle/>
          <a:p>
            <a:r>
              <a:rPr lang="en-US" dirty="0" smtClean="0"/>
              <a:t>What is ENGL 120?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75758" y="1959429"/>
            <a:ext cx="10147752" cy="3831771"/>
          </a:xfrm>
        </p:spPr>
        <p:txBody>
          <a:bodyPr>
            <a:normAutofit fontScale="92500" lnSpcReduction="20000"/>
          </a:bodyPr>
          <a:lstStyle/>
          <a:p>
            <a:r>
              <a:rPr lang="en-US" sz="3200" dirty="0" smtClean="0"/>
              <a:t>Expository Writing course required of all students,</a:t>
            </a:r>
            <a:br>
              <a:rPr lang="en-US" sz="3200" dirty="0" smtClean="0"/>
            </a:br>
            <a:r>
              <a:rPr lang="en-US" sz="3200" dirty="0" smtClean="0"/>
              <a:t>with a few exceptions</a:t>
            </a:r>
          </a:p>
          <a:p>
            <a:pPr lvl="1"/>
            <a:r>
              <a:rPr lang="en-US" sz="2800" dirty="0" smtClean="0"/>
              <a:t>Challenges: Diverse student educational backgrounds </a:t>
            </a:r>
            <a:br>
              <a:rPr lang="en-US" sz="2800" dirty="0" smtClean="0"/>
            </a:br>
            <a:r>
              <a:rPr lang="en-US" sz="2800" dirty="0" smtClean="0"/>
              <a:t>and academic interests</a:t>
            </a:r>
          </a:p>
          <a:p>
            <a:r>
              <a:rPr lang="en-US" sz="3200" dirty="0" smtClean="0"/>
              <a:t>Provides English Comp (EC) credit at CUNY</a:t>
            </a:r>
          </a:p>
          <a:p>
            <a:r>
              <a:rPr lang="en-US" sz="3200" dirty="0" smtClean="0"/>
              <a:t>Prerequisite or co-requisite for courses in other college departments</a:t>
            </a:r>
          </a:p>
          <a:p>
            <a:pPr lvl="1"/>
            <a:r>
              <a:rPr lang="en-US" sz="2800" dirty="0" smtClean="0"/>
              <a:t>Skills translate to every college department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448977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651" y="18843"/>
            <a:ext cx="10018713" cy="1752599"/>
          </a:xfrm>
        </p:spPr>
        <p:txBody>
          <a:bodyPr/>
          <a:lstStyle/>
          <a:p>
            <a:r>
              <a:rPr lang="en-US" dirty="0" smtClean="0"/>
              <a:t>ENGL 120: Students should be able to…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40886" y="1007346"/>
            <a:ext cx="10837984" cy="604911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/>
              <a:t>1</a:t>
            </a:r>
            <a:r>
              <a:rPr lang="en-US" sz="3200" dirty="0"/>
              <a:t>. </a:t>
            </a:r>
            <a:r>
              <a:rPr lang="en-US" sz="3200" dirty="0" smtClean="0"/>
              <a:t>Craft coherent essays </a:t>
            </a:r>
            <a:r>
              <a:rPr lang="en-US" sz="3200" dirty="0"/>
              <a:t>and </a:t>
            </a:r>
            <a:r>
              <a:rPr lang="en-US" sz="3200" dirty="0" smtClean="0"/>
              <a:t>presentations </a:t>
            </a:r>
            <a:r>
              <a:rPr lang="en-US" sz="3200" dirty="0"/>
              <a:t>that express 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clarity of thinking and logical progression of thought.</a:t>
            </a:r>
            <a:br>
              <a:rPr lang="en-US" sz="3200" dirty="0" smtClean="0"/>
            </a:br>
            <a:endParaRPr lang="en-US" sz="3200" dirty="0"/>
          </a:p>
          <a:p>
            <a:pPr marL="0" indent="0">
              <a:buNone/>
            </a:pPr>
            <a:r>
              <a:rPr lang="en-US" sz="3200" dirty="0"/>
              <a:t>2. Develop analytic reading and research skills. </a:t>
            </a:r>
            <a:r>
              <a:rPr lang="en-US" sz="3200" dirty="0" smtClean="0"/>
              <a:t/>
            </a:r>
            <a:br>
              <a:rPr lang="en-US" sz="3200" dirty="0" smtClean="0"/>
            </a:br>
            <a:endParaRPr lang="en-US" sz="3200" dirty="0" smtClean="0"/>
          </a:p>
          <a:p>
            <a:pPr marL="0" indent="0">
              <a:buNone/>
            </a:pPr>
            <a:r>
              <a:rPr lang="en-US" sz="3200" dirty="0" smtClean="0"/>
              <a:t>3</a:t>
            </a:r>
            <a:r>
              <a:rPr lang="en-US" sz="3200" dirty="0"/>
              <a:t>. Make effective use of instructor and peer </a:t>
            </a:r>
            <a:r>
              <a:rPr lang="en-US" sz="3200" dirty="0" smtClean="0"/>
              <a:t>critiques </a:t>
            </a:r>
            <a:br>
              <a:rPr lang="en-US" sz="3200" dirty="0" smtClean="0"/>
            </a:br>
            <a:r>
              <a:rPr lang="en-US" sz="3200" dirty="0" smtClean="0"/>
              <a:t>to revise </a:t>
            </a:r>
            <a:r>
              <a:rPr lang="en-US" sz="3200" dirty="0"/>
              <a:t>and edit </a:t>
            </a:r>
            <a:r>
              <a:rPr lang="en-US" sz="3200" dirty="0" smtClean="0"/>
              <a:t>drafts.</a:t>
            </a:r>
            <a:endParaRPr lang="en-US" sz="3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69031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-228604"/>
            <a:ext cx="10018713" cy="1752599"/>
          </a:xfrm>
        </p:spPr>
        <p:txBody>
          <a:bodyPr/>
          <a:lstStyle/>
          <a:p>
            <a:r>
              <a:rPr lang="en-US" dirty="0"/>
              <a:t>ENGL 120: Students should be able to…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24990" y="1318852"/>
            <a:ext cx="10455643" cy="53984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400" dirty="0"/>
              <a:t>4</a:t>
            </a:r>
            <a:r>
              <a:rPr lang="en-US" sz="3200" dirty="0"/>
              <a:t>. Write in standard English prose, observing conventions 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of grammar, spelling, and audience-appropriate diction.</a:t>
            </a:r>
            <a:br>
              <a:rPr lang="en-US" sz="3200" dirty="0" smtClean="0"/>
            </a:br>
            <a:endParaRPr lang="en-US" sz="3200" dirty="0"/>
          </a:p>
          <a:p>
            <a:pPr marL="0" indent="0">
              <a:buNone/>
            </a:pPr>
            <a:r>
              <a:rPr lang="en-US" sz="3200" dirty="0"/>
              <a:t>5. Produce papers that incorporate </a:t>
            </a:r>
            <a:r>
              <a:rPr lang="en-US" sz="3200" dirty="0" smtClean="0"/>
              <a:t>others’ ideas </a:t>
            </a:r>
            <a:br>
              <a:rPr lang="en-US" sz="3200" dirty="0" smtClean="0"/>
            </a:br>
            <a:r>
              <a:rPr lang="en-US" sz="3200" dirty="0" smtClean="0"/>
              <a:t>and scholarship with </a:t>
            </a:r>
            <a:r>
              <a:rPr lang="en-US" sz="3200" dirty="0"/>
              <a:t>sources </a:t>
            </a:r>
            <a:r>
              <a:rPr lang="en-US" sz="3200" dirty="0" smtClean="0"/>
              <a:t>properly credited.</a:t>
            </a:r>
            <a:br>
              <a:rPr lang="en-US" sz="3200" dirty="0" smtClean="0"/>
            </a:br>
            <a:endParaRPr lang="en-US" sz="3200" dirty="0"/>
          </a:p>
          <a:p>
            <a:pPr marL="0" indent="0">
              <a:buNone/>
            </a:pPr>
            <a:r>
              <a:rPr lang="en-US" sz="3200" dirty="0"/>
              <a:t>6</a:t>
            </a:r>
            <a:r>
              <a:rPr lang="en-US" sz="3200" u="sng" dirty="0"/>
              <a:t>. </a:t>
            </a:r>
            <a:r>
              <a:rPr lang="en-US" sz="3200" b="1" u="sng" dirty="0"/>
              <a:t>Create a final research </a:t>
            </a:r>
            <a:r>
              <a:rPr lang="en-US" sz="3200" b="1" u="sng" dirty="0" smtClean="0"/>
              <a:t>paper </a:t>
            </a:r>
            <a:r>
              <a:rPr lang="en-US" sz="3200" b="1" u="sng" dirty="0"/>
              <a:t>employing standard academic </a:t>
            </a:r>
            <a:r>
              <a:rPr lang="en-US" sz="3200" b="1" u="sng" dirty="0" smtClean="0"/>
              <a:t>requirements </a:t>
            </a:r>
            <a:r>
              <a:rPr lang="en-US" sz="3200" b="1" u="sng" dirty="0"/>
              <a:t>(</a:t>
            </a:r>
            <a:r>
              <a:rPr lang="en-US" sz="3200" b="1" u="sng" dirty="0" smtClean="0"/>
              <a:t>MLA style).</a:t>
            </a:r>
            <a:endParaRPr lang="en-US" sz="3200" b="1" u="sng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93608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-246187"/>
            <a:ext cx="10018713" cy="1752599"/>
          </a:xfrm>
        </p:spPr>
        <p:txBody>
          <a:bodyPr/>
          <a:lstStyle/>
          <a:p>
            <a:r>
              <a:rPr lang="en-US" dirty="0" smtClean="0"/>
              <a:t>The Research Project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484309" y="882080"/>
            <a:ext cx="10402891" cy="71711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Media, representation, and influence</a:t>
            </a:r>
            <a:br>
              <a:rPr lang="en-US" sz="2800" b="1" dirty="0" smtClean="0"/>
            </a:br>
            <a:endParaRPr lang="en-US" sz="2800" b="1" dirty="0" smtClean="0"/>
          </a:p>
          <a:p>
            <a:pPr marL="342900" lvl="0" indent="-342900">
              <a:buFont typeface="Arial" charset="0"/>
              <a:buChar char="•"/>
            </a:pPr>
            <a:r>
              <a:rPr lang="en-US" sz="2400" dirty="0" smtClean="0"/>
              <a:t>How does the </a:t>
            </a:r>
            <a:r>
              <a:rPr lang="en-US" sz="2400" dirty="0"/>
              <a:t>rhetoric of television news encourage </a:t>
            </a:r>
            <a:r>
              <a:rPr lang="en-US" sz="2400" dirty="0" err="1"/>
              <a:t>Islamophobic</a:t>
            </a:r>
            <a:r>
              <a:rPr lang="en-US" sz="2400" dirty="0"/>
              <a:t> </a:t>
            </a:r>
            <a:r>
              <a:rPr lang="en-US" sz="2400" dirty="0" smtClean="0"/>
              <a:t>sentiments?</a:t>
            </a:r>
            <a:br>
              <a:rPr lang="en-US" sz="2400" dirty="0" smtClean="0"/>
            </a:br>
            <a:endParaRPr lang="en-US" sz="2400" dirty="0" smtClean="0"/>
          </a:p>
          <a:p>
            <a:pPr marL="342900" lvl="0" indent="-342900">
              <a:buFont typeface="Arial" charset="0"/>
              <a:buChar char="•"/>
            </a:pPr>
            <a:r>
              <a:rPr lang="en-US" sz="2400" dirty="0" smtClean="0"/>
              <a:t>What </a:t>
            </a:r>
            <a:r>
              <a:rPr lang="en-US" sz="2400" dirty="0"/>
              <a:t>are the consequences of gender stereotypes in commercials for children’s </a:t>
            </a:r>
            <a:r>
              <a:rPr lang="en-US" sz="2400" dirty="0" smtClean="0"/>
              <a:t>toys?</a:t>
            </a:r>
            <a:br>
              <a:rPr lang="en-US" sz="2400" dirty="0" smtClean="0"/>
            </a:br>
            <a:endParaRPr lang="en-US" sz="2400" dirty="0" smtClean="0"/>
          </a:p>
          <a:p>
            <a:pPr marL="342900" lvl="0" indent="-342900">
              <a:buFont typeface="Arial" charset="0"/>
              <a:buChar char="•"/>
            </a:pPr>
            <a:r>
              <a:rPr lang="en-US" sz="2400" dirty="0" smtClean="0"/>
              <a:t>How </a:t>
            </a:r>
            <a:r>
              <a:rPr lang="en-US" sz="2400" dirty="0"/>
              <a:t>does the </a:t>
            </a:r>
            <a:r>
              <a:rPr lang="en-US" sz="2400" dirty="0" smtClean="0"/>
              <a:t>co-opting </a:t>
            </a:r>
            <a:r>
              <a:rPr lang="en-US" sz="2400" dirty="0"/>
              <a:t>of punk music into the mainstream discourage the formation of new counter-culture musical movements? </a:t>
            </a:r>
            <a:r>
              <a:rPr lang="en-US" sz="2400" dirty="0" smtClean="0"/>
              <a:t/>
            </a:r>
            <a:br>
              <a:rPr lang="en-US" sz="2400" dirty="0" smtClean="0"/>
            </a:br>
            <a:endParaRPr lang="en-US" sz="2400" dirty="0"/>
          </a:p>
          <a:p>
            <a:pPr marL="342900" lvl="0" indent="-342900">
              <a:buFont typeface="Arial" charset="0"/>
              <a:buChar char="•"/>
            </a:pPr>
            <a:r>
              <a:rPr lang="en-US" sz="2400" dirty="0" smtClean="0"/>
              <a:t>How </a:t>
            </a:r>
            <a:r>
              <a:rPr lang="en-US" sz="2400" dirty="0"/>
              <a:t>does the rising popularity of the zombie genre in mainstream television and cinema relate to Americans’ fear of </a:t>
            </a:r>
            <a:r>
              <a:rPr lang="en-US" sz="2400" dirty="0" smtClean="0"/>
              <a:t>foreigners?</a:t>
            </a:r>
            <a:br>
              <a:rPr lang="en-US" sz="2400" dirty="0" smtClean="0"/>
            </a:br>
            <a:endParaRPr lang="en-US" sz="2400" dirty="0" smtClean="0"/>
          </a:p>
          <a:p>
            <a:pPr marL="342900" lvl="0" indent="-342900">
              <a:buFont typeface="Arial" charset="0"/>
              <a:buChar char="•"/>
            </a:pPr>
            <a:r>
              <a:rPr lang="en-US" sz="2400" dirty="0" smtClean="0"/>
              <a:t>What </a:t>
            </a:r>
            <a:r>
              <a:rPr lang="en-US" sz="2400" dirty="0"/>
              <a:t>does the rising popularity of </a:t>
            </a:r>
            <a:r>
              <a:rPr lang="en-US" sz="2400" dirty="0" smtClean="0"/>
              <a:t>queer hip-hop </a:t>
            </a:r>
            <a:r>
              <a:rPr lang="en-US" sz="2400" dirty="0"/>
              <a:t>artists mean for hip-hop’s current mainstream?</a:t>
            </a:r>
          </a:p>
          <a:p>
            <a:r>
              <a:rPr lang="en-US" sz="2400" dirty="0"/>
              <a:t/>
            </a:r>
            <a:br>
              <a:rPr lang="en-US" sz="2400" dirty="0"/>
            </a:br>
            <a:endParaRPr lang="en-US" sz="2400" dirty="0"/>
          </a:p>
          <a:p>
            <a:pPr algn="ctr"/>
            <a:endParaRPr lang="en-US" sz="2200" b="1" dirty="0" smtClean="0"/>
          </a:p>
          <a:p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8898043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17586"/>
            <a:ext cx="10018713" cy="1752599"/>
          </a:xfrm>
        </p:spPr>
        <p:txBody>
          <a:bodyPr/>
          <a:lstStyle/>
          <a:p>
            <a:r>
              <a:rPr lang="en-US" dirty="0" smtClean="0"/>
              <a:t>Research Project Scaffolding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82190" y="1723295"/>
            <a:ext cx="10018714" cy="3997569"/>
          </a:xfrm>
        </p:spPr>
        <p:txBody>
          <a:bodyPr/>
          <a:lstStyle/>
          <a:p>
            <a:pPr lvl="0"/>
            <a:r>
              <a:rPr lang="en-US" sz="3200" dirty="0"/>
              <a:t>Annotated Bibliography, 3 </a:t>
            </a:r>
            <a:r>
              <a:rPr lang="en-US" sz="3200" dirty="0" smtClean="0"/>
              <a:t>drafts</a:t>
            </a:r>
            <a:endParaRPr lang="en-US" sz="3200" dirty="0"/>
          </a:p>
          <a:p>
            <a:pPr lvl="0"/>
            <a:r>
              <a:rPr lang="en-US" sz="3200" dirty="0"/>
              <a:t>Literature Review short paper </a:t>
            </a:r>
            <a:endParaRPr lang="en-US" sz="3200" dirty="0" smtClean="0"/>
          </a:p>
          <a:p>
            <a:pPr lvl="0"/>
            <a:r>
              <a:rPr lang="en-US" sz="3200" dirty="0" smtClean="0"/>
              <a:t>In-class </a:t>
            </a:r>
            <a:r>
              <a:rPr lang="en-US" sz="3200" dirty="0"/>
              <a:t>presentation</a:t>
            </a:r>
          </a:p>
          <a:p>
            <a:pPr lvl="0"/>
            <a:r>
              <a:rPr lang="en-US" sz="3200" dirty="0"/>
              <a:t>Research Paper, 10 pages, 3 </a:t>
            </a:r>
            <a:r>
              <a:rPr lang="en-US" sz="3200" dirty="0" smtClean="0"/>
              <a:t>drafts</a:t>
            </a:r>
          </a:p>
          <a:p>
            <a:pPr lvl="0"/>
            <a:r>
              <a:rPr lang="en-US" sz="3600" b="1" dirty="0" smtClean="0"/>
              <a:t>Digital assignment????</a:t>
            </a:r>
            <a:endParaRPr lang="en-US" sz="3600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689850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Parallax</Template>
  <TotalTime>450</TotalTime>
  <Words>473</Words>
  <Application>Microsoft Office PowerPoint</Application>
  <PresentationFormat>Widescreen</PresentationFormat>
  <Paragraphs>79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2" baseType="lpstr">
      <vt:lpstr>Arial</vt:lpstr>
      <vt:lpstr>Corbel</vt:lpstr>
      <vt:lpstr>Parallax</vt:lpstr>
      <vt:lpstr>Digital Composition</vt:lpstr>
      <vt:lpstr>What You’ll Get</vt:lpstr>
      <vt:lpstr>How I integrated digital video  into research assignment </vt:lpstr>
      <vt:lpstr>But first…</vt:lpstr>
      <vt:lpstr>What is ENGL 120?</vt:lpstr>
      <vt:lpstr>ENGL 120: Students should be able to…</vt:lpstr>
      <vt:lpstr>ENGL 120: Students should be able to…</vt:lpstr>
      <vt:lpstr>The Research Project</vt:lpstr>
      <vt:lpstr>Research Project Scaffolding</vt:lpstr>
      <vt:lpstr>My Digital Assignment</vt:lpstr>
      <vt:lpstr>Final Product</vt:lpstr>
      <vt:lpstr>Grading Rubric</vt:lpstr>
      <vt:lpstr>How did this support course research  and writing goals?</vt:lpstr>
      <vt:lpstr>Student feedback</vt:lpstr>
      <vt:lpstr>Student Feedback</vt:lpstr>
      <vt:lpstr>Student Feedback</vt:lpstr>
      <vt:lpstr>Positive Outcomes</vt:lpstr>
      <vt:lpstr>Challenges</vt:lpstr>
      <vt:lpstr>QUESTIONS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Jennifer Degregorio</cp:lastModifiedBy>
  <cp:revision>65</cp:revision>
  <dcterms:created xsi:type="dcterms:W3CDTF">2016-02-21T23:34:05Z</dcterms:created>
  <dcterms:modified xsi:type="dcterms:W3CDTF">2016-04-20T13:58:02Z</dcterms:modified>
</cp:coreProperties>
</file>