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3" r:id="rId3"/>
    <p:sldId id="349" r:id="rId4"/>
    <p:sldId id="350" r:id="rId5"/>
    <p:sldId id="358" r:id="rId6"/>
    <p:sldId id="303" r:id="rId7"/>
    <p:sldId id="343" r:id="rId8"/>
    <p:sldId id="347" r:id="rId9"/>
    <p:sldId id="299" r:id="rId10"/>
    <p:sldId id="306" r:id="rId11"/>
    <p:sldId id="300" r:id="rId12"/>
    <p:sldId id="301" r:id="rId13"/>
    <p:sldId id="302" r:id="rId14"/>
    <p:sldId id="337" r:id="rId15"/>
    <p:sldId id="332" r:id="rId16"/>
    <p:sldId id="312" r:id="rId17"/>
    <p:sldId id="304" r:id="rId18"/>
    <p:sldId id="346" r:id="rId19"/>
    <p:sldId id="363" r:id="rId20"/>
    <p:sldId id="325" r:id="rId21"/>
    <p:sldId id="341" r:id="rId22"/>
    <p:sldId id="352" r:id="rId23"/>
    <p:sldId id="356" r:id="rId24"/>
    <p:sldId id="357" r:id="rId25"/>
    <p:sldId id="362" r:id="rId26"/>
    <p:sldId id="353" r:id="rId27"/>
    <p:sldId id="348" r:id="rId28"/>
    <p:sldId id="354" r:id="rId29"/>
    <p:sldId id="360" r:id="rId30"/>
    <p:sldId id="361" r:id="rId31"/>
    <p:sldId id="339" r:id="rId32"/>
    <p:sldId id="296" r:id="rId33"/>
    <p:sldId id="331"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562B9A-01ED-034F-AC8D-6E714E13E0F6}">
          <p14:sldIdLst>
            <p14:sldId id="256"/>
            <p14:sldId id="273"/>
            <p14:sldId id="349"/>
            <p14:sldId id="350"/>
            <p14:sldId id="358"/>
            <p14:sldId id="303"/>
            <p14:sldId id="343"/>
            <p14:sldId id="347"/>
            <p14:sldId id="299"/>
            <p14:sldId id="306"/>
            <p14:sldId id="300"/>
            <p14:sldId id="301"/>
            <p14:sldId id="302"/>
            <p14:sldId id="337"/>
            <p14:sldId id="332"/>
            <p14:sldId id="312"/>
            <p14:sldId id="304"/>
            <p14:sldId id="346"/>
            <p14:sldId id="363"/>
            <p14:sldId id="325"/>
            <p14:sldId id="341"/>
            <p14:sldId id="352"/>
            <p14:sldId id="356"/>
            <p14:sldId id="357"/>
            <p14:sldId id="362"/>
            <p14:sldId id="353"/>
            <p14:sldId id="348"/>
            <p14:sldId id="354"/>
            <p14:sldId id="360"/>
            <p14:sldId id="361"/>
            <p14:sldId id="339"/>
            <p14:sldId id="296"/>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179"/>
    <a:srgbClr val="482E92"/>
    <a:srgbClr val="B5A5E3"/>
    <a:srgbClr val="5F259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6" autoAdjust="0"/>
    <p:restoredTop sz="92147" autoAdjust="0"/>
  </p:normalViewPr>
  <p:slideViewPr>
    <p:cSldViewPr snapToGrid="0">
      <p:cViewPr varScale="1">
        <p:scale>
          <a:sx n="61" d="100"/>
          <a:sy n="61" d="100"/>
        </p:scale>
        <p:origin x="60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9D86C-EBD7-43D8-A822-F11F086F186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E0A0011-CC43-4616-B986-A73B0E15C992}">
      <dgm:prSet phldrT="[Text]" custT="1"/>
      <dgm:spPr>
        <a:solidFill>
          <a:schemeClr val="accent1">
            <a:lumMod val="50000"/>
          </a:schemeClr>
        </a:solidFill>
      </dgm:spPr>
      <dgm:t>
        <a:bodyPr/>
        <a:lstStyle/>
        <a:p>
          <a:r>
            <a:rPr lang="en-US" sz="1800" dirty="0" smtClean="0"/>
            <a:t>Outcomes</a:t>
          </a:r>
          <a:endParaRPr lang="en-US" sz="1800" dirty="0"/>
        </a:p>
      </dgm:t>
    </dgm:pt>
    <dgm:pt modelId="{861FC378-8EC6-4E08-943D-DF8085D81B73}" type="parTrans" cxnId="{B5CF01F0-1BCD-4564-ADFD-7A285E8807BA}">
      <dgm:prSet/>
      <dgm:spPr/>
      <dgm:t>
        <a:bodyPr/>
        <a:lstStyle/>
        <a:p>
          <a:endParaRPr lang="en-US"/>
        </a:p>
      </dgm:t>
    </dgm:pt>
    <dgm:pt modelId="{8B5F96FD-78E4-4449-8749-43B9CA7B0071}" type="sibTrans" cxnId="{B5CF01F0-1BCD-4564-ADFD-7A285E8807BA}">
      <dgm:prSet/>
      <dgm:spPr>
        <a:solidFill>
          <a:schemeClr val="accent1">
            <a:lumMod val="50000"/>
          </a:schemeClr>
        </a:solidFill>
      </dgm:spPr>
      <dgm:t>
        <a:bodyPr/>
        <a:lstStyle/>
        <a:p>
          <a:endParaRPr lang="en-US"/>
        </a:p>
      </dgm:t>
    </dgm:pt>
    <dgm:pt modelId="{E71AC3A5-84ED-4C75-AD57-535D8DDF9785}">
      <dgm:prSet phldrT="[Text]" custT="1"/>
      <dgm:spPr>
        <a:solidFill>
          <a:schemeClr val="accent1">
            <a:lumMod val="50000"/>
          </a:schemeClr>
        </a:solidFill>
      </dgm:spPr>
      <dgm:t>
        <a:bodyPr/>
        <a:lstStyle/>
        <a:p>
          <a:r>
            <a:rPr lang="en-US" sz="1800" dirty="0" smtClean="0"/>
            <a:t>Assess-</a:t>
          </a:r>
          <a:r>
            <a:rPr lang="en-US" sz="1800" dirty="0" err="1" smtClean="0"/>
            <a:t>ment</a:t>
          </a:r>
          <a:endParaRPr lang="en-US" sz="1800" dirty="0"/>
        </a:p>
      </dgm:t>
    </dgm:pt>
    <dgm:pt modelId="{1B48D9AC-4759-4243-9796-D6D29950FE06}" type="parTrans" cxnId="{456F7760-1409-4FE0-A27F-1E7F636265A1}">
      <dgm:prSet/>
      <dgm:spPr/>
      <dgm:t>
        <a:bodyPr/>
        <a:lstStyle/>
        <a:p>
          <a:endParaRPr lang="en-US"/>
        </a:p>
      </dgm:t>
    </dgm:pt>
    <dgm:pt modelId="{20D7B778-63D7-4A3B-AB95-F85519179D70}" type="sibTrans" cxnId="{456F7760-1409-4FE0-A27F-1E7F636265A1}">
      <dgm:prSet/>
      <dgm:spPr>
        <a:solidFill>
          <a:schemeClr val="accent1">
            <a:lumMod val="50000"/>
          </a:schemeClr>
        </a:solidFill>
      </dgm:spPr>
      <dgm:t>
        <a:bodyPr/>
        <a:lstStyle/>
        <a:p>
          <a:endParaRPr lang="en-US"/>
        </a:p>
      </dgm:t>
    </dgm:pt>
    <dgm:pt modelId="{870348AD-E8CD-4DB2-BA78-1EA304CBB26A}">
      <dgm:prSet phldrT="[Text]" custT="1"/>
      <dgm:spPr>
        <a:solidFill>
          <a:schemeClr val="accent1">
            <a:lumMod val="50000"/>
          </a:schemeClr>
        </a:solidFill>
      </dgm:spPr>
      <dgm:t>
        <a:bodyPr/>
        <a:lstStyle/>
        <a:p>
          <a:r>
            <a:rPr lang="en-US" sz="1800" dirty="0" smtClean="0"/>
            <a:t>Reflection &amp; Analysis</a:t>
          </a:r>
          <a:endParaRPr lang="en-US" sz="1800" dirty="0"/>
        </a:p>
      </dgm:t>
    </dgm:pt>
    <dgm:pt modelId="{A1C95116-2210-4530-B226-2BD48FD66D43}" type="parTrans" cxnId="{4C6EDD59-5217-45A8-88A4-54002CE55C8D}">
      <dgm:prSet/>
      <dgm:spPr/>
      <dgm:t>
        <a:bodyPr/>
        <a:lstStyle/>
        <a:p>
          <a:endParaRPr lang="en-US"/>
        </a:p>
      </dgm:t>
    </dgm:pt>
    <dgm:pt modelId="{AFA9BA30-5D29-49FC-BB9A-C4FB0B10AC79}" type="sibTrans" cxnId="{4C6EDD59-5217-45A8-88A4-54002CE55C8D}">
      <dgm:prSet/>
      <dgm:spPr>
        <a:solidFill>
          <a:schemeClr val="accent1">
            <a:lumMod val="50000"/>
          </a:schemeClr>
        </a:solidFill>
      </dgm:spPr>
      <dgm:t>
        <a:bodyPr/>
        <a:lstStyle/>
        <a:p>
          <a:endParaRPr lang="en-US"/>
        </a:p>
      </dgm:t>
    </dgm:pt>
    <dgm:pt modelId="{FA46CA1A-947F-44A4-A841-81231C4D2584}">
      <dgm:prSet phldrT="[Text]" custT="1"/>
      <dgm:spPr>
        <a:solidFill>
          <a:schemeClr val="accent1">
            <a:lumMod val="50000"/>
          </a:schemeClr>
        </a:solidFill>
      </dgm:spPr>
      <dgm:t>
        <a:bodyPr/>
        <a:lstStyle/>
        <a:p>
          <a:r>
            <a:rPr lang="en-US" sz="1700" dirty="0" smtClean="0"/>
            <a:t>Curriculum</a:t>
          </a:r>
          <a:r>
            <a:rPr lang="en-US" sz="1700" baseline="0" dirty="0" smtClean="0"/>
            <a:t> Revision</a:t>
          </a:r>
          <a:endParaRPr lang="en-US" sz="1700" dirty="0"/>
        </a:p>
      </dgm:t>
    </dgm:pt>
    <dgm:pt modelId="{1E108915-8D70-4C04-8200-9B26384B8C12}" type="parTrans" cxnId="{94C3B4B1-7DC6-43FE-B072-BFFCD6F35FA0}">
      <dgm:prSet/>
      <dgm:spPr/>
      <dgm:t>
        <a:bodyPr/>
        <a:lstStyle/>
        <a:p>
          <a:endParaRPr lang="en-US"/>
        </a:p>
      </dgm:t>
    </dgm:pt>
    <dgm:pt modelId="{3C263B34-9E1F-479C-859C-F8B4A2BFF722}" type="sibTrans" cxnId="{94C3B4B1-7DC6-43FE-B072-BFFCD6F35FA0}">
      <dgm:prSet/>
      <dgm:spPr>
        <a:solidFill>
          <a:schemeClr val="accent1">
            <a:lumMod val="50000"/>
          </a:schemeClr>
        </a:solidFill>
      </dgm:spPr>
      <dgm:t>
        <a:bodyPr/>
        <a:lstStyle/>
        <a:p>
          <a:endParaRPr lang="en-US" dirty="0"/>
        </a:p>
      </dgm:t>
    </dgm:pt>
    <dgm:pt modelId="{FC32C966-9F23-4525-94D2-35A4F6485965}">
      <dgm:prSet custT="1"/>
      <dgm:spPr>
        <a:solidFill>
          <a:schemeClr val="accent1">
            <a:lumMod val="50000"/>
          </a:schemeClr>
        </a:solidFill>
      </dgm:spPr>
      <dgm:t>
        <a:bodyPr/>
        <a:lstStyle/>
        <a:p>
          <a:r>
            <a:rPr lang="en-US" sz="2000" dirty="0" smtClean="0"/>
            <a:t>Goals &amp; Strategic Priorities</a:t>
          </a:r>
          <a:endParaRPr lang="en-US" sz="2000" dirty="0"/>
        </a:p>
      </dgm:t>
    </dgm:pt>
    <dgm:pt modelId="{E6FB8D82-86C2-4720-B297-231E9E1FEEFA}" type="parTrans" cxnId="{8596352B-5A69-4C15-ABDC-096A7993CE86}">
      <dgm:prSet/>
      <dgm:spPr/>
      <dgm:t>
        <a:bodyPr/>
        <a:lstStyle/>
        <a:p>
          <a:endParaRPr lang="en-US"/>
        </a:p>
      </dgm:t>
    </dgm:pt>
    <dgm:pt modelId="{6C858743-4BC8-490B-BA44-869AF597A84D}" type="sibTrans" cxnId="{8596352B-5A69-4C15-ABDC-096A7993CE86}">
      <dgm:prSet/>
      <dgm:spPr>
        <a:solidFill>
          <a:schemeClr val="accent1">
            <a:lumMod val="50000"/>
          </a:schemeClr>
        </a:solidFill>
      </dgm:spPr>
      <dgm:t>
        <a:bodyPr/>
        <a:lstStyle/>
        <a:p>
          <a:endParaRPr lang="en-US"/>
        </a:p>
      </dgm:t>
    </dgm:pt>
    <dgm:pt modelId="{97314457-AC3C-4A64-9947-47DC156D93A7}">
      <dgm:prSet custT="1"/>
      <dgm:spPr>
        <a:solidFill>
          <a:schemeClr val="accent1">
            <a:lumMod val="50000"/>
          </a:schemeClr>
        </a:solidFill>
      </dgm:spPr>
      <dgm:t>
        <a:bodyPr/>
        <a:lstStyle/>
        <a:p>
          <a:r>
            <a:rPr lang="en-US" sz="1800" dirty="0"/>
            <a:t>Curriculum Design</a:t>
          </a:r>
        </a:p>
      </dgm:t>
    </dgm:pt>
    <dgm:pt modelId="{D312FCC7-4780-4E3B-8076-0C5F640B029A}" type="parTrans" cxnId="{41CFC1D5-AB0C-4526-AC64-6D69F4DE9FF6}">
      <dgm:prSet/>
      <dgm:spPr/>
      <dgm:t>
        <a:bodyPr/>
        <a:lstStyle/>
        <a:p>
          <a:endParaRPr lang="en-US"/>
        </a:p>
      </dgm:t>
    </dgm:pt>
    <dgm:pt modelId="{1428BFD1-807D-467D-AD5B-1D7814EED77E}" type="sibTrans" cxnId="{41CFC1D5-AB0C-4526-AC64-6D69F4DE9FF6}">
      <dgm:prSet/>
      <dgm:spPr>
        <a:solidFill>
          <a:schemeClr val="accent1">
            <a:lumMod val="50000"/>
          </a:schemeClr>
        </a:solidFill>
      </dgm:spPr>
      <dgm:t>
        <a:bodyPr/>
        <a:lstStyle/>
        <a:p>
          <a:endParaRPr lang="en-US"/>
        </a:p>
      </dgm:t>
    </dgm:pt>
    <dgm:pt modelId="{C21EA156-8C09-6842-9639-C2FC6FA3E161}">
      <dgm:prSet custT="1"/>
      <dgm:spPr>
        <a:solidFill>
          <a:srgbClr val="5B9BD5">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800" kern="1200" dirty="0">
              <a:solidFill>
                <a:prstClr val="white"/>
              </a:solidFill>
              <a:latin typeface="Myriad Pro"/>
              <a:ea typeface="+mn-ea"/>
              <a:cs typeface="+mn-cs"/>
            </a:rPr>
            <a:t>Teaching &amp; Learning</a:t>
          </a:r>
        </a:p>
      </dgm:t>
    </dgm:pt>
    <dgm:pt modelId="{AB4ABCE6-D0BE-0D4E-8C86-32140F9B7E8A}" type="parTrans" cxnId="{1BC82DC9-5E40-8145-964A-A04F507FD214}">
      <dgm:prSet/>
      <dgm:spPr/>
      <dgm:t>
        <a:bodyPr/>
        <a:lstStyle/>
        <a:p>
          <a:endParaRPr lang="en-US"/>
        </a:p>
      </dgm:t>
    </dgm:pt>
    <dgm:pt modelId="{A0EF904D-6EB7-CB4F-B6BD-2952AA8042C4}" type="sibTrans" cxnId="{1BC82DC9-5E40-8145-964A-A04F507FD214}">
      <dgm:prSet custT="1"/>
      <dgm:spPr>
        <a:solidFill>
          <a:srgbClr val="5B9BD5">
            <a:lumMod val="50000"/>
          </a:srgbClr>
        </a:solidFill>
        <a:ln>
          <a:noFill/>
        </a:ln>
        <a:effectLst/>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gm:t>
    </dgm:pt>
    <dgm:pt modelId="{65EB94F8-8FE4-489C-9942-1AC59FB84FC3}" type="pres">
      <dgm:prSet presAssocID="{D099D86C-EBD7-43D8-A822-F11F086F186D}" presName="cycle" presStyleCnt="0">
        <dgm:presLayoutVars>
          <dgm:dir/>
          <dgm:resizeHandles val="exact"/>
        </dgm:presLayoutVars>
      </dgm:prSet>
      <dgm:spPr/>
      <dgm:t>
        <a:bodyPr/>
        <a:lstStyle/>
        <a:p>
          <a:endParaRPr lang="en-US"/>
        </a:p>
      </dgm:t>
    </dgm:pt>
    <dgm:pt modelId="{A5B82A6D-27C8-4B88-BD09-3BDF3219826E}" type="pres">
      <dgm:prSet presAssocID="{FC32C966-9F23-4525-94D2-35A4F6485965}" presName="node" presStyleLbl="node1" presStyleIdx="0" presStyleCnt="7" custScaleX="121558" custScaleY="121475" custRadScaleRad="104560" custRadScaleInc="534">
        <dgm:presLayoutVars>
          <dgm:bulletEnabled val="1"/>
        </dgm:presLayoutVars>
      </dgm:prSet>
      <dgm:spPr/>
      <dgm:t>
        <a:bodyPr/>
        <a:lstStyle/>
        <a:p>
          <a:endParaRPr lang="en-US"/>
        </a:p>
      </dgm:t>
    </dgm:pt>
    <dgm:pt modelId="{79D6966C-4594-4A5C-9567-06BE1C40C186}" type="pres">
      <dgm:prSet presAssocID="{6C858743-4BC8-490B-BA44-869AF597A84D}" presName="sibTrans" presStyleLbl="sibTrans2D1" presStyleIdx="0" presStyleCnt="7"/>
      <dgm:spPr/>
      <dgm:t>
        <a:bodyPr/>
        <a:lstStyle/>
        <a:p>
          <a:endParaRPr lang="en-US"/>
        </a:p>
      </dgm:t>
    </dgm:pt>
    <dgm:pt modelId="{0D68727E-5112-45B0-9F93-B8C3C6797E11}" type="pres">
      <dgm:prSet presAssocID="{6C858743-4BC8-490B-BA44-869AF597A84D}" presName="connectorText" presStyleLbl="sibTrans2D1" presStyleIdx="0" presStyleCnt="7"/>
      <dgm:spPr/>
      <dgm:t>
        <a:bodyPr/>
        <a:lstStyle/>
        <a:p>
          <a:endParaRPr lang="en-US"/>
        </a:p>
      </dgm:t>
    </dgm:pt>
    <dgm:pt modelId="{022DFACD-41C9-4CD1-81BB-FFA50B777217}" type="pres">
      <dgm:prSet presAssocID="{BE0A0011-CC43-4616-B986-A73B0E15C992}" presName="node" presStyleLbl="node1" presStyleIdx="1" presStyleCnt="7" custScaleX="123495" custScaleY="121380" custRadScaleRad="114277" custRadScaleInc="-97">
        <dgm:presLayoutVars>
          <dgm:bulletEnabled val="1"/>
        </dgm:presLayoutVars>
      </dgm:prSet>
      <dgm:spPr/>
      <dgm:t>
        <a:bodyPr/>
        <a:lstStyle/>
        <a:p>
          <a:endParaRPr lang="en-US"/>
        </a:p>
      </dgm:t>
    </dgm:pt>
    <dgm:pt modelId="{3DC17C1F-D8B5-44D5-BB09-59EC5ACD8D78}" type="pres">
      <dgm:prSet presAssocID="{8B5F96FD-78E4-4449-8749-43B9CA7B0071}" presName="sibTrans" presStyleLbl="sibTrans2D1" presStyleIdx="1" presStyleCnt="7"/>
      <dgm:spPr/>
      <dgm:t>
        <a:bodyPr/>
        <a:lstStyle/>
        <a:p>
          <a:endParaRPr lang="en-US"/>
        </a:p>
      </dgm:t>
    </dgm:pt>
    <dgm:pt modelId="{3188B38F-30A5-4FC6-8DB8-60AB79205B29}" type="pres">
      <dgm:prSet presAssocID="{8B5F96FD-78E4-4449-8749-43B9CA7B0071}" presName="connectorText" presStyleLbl="sibTrans2D1" presStyleIdx="1" presStyleCnt="7"/>
      <dgm:spPr/>
      <dgm:t>
        <a:bodyPr/>
        <a:lstStyle/>
        <a:p>
          <a:endParaRPr lang="en-US"/>
        </a:p>
      </dgm:t>
    </dgm:pt>
    <dgm:pt modelId="{98403F2D-A214-495A-AC8A-16AC8C99BBC3}" type="pres">
      <dgm:prSet presAssocID="{97314457-AC3C-4A64-9947-47DC156D93A7}" presName="node" presStyleLbl="node1" presStyleIdx="2" presStyleCnt="7" custScaleX="131629" custScaleY="116981" custRadScaleRad="119226" custRadScaleInc="-675">
        <dgm:presLayoutVars>
          <dgm:bulletEnabled val="1"/>
        </dgm:presLayoutVars>
      </dgm:prSet>
      <dgm:spPr/>
      <dgm:t>
        <a:bodyPr/>
        <a:lstStyle/>
        <a:p>
          <a:endParaRPr lang="en-US"/>
        </a:p>
      </dgm:t>
    </dgm:pt>
    <dgm:pt modelId="{C9A847E2-33C5-402C-8D8C-40EEA3962843}" type="pres">
      <dgm:prSet presAssocID="{1428BFD1-807D-467D-AD5B-1D7814EED77E}" presName="sibTrans" presStyleLbl="sibTrans2D1" presStyleIdx="2" presStyleCnt="7"/>
      <dgm:spPr/>
      <dgm:t>
        <a:bodyPr/>
        <a:lstStyle/>
        <a:p>
          <a:endParaRPr lang="en-US"/>
        </a:p>
      </dgm:t>
    </dgm:pt>
    <dgm:pt modelId="{2AEC1FAD-7DBE-43A7-BA41-267D15E74BAC}" type="pres">
      <dgm:prSet presAssocID="{1428BFD1-807D-467D-AD5B-1D7814EED77E}" presName="connectorText" presStyleLbl="sibTrans2D1" presStyleIdx="2" presStyleCnt="7"/>
      <dgm:spPr/>
      <dgm:t>
        <a:bodyPr/>
        <a:lstStyle/>
        <a:p>
          <a:endParaRPr lang="en-US"/>
        </a:p>
      </dgm:t>
    </dgm:pt>
    <dgm:pt modelId="{4BA257ED-2D6F-9E4B-BB95-A9DFF673E24D}" type="pres">
      <dgm:prSet presAssocID="{C21EA156-8C09-6842-9639-C2FC6FA3E161}" presName="node" presStyleLbl="node1" presStyleIdx="3" presStyleCnt="7" custScaleX="128039" custScaleY="121217" custRadScaleRad="99187" custRadScaleInc="-5874">
        <dgm:presLayoutVars>
          <dgm:bulletEnabled val="1"/>
        </dgm:presLayoutVars>
      </dgm:prSet>
      <dgm:spPr>
        <a:xfrm>
          <a:off x="4146416" y="4454036"/>
          <a:ext cx="1042877" cy="1042877"/>
        </a:xfrm>
        <a:prstGeom prst="ellipse">
          <a:avLst/>
        </a:prstGeom>
      </dgm:spPr>
      <dgm:t>
        <a:bodyPr/>
        <a:lstStyle/>
        <a:p>
          <a:endParaRPr lang="en-US"/>
        </a:p>
      </dgm:t>
    </dgm:pt>
    <dgm:pt modelId="{5219A8D0-6497-604A-9167-E75D87F06729}" type="pres">
      <dgm:prSet presAssocID="{A0EF904D-6EB7-CB4F-B6BD-2952AA8042C4}" presName="sibTrans" presStyleLbl="sibTrans2D1" presStyleIdx="3" presStyleCnt="7"/>
      <dgm:spPr>
        <a:xfrm rot="12971774">
          <a:off x="3618134" y="4259334"/>
          <a:ext cx="188507" cy="351971"/>
        </a:xfrm>
        <a:prstGeom prst="rightArrow">
          <a:avLst>
            <a:gd name="adj1" fmla="val 60000"/>
            <a:gd name="adj2" fmla="val 50000"/>
          </a:avLst>
        </a:prstGeom>
      </dgm:spPr>
      <dgm:t>
        <a:bodyPr/>
        <a:lstStyle/>
        <a:p>
          <a:endParaRPr lang="en-US"/>
        </a:p>
      </dgm:t>
    </dgm:pt>
    <dgm:pt modelId="{7D9E2131-E87F-D943-B90C-2009C2C91296}" type="pres">
      <dgm:prSet presAssocID="{A0EF904D-6EB7-CB4F-B6BD-2952AA8042C4}" presName="connectorText" presStyleLbl="sibTrans2D1" presStyleIdx="3" presStyleCnt="7"/>
      <dgm:spPr/>
      <dgm:t>
        <a:bodyPr/>
        <a:lstStyle/>
        <a:p>
          <a:endParaRPr lang="en-US"/>
        </a:p>
      </dgm:t>
    </dgm:pt>
    <dgm:pt modelId="{5C390C8D-6BE4-455E-8ED5-5C65DB87C7E0}" type="pres">
      <dgm:prSet presAssocID="{E71AC3A5-84ED-4C75-AD57-535D8DDF9785}" presName="node" presStyleLbl="node1" presStyleIdx="4" presStyleCnt="7" custScaleX="127710" custScaleY="117696" custRadScaleRad="101175" custRadScaleInc="7443">
        <dgm:presLayoutVars>
          <dgm:bulletEnabled val="1"/>
        </dgm:presLayoutVars>
      </dgm:prSet>
      <dgm:spPr/>
      <dgm:t>
        <a:bodyPr/>
        <a:lstStyle/>
        <a:p>
          <a:endParaRPr lang="en-US"/>
        </a:p>
      </dgm:t>
    </dgm:pt>
    <dgm:pt modelId="{40AA66FE-C413-4DDD-84BB-A768C1068C65}" type="pres">
      <dgm:prSet presAssocID="{20D7B778-63D7-4A3B-AB95-F85519179D70}" presName="sibTrans" presStyleLbl="sibTrans2D1" presStyleIdx="4" presStyleCnt="7" custScaleX="129730"/>
      <dgm:spPr/>
      <dgm:t>
        <a:bodyPr/>
        <a:lstStyle/>
        <a:p>
          <a:endParaRPr lang="en-US"/>
        </a:p>
      </dgm:t>
    </dgm:pt>
    <dgm:pt modelId="{B5460882-21CE-41EA-AA76-1E81882401A8}" type="pres">
      <dgm:prSet presAssocID="{20D7B778-63D7-4A3B-AB95-F85519179D70}" presName="connectorText" presStyleLbl="sibTrans2D1" presStyleIdx="4" presStyleCnt="7"/>
      <dgm:spPr/>
      <dgm:t>
        <a:bodyPr/>
        <a:lstStyle/>
        <a:p>
          <a:endParaRPr lang="en-US"/>
        </a:p>
      </dgm:t>
    </dgm:pt>
    <dgm:pt modelId="{96F35D70-3266-4FBF-8537-5AB919C3C820}" type="pres">
      <dgm:prSet presAssocID="{870348AD-E8CD-4DB2-BA78-1EA304CBB26A}" presName="node" presStyleLbl="node1" presStyleIdx="5" presStyleCnt="7" custScaleX="127583" custScaleY="121660" custRadScaleRad="116446" custRadScaleInc="-523">
        <dgm:presLayoutVars>
          <dgm:bulletEnabled val="1"/>
        </dgm:presLayoutVars>
      </dgm:prSet>
      <dgm:spPr/>
      <dgm:t>
        <a:bodyPr/>
        <a:lstStyle/>
        <a:p>
          <a:endParaRPr lang="en-US"/>
        </a:p>
      </dgm:t>
    </dgm:pt>
    <dgm:pt modelId="{EE168B84-6E41-49F2-8D9A-3E5B7510F523}" type="pres">
      <dgm:prSet presAssocID="{AFA9BA30-5D29-49FC-BB9A-C4FB0B10AC79}" presName="sibTrans" presStyleLbl="sibTrans2D1" presStyleIdx="5" presStyleCnt="7"/>
      <dgm:spPr/>
      <dgm:t>
        <a:bodyPr/>
        <a:lstStyle/>
        <a:p>
          <a:endParaRPr lang="en-US"/>
        </a:p>
      </dgm:t>
    </dgm:pt>
    <dgm:pt modelId="{4B75619B-AC0B-4FDB-B22F-98EB60443F59}" type="pres">
      <dgm:prSet presAssocID="{AFA9BA30-5D29-49FC-BB9A-C4FB0B10AC79}" presName="connectorText" presStyleLbl="sibTrans2D1" presStyleIdx="5" presStyleCnt="7"/>
      <dgm:spPr/>
      <dgm:t>
        <a:bodyPr/>
        <a:lstStyle/>
        <a:p>
          <a:endParaRPr lang="en-US"/>
        </a:p>
      </dgm:t>
    </dgm:pt>
    <dgm:pt modelId="{9E890EA7-C730-451F-A127-8089930750E4}" type="pres">
      <dgm:prSet presAssocID="{FA46CA1A-947F-44A4-A841-81231C4D2584}" presName="node" presStyleLbl="node1" presStyleIdx="6" presStyleCnt="7" custScaleX="120342" custScaleY="117722" custRadScaleRad="117607" custRadScaleInc="-6482">
        <dgm:presLayoutVars>
          <dgm:bulletEnabled val="1"/>
        </dgm:presLayoutVars>
      </dgm:prSet>
      <dgm:spPr/>
      <dgm:t>
        <a:bodyPr/>
        <a:lstStyle/>
        <a:p>
          <a:endParaRPr lang="en-US"/>
        </a:p>
      </dgm:t>
    </dgm:pt>
    <dgm:pt modelId="{5FB9524E-4F78-4CFB-9EAA-1EC41A977ED6}" type="pres">
      <dgm:prSet presAssocID="{3C263B34-9E1F-479C-859C-F8B4A2BFF722}" presName="sibTrans" presStyleLbl="sibTrans2D1" presStyleIdx="6" presStyleCnt="7"/>
      <dgm:spPr/>
      <dgm:t>
        <a:bodyPr/>
        <a:lstStyle/>
        <a:p>
          <a:endParaRPr lang="en-US"/>
        </a:p>
      </dgm:t>
    </dgm:pt>
    <dgm:pt modelId="{DE70D31A-1032-405E-A49F-70AD337ED1B6}" type="pres">
      <dgm:prSet presAssocID="{3C263B34-9E1F-479C-859C-F8B4A2BFF722}" presName="connectorText" presStyleLbl="sibTrans2D1" presStyleIdx="6" presStyleCnt="7"/>
      <dgm:spPr/>
      <dgm:t>
        <a:bodyPr/>
        <a:lstStyle/>
        <a:p>
          <a:endParaRPr lang="en-US"/>
        </a:p>
      </dgm:t>
    </dgm:pt>
  </dgm:ptLst>
  <dgm:cxnLst>
    <dgm:cxn modelId="{586809A2-2AB6-48A8-A6F8-56BA0D789672}" type="presOf" srcId="{3C263B34-9E1F-479C-859C-F8B4A2BFF722}" destId="{5FB9524E-4F78-4CFB-9EAA-1EC41A977ED6}" srcOrd="0" destOrd="0" presId="urn:microsoft.com/office/officeart/2005/8/layout/cycle2"/>
    <dgm:cxn modelId="{32B37BE2-4DD5-7343-9A23-1571D1C4DF1B}" type="presOf" srcId="{A0EF904D-6EB7-CB4F-B6BD-2952AA8042C4}" destId="{7D9E2131-E87F-D943-B90C-2009C2C91296}" srcOrd="1" destOrd="0" presId="urn:microsoft.com/office/officeart/2005/8/layout/cycle2"/>
    <dgm:cxn modelId="{04C9418D-0849-7144-A1DD-89FF92ECE9AA}" type="presOf" srcId="{C21EA156-8C09-6842-9639-C2FC6FA3E161}" destId="{4BA257ED-2D6F-9E4B-BB95-A9DFF673E24D}" srcOrd="0" destOrd="0" presId="urn:microsoft.com/office/officeart/2005/8/layout/cycle2"/>
    <dgm:cxn modelId="{363832F0-C5E5-4FE7-AE2B-552019558D4C}" type="presOf" srcId="{870348AD-E8CD-4DB2-BA78-1EA304CBB26A}" destId="{96F35D70-3266-4FBF-8537-5AB919C3C820}" srcOrd="0" destOrd="0" presId="urn:microsoft.com/office/officeart/2005/8/layout/cycle2"/>
    <dgm:cxn modelId="{13AD84AD-6E8E-4C9A-B353-9B6C5CFFABD5}" type="presOf" srcId="{8B5F96FD-78E4-4449-8749-43B9CA7B0071}" destId="{3188B38F-30A5-4FC6-8DB8-60AB79205B29}" srcOrd="1" destOrd="0" presId="urn:microsoft.com/office/officeart/2005/8/layout/cycle2"/>
    <dgm:cxn modelId="{1ED844F4-59B2-403E-B2C1-E96701767281}" type="presOf" srcId="{AFA9BA30-5D29-49FC-BB9A-C4FB0B10AC79}" destId="{EE168B84-6E41-49F2-8D9A-3E5B7510F523}" srcOrd="0" destOrd="0" presId="urn:microsoft.com/office/officeart/2005/8/layout/cycle2"/>
    <dgm:cxn modelId="{037513B1-7713-46BC-A159-22402B29B074}" type="presOf" srcId="{8B5F96FD-78E4-4449-8749-43B9CA7B0071}" destId="{3DC17C1F-D8B5-44D5-BB09-59EC5ACD8D78}" srcOrd="0" destOrd="0" presId="urn:microsoft.com/office/officeart/2005/8/layout/cycle2"/>
    <dgm:cxn modelId="{182AF5BD-7E64-404E-B3FD-0B8667C9AAC1}" type="presOf" srcId="{3C263B34-9E1F-479C-859C-F8B4A2BFF722}" destId="{DE70D31A-1032-405E-A49F-70AD337ED1B6}" srcOrd="1" destOrd="0" presId="urn:microsoft.com/office/officeart/2005/8/layout/cycle2"/>
    <dgm:cxn modelId="{B09B2DCD-9EE2-4221-B6DB-8AC21D1D6820}" type="presOf" srcId="{20D7B778-63D7-4A3B-AB95-F85519179D70}" destId="{B5460882-21CE-41EA-AA76-1E81882401A8}" srcOrd="1" destOrd="0" presId="urn:microsoft.com/office/officeart/2005/8/layout/cycle2"/>
    <dgm:cxn modelId="{456F7760-1409-4FE0-A27F-1E7F636265A1}" srcId="{D099D86C-EBD7-43D8-A822-F11F086F186D}" destId="{E71AC3A5-84ED-4C75-AD57-535D8DDF9785}" srcOrd="4" destOrd="0" parTransId="{1B48D9AC-4759-4243-9796-D6D29950FE06}" sibTransId="{20D7B778-63D7-4A3B-AB95-F85519179D70}"/>
    <dgm:cxn modelId="{822935B1-1FBA-49F6-8DE1-AE5B94B8354A}" type="presOf" srcId="{1428BFD1-807D-467D-AD5B-1D7814EED77E}" destId="{2AEC1FAD-7DBE-43A7-BA41-267D15E74BAC}" srcOrd="1" destOrd="0" presId="urn:microsoft.com/office/officeart/2005/8/layout/cycle2"/>
    <dgm:cxn modelId="{A1E50F12-BBFA-4D83-B944-099D3CB84DAF}" type="presOf" srcId="{BE0A0011-CC43-4616-B986-A73B0E15C992}" destId="{022DFACD-41C9-4CD1-81BB-FFA50B777217}" srcOrd="0" destOrd="0" presId="urn:microsoft.com/office/officeart/2005/8/layout/cycle2"/>
    <dgm:cxn modelId="{5A5EE2E3-CF28-4FF2-852A-59534BC37418}" type="presOf" srcId="{6C858743-4BC8-490B-BA44-869AF597A84D}" destId="{0D68727E-5112-45B0-9F93-B8C3C6797E11}" srcOrd="1" destOrd="0" presId="urn:microsoft.com/office/officeart/2005/8/layout/cycle2"/>
    <dgm:cxn modelId="{B5CF01F0-1BCD-4564-ADFD-7A285E8807BA}" srcId="{D099D86C-EBD7-43D8-A822-F11F086F186D}" destId="{BE0A0011-CC43-4616-B986-A73B0E15C992}" srcOrd="1" destOrd="0" parTransId="{861FC378-8EC6-4E08-943D-DF8085D81B73}" sibTransId="{8B5F96FD-78E4-4449-8749-43B9CA7B0071}"/>
    <dgm:cxn modelId="{1BC82DC9-5E40-8145-964A-A04F507FD214}" srcId="{D099D86C-EBD7-43D8-A822-F11F086F186D}" destId="{C21EA156-8C09-6842-9639-C2FC6FA3E161}" srcOrd="3" destOrd="0" parTransId="{AB4ABCE6-D0BE-0D4E-8C86-32140F9B7E8A}" sibTransId="{A0EF904D-6EB7-CB4F-B6BD-2952AA8042C4}"/>
    <dgm:cxn modelId="{ADCD5CCE-744E-4A22-B0AD-910D6049AEC9}" type="presOf" srcId="{FC32C966-9F23-4525-94D2-35A4F6485965}" destId="{A5B82A6D-27C8-4B88-BD09-3BDF3219826E}" srcOrd="0" destOrd="0" presId="urn:microsoft.com/office/officeart/2005/8/layout/cycle2"/>
    <dgm:cxn modelId="{600C0913-069C-4328-9F79-EACD96C46F33}" type="presOf" srcId="{AFA9BA30-5D29-49FC-BB9A-C4FB0B10AC79}" destId="{4B75619B-AC0B-4FDB-B22F-98EB60443F59}" srcOrd="1" destOrd="0" presId="urn:microsoft.com/office/officeart/2005/8/layout/cycle2"/>
    <dgm:cxn modelId="{94C3B4B1-7DC6-43FE-B072-BFFCD6F35FA0}" srcId="{D099D86C-EBD7-43D8-A822-F11F086F186D}" destId="{FA46CA1A-947F-44A4-A841-81231C4D2584}" srcOrd="6" destOrd="0" parTransId="{1E108915-8D70-4C04-8200-9B26384B8C12}" sibTransId="{3C263B34-9E1F-479C-859C-F8B4A2BFF722}"/>
    <dgm:cxn modelId="{A7B976D4-FFD2-44B1-B349-9E8DC34EF66F}" type="presOf" srcId="{6C858743-4BC8-490B-BA44-869AF597A84D}" destId="{79D6966C-4594-4A5C-9567-06BE1C40C186}" srcOrd="0" destOrd="0" presId="urn:microsoft.com/office/officeart/2005/8/layout/cycle2"/>
    <dgm:cxn modelId="{8596352B-5A69-4C15-ABDC-096A7993CE86}" srcId="{D099D86C-EBD7-43D8-A822-F11F086F186D}" destId="{FC32C966-9F23-4525-94D2-35A4F6485965}" srcOrd="0" destOrd="0" parTransId="{E6FB8D82-86C2-4720-B297-231E9E1FEEFA}" sibTransId="{6C858743-4BC8-490B-BA44-869AF597A84D}"/>
    <dgm:cxn modelId="{EA65CA89-7037-4DFD-AE20-0A6BC74D5968}" type="presOf" srcId="{FA46CA1A-947F-44A4-A841-81231C4D2584}" destId="{9E890EA7-C730-451F-A127-8089930750E4}" srcOrd="0" destOrd="0" presId="urn:microsoft.com/office/officeart/2005/8/layout/cycle2"/>
    <dgm:cxn modelId="{96D3BD39-6025-411B-9A5C-FF51A3C0ED4C}" type="presOf" srcId="{D099D86C-EBD7-43D8-A822-F11F086F186D}" destId="{65EB94F8-8FE4-489C-9942-1AC59FB84FC3}" srcOrd="0" destOrd="0" presId="urn:microsoft.com/office/officeart/2005/8/layout/cycle2"/>
    <dgm:cxn modelId="{136AA4AA-6D36-4882-91D3-3C8210812E87}" type="presOf" srcId="{20D7B778-63D7-4A3B-AB95-F85519179D70}" destId="{40AA66FE-C413-4DDD-84BB-A768C1068C65}" srcOrd="0" destOrd="0" presId="urn:microsoft.com/office/officeart/2005/8/layout/cycle2"/>
    <dgm:cxn modelId="{41CFC1D5-AB0C-4526-AC64-6D69F4DE9FF6}" srcId="{D099D86C-EBD7-43D8-A822-F11F086F186D}" destId="{97314457-AC3C-4A64-9947-47DC156D93A7}" srcOrd="2" destOrd="0" parTransId="{D312FCC7-4780-4E3B-8076-0C5F640B029A}" sibTransId="{1428BFD1-807D-467D-AD5B-1D7814EED77E}"/>
    <dgm:cxn modelId="{AB625756-F9A5-4AE1-9E84-086CFE35A912}" type="presOf" srcId="{97314457-AC3C-4A64-9947-47DC156D93A7}" destId="{98403F2D-A214-495A-AC8A-16AC8C99BBC3}" srcOrd="0" destOrd="0" presId="urn:microsoft.com/office/officeart/2005/8/layout/cycle2"/>
    <dgm:cxn modelId="{F5D627D4-3C82-49C9-8153-45371C778E5D}" type="presOf" srcId="{1428BFD1-807D-467D-AD5B-1D7814EED77E}" destId="{C9A847E2-33C5-402C-8D8C-40EEA3962843}" srcOrd="0" destOrd="0" presId="urn:microsoft.com/office/officeart/2005/8/layout/cycle2"/>
    <dgm:cxn modelId="{BF65E4F3-340E-4423-9611-D6012263E0EC}" type="presOf" srcId="{E71AC3A5-84ED-4C75-AD57-535D8DDF9785}" destId="{5C390C8D-6BE4-455E-8ED5-5C65DB87C7E0}" srcOrd="0" destOrd="0" presId="urn:microsoft.com/office/officeart/2005/8/layout/cycle2"/>
    <dgm:cxn modelId="{C5F5A149-D9C0-544C-A626-24D5FE5D1947}" type="presOf" srcId="{A0EF904D-6EB7-CB4F-B6BD-2952AA8042C4}" destId="{5219A8D0-6497-604A-9167-E75D87F06729}" srcOrd="0" destOrd="0" presId="urn:microsoft.com/office/officeart/2005/8/layout/cycle2"/>
    <dgm:cxn modelId="{4C6EDD59-5217-45A8-88A4-54002CE55C8D}" srcId="{D099D86C-EBD7-43D8-A822-F11F086F186D}" destId="{870348AD-E8CD-4DB2-BA78-1EA304CBB26A}" srcOrd="5" destOrd="0" parTransId="{A1C95116-2210-4530-B226-2BD48FD66D43}" sibTransId="{AFA9BA30-5D29-49FC-BB9A-C4FB0B10AC79}"/>
    <dgm:cxn modelId="{DE914CD9-779B-4449-B5ED-CC39A24163A4}" type="presParOf" srcId="{65EB94F8-8FE4-489C-9942-1AC59FB84FC3}" destId="{A5B82A6D-27C8-4B88-BD09-3BDF3219826E}" srcOrd="0" destOrd="0" presId="urn:microsoft.com/office/officeart/2005/8/layout/cycle2"/>
    <dgm:cxn modelId="{ECEB1155-5073-4509-9A9D-1B1529B610D1}" type="presParOf" srcId="{65EB94F8-8FE4-489C-9942-1AC59FB84FC3}" destId="{79D6966C-4594-4A5C-9567-06BE1C40C186}" srcOrd="1" destOrd="0" presId="urn:microsoft.com/office/officeart/2005/8/layout/cycle2"/>
    <dgm:cxn modelId="{DCBD04EB-B234-429F-A2EF-4AC84D9B76CB}" type="presParOf" srcId="{79D6966C-4594-4A5C-9567-06BE1C40C186}" destId="{0D68727E-5112-45B0-9F93-B8C3C6797E11}" srcOrd="0" destOrd="0" presId="urn:microsoft.com/office/officeart/2005/8/layout/cycle2"/>
    <dgm:cxn modelId="{C74F99BF-5B1F-4D0E-BD1A-15B04DECF316}" type="presParOf" srcId="{65EB94F8-8FE4-489C-9942-1AC59FB84FC3}" destId="{022DFACD-41C9-4CD1-81BB-FFA50B777217}" srcOrd="2" destOrd="0" presId="urn:microsoft.com/office/officeart/2005/8/layout/cycle2"/>
    <dgm:cxn modelId="{77152F84-300E-4DF7-8C83-77B6AA189C5F}" type="presParOf" srcId="{65EB94F8-8FE4-489C-9942-1AC59FB84FC3}" destId="{3DC17C1F-D8B5-44D5-BB09-59EC5ACD8D78}" srcOrd="3" destOrd="0" presId="urn:microsoft.com/office/officeart/2005/8/layout/cycle2"/>
    <dgm:cxn modelId="{D06ED7D6-2F69-4879-BA5C-2164E92A8928}" type="presParOf" srcId="{3DC17C1F-D8B5-44D5-BB09-59EC5ACD8D78}" destId="{3188B38F-30A5-4FC6-8DB8-60AB79205B29}" srcOrd="0" destOrd="0" presId="urn:microsoft.com/office/officeart/2005/8/layout/cycle2"/>
    <dgm:cxn modelId="{F1EB6EC2-2963-4255-9088-9BB3D0E60CF6}" type="presParOf" srcId="{65EB94F8-8FE4-489C-9942-1AC59FB84FC3}" destId="{98403F2D-A214-495A-AC8A-16AC8C99BBC3}" srcOrd="4" destOrd="0" presId="urn:microsoft.com/office/officeart/2005/8/layout/cycle2"/>
    <dgm:cxn modelId="{7593FABD-D464-4069-814A-386AF7581CB6}" type="presParOf" srcId="{65EB94F8-8FE4-489C-9942-1AC59FB84FC3}" destId="{C9A847E2-33C5-402C-8D8C-40EEA3962843}" srcOrd="5" destOrd="0" presId="urn:microsoft.com/office/officeart/2005/8/layout/cycle2"/>
    <dgm:cxn modelId="{310C8E4D-ECDD-41B0-84D3-A508B95F6921}" type="presParOf" srcId="{C9A847E2-33C5-402C-8D8C-40EEA3962843}" destId="{2AEC1FAD-7DBE-43A7-BA41-267D15E74BAC}" srcOrd="0" destOrd="0" presId="urn:microsoft.com/office/officeart/2005/8/layout/cycle2"/>
    <dgm:cxn modelId="{4FB70308-A251-3A4E-B8CB-5501CD99B126}" type="presParOf" srcId="{65EB94F8-8FE4-489C-9942-1AC59FB84FC3}" destId="{4BA257ED-2D6F-9E4B-BB95-A9DFF673E24D}" srcOrd="6" destOrd="0" presId="urn:microsoft.com/office/officeart/2005/8/layout/cycle2"/>
    <dgm:cxn modelId="{0122669E-BAD8-404C-8F36-4F40B5C7D1D9}" type="presParOf" srcId="{65EB94F8-8FE4-489C-9942-1AC59FB84FC3}" destId="{5219A8D0-6497-604A-9167-E75D87F06729}" srcOrd="7" destOrd="0" presId="urn:microsoft.com/office/officeart/2005/8/layout/cycle2"/>
    <dgm:cxn modelId="{77C2A065-EEAD-444F-8838-A3BAE9D650A3}" type="presParOf" srcId="{5219A8D0-6497-604A-9167-E75D87F06729}" destId="{7D9E2131-E87F-D943-B90C-2009C2C91296}" srcOrd="0" destOrd="0" presId="urn:microsoft.com/office/officeart/2005/8/layout/cycle2"/>
    <dgm:cxn modelId="{D4F42C40-6B27-4262-BE6B-C76BF866BF28}" type="presParOf" srcId="{65EB94F8-8FE4-489C-9942-1AC59FB84FC3}" destId="{5C390C8D-6BE4-455E-8ED5-5C65DB87C7E0}" srcOrd="8" destOrd="0" presId="urn:microsoft.com/office/officeart/2005/8/layout/cycle2"/>
    <dgm:cxn modelId="{883FB4A0-A1C4-4245-8E24-67DB41AAB784}" type="presParOf" srcId="{65EB94F8-8FE4-489C-9942-1AC59FB84FC3}" destId="{40AA66FE-C413-4DDD-84BB-A768C1068C65}" srcOrd="9" destOrd="0" presId="urn:microsoft.com/office/officeart/2005/8/layout/cycle2"/>
    <dgm:cxn modelId="{A748CF7C-C1CB-43B9-99FD-3CACC6367909}" type="presParOf" srcId="{40AA66FE-C413-4DDD-84BB-A768C1068C65}" destId="{B5460882-21CE-41EA-AA76-1E81882401A8}" srcOrd="0" destOrd="0" presId="urn:microsoft.com/office/officeart/2005/8/layout/cycle2"/>
    <dgm:cxn modelId="{47E484A4-6E82-4B8F-927E-7D34C3387EC9}" type="presParOf" srcId="{65EB94F8-8FE4-489C-9942-1AC59FB84FC3}" destId="{96F35D70-3266-4FBF-8537-5AB919C3C820}" srcOrd="10" destOrd="0" presId="urn:microsoft.com/office/officeart/2005/8/layout/cycle2"/>
    <dgm:cxn modelId="{23149676-93A3-4229-ACD7-E47EC7C7F035}" type="presParOf" srcId="{65EB94F8-8FE4-489C-9942-1AC59FB84FC3}" destId="{EE168B84-6E41-49F2-8D9A-3E5B7510F523}" srcOrd="11" destOrd="0" presId="urn:microsoft.com/office/officeart/2005/8/layout/cycle2"/>
    <dgm:cxn modelId="{33BB4B0D-FF12-4195-AC88-3AF438AB574C}" type="presParOf" srcId="{EE168B84-6E41-49F2-8D9A-3E5B7510F523}" destId="{4B75619B-AC0B-4FDB-B22F-98EB60443F59}" srcOrd="0" destOrd="0" presId="urn:microsoft.com/office/officeart/2005/8/layout/cycle2"/>
    <dgm:cxn modelId="{DEC5A70E-D9FB-4942-A435-8EED8DEECB49}" type="presParOf" srcId="{65EB94F8-8FE4-489C-9942-1AC59FB84FC3}" destId="{9E890EA7-C730-451F-A127-8089930750E4}" srcOrd="12" destOrd="0" presId="urn:microsoft.com/office/officeart/2005/8/layout/cycle2"/>
    <dgm:cxn modelId="{1E2C4DAD-53AB-4CE4-9F63-DE7E8CF841D3}" type="presParOf" srcId="{65EB94F8-8FE4-489C-9942-1AC59FB84FC3}" destId="{5FB9524E-4F78-4CFB-9EAA-1EC41A977ED6}" srcOrd="13" destOrd="0" presId="urn:microsoft.com/office/officeart/2005/8/layout/cycle2"/>
    <dgm:cxn modelId="{E0DFB083-E96C-4D43-938B-B55FF5BA6C7C}" type="presParOf" srcId="{5FB9524E-4F78-4CFB-9EAA-1EC41A977ED6}" destId="{DE70D31A-1032-405E-A49F-70AD337ED1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9DA5CD-8162-43EA-811D-9ED90F6499C3}" type="doc">
      <dgm:prSet loTypeId="urn:microsoft.com/office/officeart/2005/8/layout/pyramid1" loCatId="pyramid" qsTypeId="urn:microsoft.com/office/officeart/2005/8/quickstyle/simple1" qsCatId="simple" csTypeId="urn:microsoft.com/office/officeart/2005/8/colors/accent1_2" csCatId="accent1" phldr="1"/>
      <dgm:spPr/>
    </dgm:pt>
    <dgm:pt modelId="{4D0625FA-7778-48ED-BFCF-084B44CD0286}">
      <dgm:prSet phldrT="[Text]" custT="1"/>
      <dgm:spPr/>
      <dgm:t>
        <a:bodyPr/>
        <a:lstStyle/>
        <a:p>
          <a:endParaRPr lang="en-US" sz="3200" dirty="0" smtClean="0"/>
        </a:p>
        <a:p>
          <a:endParaRPr lang="en-US" sz="3200" dirty="0" smtClean="0"/>
        </a:p>
        <a:p>
          <a:r>
            <a:rPr lang="en-US" sz="3200" dirty="0" smtClean="0"/>
            <a:t>Institutional</a:t>
          </a:r>
          <a:endParaRPr lang="en-US" sz="3200" dirty="0"/>
        </a:p>
      </dgm:t>
    </dgm:pt>
    <dgm:pt modelId="{13D3A383-CB06-4411-9D57-3F6D94E2984C}" type="parTrans" cxnId="{40A4F0B2-BADB-422F-A847-2A38BAE0133D}">
      <dgm:prSet/>
      <dgm:spPr/>
      <dgm:t>
        <a:bodyPr/>
        <a:lstStyle/>
        <a:p>
          <a:endParaRPr lang="en-US"/>
        </a:p>
      </dgm:t>
    </dgm:pt>
    <dgm:pt modelId="{B74521D3-C85E-4E4E-98C0-6598A6730AA7}" type="sibTrans" cxnId="{40A4F0B2-BADB-422F-A847-2A38BAE0133D}">
      <dgm:prSet/>
      <dgm:spPr/>
      <dgm:t>
        <a:bodyPr/>
        <a:lstStyle/>
        <a:p>
          <a:endParaRPr lang="en-US"/>
        </a:p>
      </dgm:t>
    </dgm:pt>
    <dgm:pt modelId="{3AAC29C1-517E-45A8-9DC6-B071154D10E4}">
      <dgm:prSet phldrT="[Text]" custT="1"/>
      <dgm:spPr>
        <a:solidFill>
          <a:schemeClr val="accent1">
            <a:lumMod val="60000"/>
            <a:lumOff val="40000"/>
          </a:schemeClr>
        </a:solidFill>
      </dgm:spPr>
      <dgm:t>
        <a:bodyPr/>
        <a:lstStyle/>
        <a:p>
          <a:r>
            <a:rPr lang="en-US" sz="3200" dirty="0" smtClean="0"/>
            <a:t>Program</a:t>
          </a:r>
          <a:endParaRPr lang="en-US" sz="3200" dirty="0"/>
        </a:p>
      </dgm:t>
    </dgm:pt>
    <dgm:pt modelId="{78DA888B-DADC-4DB7-AC76-CE14F28342F1}" type="parTrans" cxnId="{337A1461-D653-4F6F-AA9D-8AFD541912E5}">
      <dgm:prSet/>
      <dgm:spPr/>
      <dgm:t>
        <a:bodyPr/>
        <a:lstStyle/>
        <a:p>
          <a:endParaRPr lang="en-US"/>
        </a:p>
      </dgm:t>
    </dgm:pt>
    <dgm:pt modelId="{C9A87792-2D9F-44C7-B12C-3E3EE998E6A7}" type="sibTrans" cxnId="{337A1461-D653-4F6F-AA9D-8AFD541912E5}">
      <dgm:prSet/>
      <dgm:spPr/>
      <dgm:t>
        <a:bodyPr/>
        <a:lstStyle/>
        <a:p>
          <a:endParaRPr lang="en-US"/>
        </a:p>
      </dgm:t>
    </dgm:pt>
    <dgm:pt modelId="{97B2CE6A-100C-44DA-9DB6-94AC2CB704D1}">
      <dgm:prSet phldrT="[Text]" custT="1"/>
      <dgm:spPr/>
      <dgm:t>
        <a:bodyPr/>
        <a:lstStyle/>
        <a:p>
          <a:r>
            <a:rPr lang="en-US" sz="3200" dirty="0" smtClean="0"/>
            <a:t>Course</a:t>
          </a:r>
          <a:endParaRPr lang="en-US" sz="3200" dirty="0"/>
        </a:p>
      </dgm:t>
    </dgm:pt>
    <dgm:pt modelId="{58BC751C-5BF7-4E24-9CF4-4AF4FA803D76}" type="parTrans" cxnId="{658EF3D4-E8C7-4D85-A582-B9080FF6BA49}">
      <dgm:prSet/>
      <dgm:spPr/>
      <dgm:t>
        <a:bodyPr/>
        <a:lstStyle/>
        <a:p>
          <a:endParaRPr lang="en-US"/>
        </a:p>
      </dgm:t>
    </dgm:pt>
    <dgm:pt modelId="{A4A66AFE-DEE8-4D26-9FC3-674CC838D3CD}" type="sibTrans" cxnId="{658EF3D4-E8C7-4D85-A582-B9080FF6BA49}">
      <dgm:prSet/>
      <dgm:spPr/>
      <dgm:t>
        <a:bodyPr/>
        <a:lstStyle/>
        <a:p>
          <a:endParaRPr lang="en-US"/>
        </a:p>
      </dgm:t>
    </dgm:pt>
    <dgm:pt modelId="{53FB8441-ABB7-4446-91BE-BEFD2BDE3143}" type="pres">
      <dgm:prSet presAssocID="{119DA5CD-8162-43EA-811D-9ED90F6499C3}" presName="Name0" presStyleCnt="0">
        <dgm:presLayoutVars>
          <dgm:dir/>
          <dgm:animLvl val="lvl"/>
          <dgm:resizeHandles val="exact"/>
        </dgm:presLayoutVars>
      </dgm:prSet>
      <dgm:spPr/>
    </dgm:pt>
    <dgm:pt modelId="{A05566FB-CE2D-4BAC-9F69-5E759B538401}" type="pres">
      <dgm:prSet presAssocID="{4D0625FA-7778-48ED-BFCF-084B44CD0286}" presName="Name8" presStyleCnt="0"/>
      <dgm:spPr/>
    </dgm:pt>
    <dgm:pt modelId="{A4659BEA-D6A0-4081-91B2-AA34DEBC4F20}" type="pres">
      <dgm:prSet presAssocID="{4D0625FA-7778-48ED-BFCF-084B44CD0286}" presName="level" presStyleLbl="node1" presStyleIdx="0" presStyleCnt="3">
        <dgm:presLayoutVars>
          <dgm:chMax val="1"/>
          <dgm:bulletEnabled val="1"/>
        </dgm:presLayoutVars>
      </dgm:prSet>
      <dgm:spPr/>
      <dgm:t>
        <a:bodyPr/>
        <a:lstStyle/>
        <a:p>
          <a:endParaRPr lang="en-US"/>
        </a:p>
      </dgm:t>
    </dgm:pt>
    <dgm:pt modelId="{73CA9DA6-4724-4108-A8D2-28AC522F3736}" type="pres">
      <dgm:prSet presAssocID="{4D0625FA-7778-48ED-BFCF-084B44CD0286}" presName="levelTx" presStyleLbl="revTx" presStyleIdx="0" presStyleCnt="0">
        <dgm:presLayoutVars>
          <dgm:chMax val="1"/>
          <dgm:bulletEnabled val="1"/>
        </dgm:presLayoutVars>
      </dgm:prSet>
      <dgm:spPr/>
      <dgm:t>
        <a:bodyPr/>
        <a:lstStyle/>
        <a:p>
          <a:endParaRPr lang="en-US"/>
        </a:p>
      </dgm:t>
    </dgm:pt>
    <dgm:pt modelId="{14AD280F-3304-4E0E-ADB1-3AC7487674D8}" type="pres">
      <dgm:prSet presAssocID="{3AAC29C1-517E-45A8-9DC6-B071154D10E4}" presName="Name8" presStyleCnt="0"/>
      <dgm:spPr/>
    </dgm:pt>
    <dgm:pt modelId="{EB1B52D3-FFC9-4175-B66A-BBD81A503128}" type="pres">
      <dgm:prSet presAssocID="{3AAC29C1-517E-45A8-9DC6-B071154D10E4}" presName="level" presStyleLbl="node1" presStyleIdx="1" presStyleCnt="3">
        <dgm:presLayoutVars>
          <dgm:chMax val="1"/>
          <dgm:bulletEnabled val="1"/>
        </dgm:presLayoutVars>
      </dgm:prSet>
      <dgm:spPr/>
    </dgm:pt>
    <dgm:pt modelId="{89FB5E43-BBB4-41E0-B624-F4446309305A}" type="pres">
      <dgm:prSet presAssocID="{3AAC29C1-517E-45A8-9DC6-B071154D10E4}" presName="levelTx" presStyleLbl="revTx" presStyleIdx="0" presStyleCnt="0">
        <dgm:presLayoutVars>
          <dgm:chMax val="1"/>
          <dgm:bulletEnabled val="1"/>
        </dgm:presLayoutVars>
      </dgm:prSet>
      <dgm:spPr/>
    </dgm:pt>
    <dgm:pt modelId="{4D160814-457F-4280-8236-BC36EE1F3B01}" type="pres">
      <dgm:prSet presAssocID="{97B2CE6A-100C-44DA-9DB6-94AC2CB704D1}" presName="Name8" presStyleCnt="0"/>
      <dgm:spPr/>
    </dgm:pt>
    <dgm:pt modelId="{FDB2A591-D388-4625-B130-541E02C4AD45}" type="pres">
      <dgm:prSet presAssocID="{97B2CE6A-100C-44DA-9DB6-94AC2CB704D1}" presName="level" presStyleLbl="node1" presStyleIdx="2" presStyleCnt="3">
        <dgm:presLayoutVars>
          <dgm:chMax val="1"/>
          <dgm:bulletEnabled val="1"/>
        </dgm:presLayoutVars>
      </dgm:prSet>
      <dgm:spPr/>
    </dgm:pt>
    <dgm:pt modelId="{7B67FD3B-F6A0-4E75-8900-9C92D90B5FAA}" type="pres">
      <dgm:prSet presAssocID="{97B2CE6A-100C-44DA-9DB6-94AC2CB704D1}" presName="levelTx" presStyleLbl="revTx" presStyleIdx="0" presStyleCnt="0">
        <dgm:presLayoutVars>
          <dgm:chMax val="1"/>
          <dgm:bulletEnabled val="1"/>
        </dgm:presLayoutVars>
      </dgm:prSet>
      <dgm:spPr/>
    </dgm:pt>
  </dgm:ptLst>
  <dgm:cxnLst>
    <dgm:cxn modelId="{658EF3D4-E8C7-4D85-A582-B9080FF6BA49}" srcId="{119DA5CD-8162-43EA-811D-9ED90F6499C3}" destId="{97B2CE6A-100C-44DA-9DB6-94AC2CB704D1}" srcOrd="2" destOrd="0" parTransId="{58BC751C-5BF7-4E24-9CF4-4AF4FA803D76}" sibTransId="{A4A66AFE-DEE8-4D26-9FC3-674CC838D3CD}"/>
    <dgm:cxn modelId="{630B528D-6295-48C6-8663-87F3414777AD}" type="presOf" srcId="{119DA5CD-8162-43EA-811D-9ED90F6499C3}" destId="{53FB8441-ABB7-4446-91BE-BEFD2BDE3143}" srcOrd="0" destOrd="0" presId="urn:microsoft.com/office/officeart/2005/8/layout/pyramid1"/>
    <dgm:cxn modelId="{92B689A1-DC5D-4A2E-A1BA-C18DF46A1E26}" type="presOf" srcId="{4D0625FA-7778-48ED-BFCF-084B44CD0286}" destId="{73CA9DA6-4724-4108-A8D2-28AC522F3736}" srcOrd="1" destOrd="0" presId="urn:microsoft.com/office/officeart/2005/8/layout/pyramid1"/>
    <dgm:cxn modelId="{337A1461-D653-4F6F-AA9D-8AFD541912E5}" srcId="{119DA5CD-8162-43EA-811D-9ED90F6499C3}" destId="{3AAC29C1-517E-45A8-9DC6-B071154D10E4}" srcOrd="1" destOrd="0" parTransId="{78DA888B-DADC-4DB7-AC76-CE14F28342F1}" sibTransId="{C9A87792-2D9F-44C7-B12C-3E3EE998E6A7}"/>
    <dgm:cxn modelId="{40A4F0B2-BADB-422F-A847-2A38BAE0133D}" srcId="{119DA5CD-8162-43EA-811D-9ED90F6499C3}" destId="{4D0625FA-7778-48ED-BFCF-084B44CD0286}" srcOrd="0" destOrd="0" parTransId="{13D3A383-CB06-4411-9D57-3F6D94E2984C}" sibTransId="{B74521D3-C85E-4E4E-98C0-6598A6730AA7}"/>
    <dgm:cxn modelId="{01BB6AE6-FA99-4D60-8E97-22F21518FF96}" type="presOf" srcId="{3AAC29C1-517E-45A8-9DC6-B071154D10E4}" destId="{EB1B52D3-FFC9-4175-B66A-BBD81A503128}" srcOrd="0" destOrd="0" presId="urn:microsoft.com/office/officeart/2005/8/layout/pyramid1"/>
    <dgm:cxn modelId="{E53B460A-FE78-4054-9076-CCD963494B94}" type="presOf" srcId="{97B2CE6A-100C-44DA-9DB6-94AC2CB704D1}" destId="{FDB2A591-D388-4625-B130-541E02C4AD45}" srcOrd="0" destOrd="0" presId="urn:microsoft.com/office/officeart/2005/8/layout/pyramid1"/>
    <dgm:cxn modelId="{C50716D5-2278-4570-81A5-2B49B399E982}" type="presOf" srcId="{4D0625FA-7778-48ED-BFCF-084B44CD0286}" destId="{A4659BEA-D6A0-4081-91B2-AA34DEBC4F20}" srcOrd="0" destOrd="0" presId="urn:microsoft.com/office/officeart/2005/8/layout/pyramid1"/>
    <dgm:cxn modelId="{D94ECEC7-7CB6-4213-AF0A-6BF53E977236}" type="presOf" srcId="{97B2CE6A-100C-44DA-9DB6-94AC2CB704D1}" destId="{7B67FD3B-F6A0-4E75-8900-9C92D90B5FAA}" srcOrd="1" destOrd="0" presId="urn:microsoft.com/office/officeart/2005/8/layout/pyramid1"/>
    <dgm:cxn modelId="{6CE22E5D-E912-4D2A-BC5E-43B8C77CE2E1}" type="presOf" srcId="{3AAC29C1-517E-45A8-9DC6-B071154D10E4}" destId="{89FB5E43-BBB4-41E0-B624-F4446309305A}" srcOrd="1" destOrd="0" presId="urn:microsoft.com/office/officeart/2005/8/layout/pyramid1"/>
    <dgm:cxn modelId="{8031EFA3-6FBE-4A5C-AEB8-D9A249140A11}" type="presParOf" srcId="{53FB8441-ABB7-4446-91BE-BEFD2BDE3143}" destId="{A05566FB-CE2D-4BAC-9F69-5E759B538401}" srcOrd="0" destOrd="0" presId="urn:microsoft.com/office/officeart/2005/8/layout/pyramid1"/>
    <dgm:cxn modelId="{AB664DA9-0185-4963-B5E6-3FE839FF25F0}" type="presParOf" srcId="{A05566FB-CE2D-4BAC-9F69-5E759B538401}" destId="{A4659BEA-D6A0-4081-91B2-AA34DEBC4F20}" srcOrd="0" destOrd="0" presId="urn:microsoft.com/office/officeart/2005/8/layout/pyramid1"/>
    <dgm:cxn modelId="{ADBA6604-A36C-4500-94F1-445AF8B393BD}" type="presParOf" srcId="{A05566FB-CE2D-4BAC-9F69-5E759B538401}" destId="{73CA9DA6-4724-4108-A8D2-28AC522F3736}" srcOrd="1" destOrd="0" presId="urn:microsoft.com/office/officeart/2005/8/layout/pyramid1"/>
    <dgm:cxn modelId="{5646A28F-1406-406B-B4C5-67EA7648B9BB}" type="presParOf" srcId="{53FB8441-ABB7-4446-91BE-BEFD2BDE3143}" destId="{14AD280F-3304-4E0E-ADB1-3AC7487674D8}" srcOrd="1" destOrd="0" presId="urn:microsoft.com/office/officeart/2005/8/layout/pyramid1"/>
    <dgm:cxn modelId="{9F024324-C997-4BE7-80D9-54C9180591F1}" type="presParOf" srcId="{14AD280F-3304-4E0E-ADB1-3AC7487674D8}" destId="{EB1B52D3-FFC9-4175-B66A-BBD81A503128}" srcOrd="0" destOrd="0" presId="urn:microsoft.com/office/officeart/2005/8/layout/pyramid1"/>
    <dgm:cxn modelId="{C4C29D1A-7D57-4C7C-A77A-4905891405B5}" type="presParOf" srcId="{14AD280F-3304-4E0E-ADB1-3AC7487674D8}" destId="{89FB5E43-BBB4-41E0-B624-F4446309305A}" srcOrd="1" destOrd="0" presId="urn:microsoft.com/office/officeart/2005/8/layout/pyramid1"/>
    <dgm:cxn modelId="{B289B8EE-5D63-4979-8197-12C30581B3DD}" type="presParOf" srcId="{53FB8441-ABB7-4446-91BE-BEFD2BDE3143}" destId="{4D160814-457F-4280-8236-BC36EE1F3B01}" srcOrd="2" destOrd="0" presId="urn:microsoft.com/office/officeart/2005/8/layout/pyramid1"/>
    <dgm:cxn modelId="{6E6AEFAF-03F4-489C-9C6C-C25DA835C271}" type="presParOf" srcId="{4D160814-457F-4280-8236-BC36EE1F3B01}" destId="{FDB2A591-D388-4625-B130-541E02C4AD45}" srcOrd="0" destOrd="0" presId="urn:microsoft.com/office/officeart/2005/8/layout/pyramid1"/>
    <dgm:cxn modelId="{0FF9A717-D3A2-409A-87CA-E534A4D98780}" type="presParOf" srcId="{4D160814-457F-4280-8236-BC36EE1F3B01}" destId="{7B67FD3B-F6A0-4E75-8900-9C92D90B5FA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82A6D-27C8-4B88-BD09-3BDF3219826E}">
      <dsp:nvSpPr>
        <dsp:cNvPr id="0" name=""/>
        <dsp:cNvSpPr/>
      </dsp:nvSpPr>
      <dsp:spPr>
        <a:xfrm>
          <a:off x="4649854" y="-136117"/>
          <a:ext cx="1554789" cy="155372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Goals &amp; Strategic Priorities</a:t>
          </a:r>
          <a:endParaRPr lang="en-US" sz="2000" kern="1200" dirty="0"/>
        </a:p>
      </dsp:txBody>
      <dsp:txXfrm>
        <a:off x="4877548" y="91421"/>
        <a:ext cx="1099401" cy="1098651"/>
      </dsp:txXfrm>
    </dsp:sp>
    <dsp:sp modelId="{79D6966C-4594-4A5C-9567-06BE1C40C186}">
      <dsp:nvSpPr>
        <dsp:cNvPr id="0" name=""/>
        <dsp:cNvSpPr/>
      </dsp:nvSpPr>
      <dsp:spPr>
        <a:xfrm rot="1072034">
          <a:off x="6266368" y="738535"/>
          <a:ext cx="267594"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268304" y="812556"/>
        <a:ext cx="187316" cy="259007"/>
      </dsp:txXfrm>
    </dsp:sp>
    <dsp:sp modelId="{022DFACD-41C9-4CD1-81BB-FFA50B777217}">
      <dsp:nvSpPr>
        <dsp:cNvPr id="0" name=""/>
        <dsp:cNvSpPr/>
      </dsp:nvSpPr>
      <dsp:spPr>
        <a:xfrm>
          <a:off x="6608313" y="499811"/>
          <a:ext cx="1579564" cy="155251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Outcomes</a:t>
          </a:r>
          <a:endParaRPr lang="en-US" sz="1800" kern="1200" dirty="0"/>
        </a:p>
      </dsp:txBody>
      <dsp:txXfrm>
        <a:off x="6839635" y="727171"/>
        <a:ext cx="1116920" cy="1097792"/>
      </dsp:txXfrm>
    </dsp:sp>
    <dsp:sp modelId="{3DC17C1F-D8B5-44D5-BB09-59EC5ACD8D78}">
      <dsp:nvSpPr>
        <dsp:cNvPr id="0" name=""/>
        <dsp:cNvSpPr/>
      </dsp:nvSpPr>
      <dsp:spPr>
        <a:xfrm rot="4470912">
          <a:off x="7509778" y="2139689"/>
          <a:ext cx="374740"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7550982" y="2171854"/>
        <a:ext cx="262318" cy="259007"/>
      </dsp:txXfrm>
    </dsp:sp>
    <dsp:sp modelId="{98403F2D-A214-495A-AC8A-16AC8C99BBC3}">
      <dsp:nvSpPr>
        <dsp:cNvPr id="0" name=""/>
        <dsp:cNvSpPr/>
      </dsp:nvSpPr>
      <dsp:spPr>
        <a:xfrm>
          <a:off x="7153814" y="2684753"/>
          <a:ext cx="1683602" cy="149624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Curriculum Design</a:t>
          </a:r>
        </a:p>
      </dsp:txBody>
      <dsp:txXfrm>
        <a:off x="7400372" y="2903873"/>
        <a:ext cx="1190486" cy="1058007"/>
      </dsp:txXfrm>
    </dsp:sp>
    <dsp:sp modelId="{C9A847E2-33C5-402C-8D8C-40EEA3962843}">
      <dsp:nvSpPr>
        <dsp:cNvPr id="0" name=""/>
        <dsp:cNvSpPr/>
      </dsp:nvSpPr>
      <dsp:spPr>
        <a:xfrm rot="8330269">
          <a:off x="7087389" y="3897782"/>
          <a:ext cx="259161"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7155529" y="3958531"/>
        <a:ext cx="181413" cy="259007"/>
      </dsp:txXfrm>
    </dsp:sp>
    <dsp:sp modelId="{4BA257ED-2D6F-9E4B-BB95-A9DFF673E24D}">
      <dsp:nvSpPr>
        <dsp:cNvPr id="0" name=""/>
        <dsp:cNvSpPr/>
      </dsp:nvSpPr>
      <dsp:spPr>
        <a:xfrm>
          <a:off x="5606970" y="4030092"/>
          <a:ext cx="1637684" cy="1550427"/>
        </a:xfrm>
        <a:prstGeom prst="ellipse">
          <a:avLst/>
        </a:prstGeom>
        <a:solidFill>
          <a:srgbClr val="5B9BD5">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800" kern="1200" dirty="0">
              <a:solidFill>
                <a:prstClr val="white"/>
              </a:solidFill>
              <a:latin typeface="Myriad Pro"/>
              <a:ea typeface="+mn-ea"/>
              <a:cs typeface="+mn-cs"/>
            </a:rPr>
            <a:t>Teaching &amp; Learning</a:t>
          </a:r>
        </a:p>
      </dsp:txBody>
      <dsp:txXfrm>
        <a:off x="5846803" y="4257147"/>
        <a:ext cx="1158018" cy="1096317"/>
      </dsp:txXfrm>
    </dsp:sp>
    <dsp:sp modelId="{5219A8D0-6497-604A-9167-E75D87F06729}">
      <dsp:nvSpPr>
        <dsp:cNvPr id="0" name=""/>
        <dsp:cNvSpPr/>
      </dsp:nvSpPr>
      <dsp:spPr>
        <a:xfrm rot="10746382">
          <a:off x="5301830" y="4605316"/>
          <a:ext cx="215727" cy="431679"/>
        </a:xfrm>
        <a:prstGeom prst="rightArrow">
          <a:avLst>
            <a:gd name="adj1" fmla="val 60000"/>
            <a:gd name="adj2" fmla="val 50000"/>
          </a:avLst>
        </a:prstGeom>
        <a:solidFill>
          <a:srgbClr val="5B9BD5">
            <a:lumMod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sp:txBody>
      <dsp:txXfrm rot="10800000">
        <a:off x="5366544" y="4691147"/>
        <a:ext cx="151009" cy="259007"/>
      </dsp:txXfrm>
    </dsp:sp>
    <dsp:sp modelId="{5C390C8D-6BE4-455E-8ED5-5C65DB87C7E0}">
      <dsp:nvSpPr>
        <dsp:cNvPr id="0" name=""/>
        <dsp:cNvSpPr/>
      </dsp:nvSpPr>
      <dsp:spPr>
        <a:xfrm>
          <a:off x="3566738" y="4084466"/>
          <a:ext cx="1633476" cy="150539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Assess-</a:t>
          </a:r>
          <a:r>
            <a:rPr lang="en-US" sz="1800" kern="1200" dirty="0" err="1" smtClean="0"/>
            <a:t>ment</a:t>
          </a:r>
          <a:endParaRPr lang="en-US" sz="1800" kern="1200" dirty="0"/>
        </a:p>
      </dsp:txBody>
      <dsp:txXfrm>
        <a:off x="3805955" y="4304926"/>
        <a:ext cx="1155042" cy="1064472"/>
      </dsp:txXfrm>
    </dsp:sp>
    <dsp:sp modelId="{40AA66FE-C413-4DDD-84BB-A768C1068C65}">
      <dsp:nvSpPr>
        <dsp:cNvPr id="0" name=""/>
        <dsp:cNvSpPr/>
      </dsp:nvSpPr>
      <dsp:spPr>
        <a:xfrm rot="13418394">
          <a:off x="3500930" y="3928336"/>
          <a:ext cx="311705"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581522" y="4046939"/>
        <a:ext cx="218194" cy="259007"/>
      </dsp:txXfrm>
    </dsp:sp>
    <dsp:sp modelId="{96F35D70-3266-4FBF-8537-5AB919C3C820}">
      <dsp:nvSpPr>
        <dsp:cNvPr id="0" name=""/>
        <dsp:cNvSpPr/>
      </dsp:nvSpPr>
      <dsp:spPr>
        <a:xfrm>
          <a:off x="2094960" y="2654830"/>
          <a:ext cx="1631852" cy="1556093"/>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Reflection &amp; Analysis</a:t>
          </a:r>
          <a:endParaRPr lang="en-US" sz="1800" kern="1200" dirty="0"/>
        </a:p>
      </dsp:txBody>
      <dsp:txXfrm>
        <a:off x="2333939" y="2882715"/>
        <a:ext cx="1153894" cy="1100323"/>
      </dsp:txXfrm>
    </dsp:sp>
    <dsp:sp modelId="{EE168B84-6E41-49F2-8D9A-3E5B7510F523}">
      <dsp:nvSpPr>
        <dsp:cNvPr id="0" name=""/>
        <dsp:cNvSpPr/>
      </dsp:nvSpPr>
      <dsp:spPr>
        <a:xfrm rot="16880735">
          <a:off x="2953679" y="2142902"/>
          <a:ext cx="345458"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995303" y="2280044"/>
        <a:ext cx="241821" cy="259007"/>
      </dsp:txXfrm>
    </dsp:sp>
    <dsp:sp modelId="{9E890EA7-C730-451F-A127-8089930750E4}">
      <dsp:nvSpPr>
        <dsp:cNvPr id="0" name=""/>
        <dsp:cNvSpPr/>
      </dsp:nvSpPr>
      <dsp:spPr>
        <a:xfrm>
          <a:off x="2571059" y="537991"/>
          <a:ext cx="1539235" cy="1505724"/>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Curriculum</a:t>
          </a:r>
          <a:r>
            <a:rPr lang="en-US" sz="1700" kern="1200" baseline="0" dirty="0" smtClean="0"/>
            <a:t> Revision</a:t>
          </a:r>
          <a:endParaRPr lang="en-US" sz="1700" kern="1200" dirty="0"/>
        </a:p>
      </dsp:txBody>
      <dsp:txXfrm>
        <a:off x="2796475" y="758499"/>
        <a:ext cx="1088403" cy="1064708"/>
      </dsp:txXfrm>
    </dsp:sp>
    <dsp:sp modelId="{5FB9524E-4F78-4CFB-9EAA-1EC41A977ED6}">
      <dsp:nvSpPr>
        <dsp:cNvPr id="0" name=""/>
        <dsp:cNvSpPr/>
      </dsp:nvSpPr>
      <dsp:spPr>
        <a:xfrm rot="20561679">
          <a:off x="4200760" y="754193"/>
          <a:ext cx="339234" cy="431679"/>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4203063" y="855665"/>
        <a:ext cx="237464" cy="259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59BEA-D6A0-4081-91B2-AA34DEBC4F20}">
      <dsp:nvSpPr>
        <dsp:cNvPr id="0" name=""/>
        <dsp:cNvSpPr/>
      </dsp:nvSpPr>
      <dsp:spPr>
        <a:xfrm>
          <a:off x="3505200" y="0"/>
          <a:ext cx="3505200" cy="1781503"/>
        </a:xfrm>
        <a:prstGeom prst="trapezoid">
          <a:avLst>
            <a:gd name="adj" fmla="val 983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endParaRPr lang="en-US" sz="3200" kern="1200" dirty="0" smtClean="0"/>
        </a:p>
        <a:p>
          <a:pPr lvl="0" algn="ctr" defTabSz="1422400">
            <a:lnSpc>
              <a:spcPct val="90000"/>
            </a:lnSpc>
            <a:spcBef>
              <a:spcPct val="0"/>
            </a:spcBef>
            <a:spcAft>
              <a:spcPct val="35000"/>
            </a:spcAft>
          </a:pPr>
          <a:r>
            <a:rPr lang="en-US" sz="3200" kern="1200" dirty="0" smtClean="0"/>
            <a:t>Institutional</a:t>
          </a:r>
          <a:endParaRPr lang="en-US" sz="3200" kern="1200" dirty="0"/>
        </a:p>
      </dsp:txBody>
      <dsp:txXfrm>
        <a:off x="3505200" y="0"/>
        <a:ext cx="3505200" cy="1781503"/>
      </dsp:txXfrm>
    </dsp:sp>
    <dsp:sp modelId="{EB1B52D3-FFC9-4175-B66A-BBD81A503128}">
      <dsp:nvSpPr>
        <dsp:cNvPr id="0" name=""/>
        <dsp:cNvSpPr/>
      </dsp:nvSpPr>
      <dsp:spPr>
        <a:xfrm>
          <a:off x="1752600" y="1781503"/>
          <a:ext cx="7010400" cy="1781503"/>
        </a:xfrm>
        <a:prstGeom prst="trapezoid">
          <a:avLst>
            <a:gd name="adj" fmla="val 98378"/>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Program</a:t>
          </a:r>
          <a:endParaRPr lang="en-US" sz="3200" kern="1200" dirty="0"/>
        </a:p>
      </dsp:txBody>
      <dsp:txXfrm>
        <a:off x="2979419" y="1781503"/>
        <a:ext cx="4556760" cy="1781503"/>
      </dsp:txXfrm>
    </dsp:sp>
    <dsp:sp modelId="{FDB2A591-D388-4625-B130-541E02C4AD45}">
      <dsp:nvSpPr>
        <dsp:cNvPr id="0" name=""/>
        <dsp:cNvSpPr/>
      </dsp:nvSpPr>
      <dsp:spPr>
        <a:xfrm>
          <a:off x="0" y="3563007"/>
          <a:ext cx="10515600" cy="1781503"/>
        </a:xfrm>
        <a:prstGeom prst="trapezoid">
          <a:avLst>
            <a:gd name="adj" fmla="val 9837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Course</a:t>
          </a:r>
          <a:endParaRPr lang="en-US" sz="3200" kern="1200" dirty="0"/>
        </a:p>
      </dsp:txBody>
      <dsp:txXfrm>
        <a:off x="1840229" y="3563007"/>
        <a:ext cx="6835140" cy="17815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9190590D-82AB-4333-8407-3F60734F7331}" type="datetimeFigureOut">
              <a:rPr lang="en-US" smtClean="0"/>
              <a:t>9/24/2019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068560C1-B14E-4109-8806-29783600BB22}" type="slidenum">
              <a:rPr lang="en-US" smtClean="0"/>
              <a:t>‹#›</a:t>
            </a:fld>
            <a:endParaRPr lang="en-US" dirty="0"/>
          </a:p>
        </p:txBody>
      </p:sp>
    </p:spTree>
    <p:extLst>
      <p:ext uri="{BB962C8B-B14F-4D97-AF65-F5344CB8AC3E}">
        <p14:creationId xmlns:p14="http://schemas.microsoft.com/office/powerpoint/2010/main" val="91741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a:t>
            </a:fld>
            <a:endParaRPr lang="en-US" dirty="0"/>
          </a:p>
        </p:txBody>
      </p:sp>
    </p:spTree>
    <p:extLst>
      <p:ext uri="{BB962C8B-B14F-4D97-AF65-F5344CB8AC3E}">
        <p14:creationId xmlns:p14="http://schemas.microsoft.com/office/powerpoint/2010/main" val="88121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32</a:t>
            </a:fld>
            <a:endParaRPr lang="en-US" dirty="0"/>
          </a:p>
        </p:txBody>
      </p:sp>
    </p:spTree>
    <p:extLst>
      <p:ext uri="{BB962C8B-B14F-4D97-AF65-F5344CB8AC3E}">
        <p14:creationId xmlns:p14="http://schemas.microsoft.com/office/powerpoint/2010/main" val="410976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2</a:t>
            </a:fld>
            <a:endParaRPr lang="en-US" dirty="0"/>
          </a:p>
        </p:txBody>
      </p:sp>
    </p:spTree>
    <p:extLst>
      <p:ext uri="{BB962C8B-B14F-4D97-AF65-F5344CB8AC3E}">
        <p14:creationId xmlns:p14="http://schemas.microsoft.com/office/powerpoint/2010/main" val="162445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3</a:t>
            </a:fld>
            <a:endParaRPr lang="en-US"/>
          </a:p>
        </p:txBody>
      </p:sp>
    </p:spTree>
    <p:extLst>
      <p:ext uri="{BB962C8B-B14F-4D97-AF65-F5344CB8AC3E}">
        <p14:creationId xmlns:p14="http://schemas.microsoft.com/office/powerpoint/2010/main" val="368076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4</a:t>
            </a:fld>
            <a:endParaRPr lang="en-US"/>
          </a:p>
        </p:txBody>
      </p:sp>
    </p:spTree>
    <p:extLst>
      <p:ext uri="{BB962C8B-B14F-4D97-AF65-F5344CB8AC3E}">
        <p14:creationId xmlns:p14="http://schemas.microsoft.com/office/powerpoint/2010/main" val="1064987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17</a:t>
            </a:fld>
            <a:endParaRPr lang="en-US" dirty="0"/>
          </a:p>
        </p:txBody>
      </p:sp>
    </p:spTree>
    <p:extLst>
      <p:ext uri="{BB962C8B-B14F-4D97-AF65-F5344CB8AC3E}">
        <p14:creationId xmlns:p14="http://schemas.microsoft.com/office/powerpoint/2010/main" val="208942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22</a:t>
            </a:fld>
            <a:endParaRPr lang="en-US"/>
          </a:p>
        </p:txBody>
      </p:sp>
    </p:spTree>
    <p:extLst>
      <p:ext uri="{BB962C8B-B14F-4D97-AF65-F5344CB8AC3E}">
        <p14:creationId xmlns:p14="http://schemas.microsoft.com/office/powerpoint/2010/main" val="202237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26</a:t>
            </a:fld>
            <a:endParaRPr lang="en-US"/>
          </a:p>
        </p:txBody>
      </p:sp>
    </p:spTree>
    <p:extLst>
      <p:ext uri="{BB962C8B-B14F-4D97-AF65-F5344CB8AC3E}">
        <p14:creationId xmlns:p14="http://schemas.microsoft.com/office/powerpoint/2010/main" val="145555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27</a:t>
            </a:fld>
            <a:endParaRPr lang="en-US"/>
          </a:p>
        </p:txBody>
      </p:sp>
    </p:spTree>
    <p:extLst>
      <p:ext uri="{BB962C8B-B14F-4D97-AF65-F5344CB8AC3E}">
        <p14:creationId xmlns:p14="http://schemas.microsoft.com/office/powerpoint/2010/main" val="369660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28</a:t>
            </a:fld>
            <a:endParaRPr lang="en-US"/>
          </a:p>
        </p:txBody>
      </p:sp>
    </p:spTree>
    <p:extLst>
      <p:ext uri="{BB962C8B-B14F-4D97-AF65-F5344CB8AC3E}">
        <p14:creationId xmlns:p14="http://schemas.microsoft.com/office/powerpoint/2010/main" val="3311956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rot="21191334">
            <a:off x="-409025" y="-715758"/>
            <a:ext cx="11969354" cy="5142793"/>
          </a:xfrm>
          <a:prstGeom prst="rect">
            <a:avLst/>
          </a:prstGeom>
        </p:spPr>
      </p:pic>
      <p:sp>
        <p:nvSpPr>
          <p:cNvPr id="12" name="Rectangle 11"/>
          <p:cNvSpPr/>
          <p:nvPr userDrawn="1"/>
        </p:nvSpPr>
        <p:spPr>
          <a:xfrm>
            <a:off x="-85344" y="-146304"/>
            <a:ext cx="12277344" cy="713838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7273" h="6872463">
                <a:moveTo>
                  <a:pt x="0" y="4928874"/>
                </a:moveTo>
                <a:lnTo>
                  <a:pt x="11183643" y="0"/>
                </a:lnTo>
                <a:lnTo>
                  <a:pt x="12217273" y="1"/>
                </a:lnTo>
                <a:lnTo>
                  <a:pt x="12217273" y="6858001"/>
                </a:lnTo>
                <a:lnTo>
                  <a:pt x="10759" y="6872463"/>
                </a:lnTo>
                <a:cubicBezTo>
                  <a:pt x="7173" y="6167659"/>
                  <a:pt x="3586" y="5633678"/>
                  <a:pt x="0" y="492887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588000" y="1668463"/>
            <a:ext cx="5970824" cy="2387600"/>
          </a:xfrm>
          <a:prstGeom prst="rect">
            <a:avLst/>
          </a:prstGeom>
        </p:spPr>
        <p:txBody>
          <a:bodyPr anchor="b"/>
          <a:lstStyle>
            <a:lvl1pPr algn="r">
              <a:defRPr sz="6000" baseline="0">
                <a:solidFill>
                  <a:schemeClr val="bg1"/>
                </a:solidFill>
              </a:defRPr>
            </a:lvl1pPr>
          </a:lstStyle>
          <a:p>
            <a:r>
              <a:rPr lang="en-US" dirty="0"/>
              <a:t>MAIN HEADLINE</a:t>
            </a:r>
            <a:br>
              <a:rPr lang="en-US" dirty="0"/>
            </a:br>
            <a:r>
              <a:rPr lang="en-US" dirty="0"/>
              <a:t>GOES HERE</a:t>
            </a:r>
          </a:p>
        </p:txBody>
      </p:sp>
      <p:sp>
        <p:nvSpPr>
          <p:cNvPr id="3" name="Subtitle 2"/>
          <p:cNvSpPr>
            <a:spLocks noGrp="1"/>
          </p:cNvSpPr>
          <p:nvPr>
            <p:ph type="subTitle" idx="1" hasCustomPrompt="1"/>
          </p:nvPr>
        </p:nvSpPr>
        <p:spPr>
          <a:xfrm>
            <a:off x="2481942" y="4282326"/>
            <a:ext cx="9076881" cy="788690"/>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line of information goes here</a:t>
            </a:r>
          </a:p>
          <a:p>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11/7/2018</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5900" y="5218653"/>
            <a:ext cx="3722924" cy="1059073"/>
          </a:xfrm>
          <a:prstGeom prst="rect">
            <a:avLst/>
          </a:prstGeom>
        </p:spPr>
      </p:pic>
      <p:grpSp>
        <p:nvGrpSpPr>
          <p:cNvPr id="19" name="Group 18"/>
          <p:cNvGrpSpPr/>
          <p:nvPr userDrawn="1"/>
        </p:nvGrpSpPr>
        <p:grpSpPr>
          <a:xfrm>
            <a:off x="761999" y="5228178"/>
            <a:ext cx="590551" cy="882903"/>
            <a:chOff x="761999" y="5278978"/>
            <a:chExt cx="590551" cy="882903"/>
          </a:xfrm>
        </p:grpSpPr>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1999" y="5278978"/>
              <a:ext cx="590551" cy="688435"/>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61999" y="6048672"/>
              <a:ext cx="590551" cy="113209"/>
            </a:xfrm>
            <a:prstGeom prst="rect">
              <a:avLst/>
            </a:prstGeom>
          </p:spPr>
        </p:pic>
      </p:grpSp>
      <p:cxnSp>
        <p:nvCxnSpPr>
          <p:cNvPr id="21" name="Straight Connector 20"/>
          <p:cNvCxnSpPr/>
          <p:nvPr userDrawn="1"/>
        </p:nvCxnSpPr>
        <p:spPr>
          <a:xfrm flipH="1">
            <a:off x="1721224" y="4138388"/>
            <a:ext cx="10623176" cy="24821"/>
          </a:xfrm>
          <a:prstGeom prst="line">
            <a:avLst/>
          </a:prstGeom>
          <a:ln>
            <a:solidFill>
              <a:srgbClr val="B5A5E3"/>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587965" y="7017615"/>
            <a:ext cx="5604035" cy="369332"/>
          </a:xfrm>
          <a:prstGeom prst="rect">
            <a:avLst/>
          </a:prstGeom>
        </p:spPr>
        <p:txBody>
          <a:bodyPr wrap="none">
            <a:spAutoFit/>
          </a:bodyPr>
          <a:lstStyle/>
          <a:p>
            <a:r>
              <a:rPr lang="en-US" dirty="0"/>
              <a:t>Based on:</a:t>
            </a:r>
            <a:r>
              <a:rPr lang="en-US" baseline="0" dirty="0"/>
              <a:t> </a:t>
            </a:r>
            <a:r>
              <a:rPr lang="en-US" dirty="0"/>
              <a:t>https://ucomm.unl.edu/toolbox/design-layout</a:t>
            </a:r>
          </a:p>
        </p:txBody>
      </p:sp>
    </p:spTree>
    <p:extLst>
      <p:ext uri="{BB962C8B-B14F-4D97-AF65-F5344CB8AC3E}">
        <p14:creationId xmlns:p14="http://schemas.microsoft.com/office/powerpoint/2010/main" val="227764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10515600" cy="4348162"/>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dirty="0"/>
          </a:p>
        </p:txBody>
      </p:sp>
      <p:sp>
        <p:nvSpPr>
          <p:cNvPr id="13" name="Title Placeholder 12">
            <a:extLst>
              <a:ext uri="{FF2B5EF4-FFF2-40B4-BE49-F238E27FC236}">
                <a16:creationId xmlns:a16="http://schemas.microsoft.com/office/drawing/2014/main" id="{552185E0-1B30-C64C-B155-E39AC52F81AA}"/>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512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t">
            <a:normAutofit/>
          </a:bodyPr>
          <a:lstStyle>
            <a:lvl1pPr algn="ctr">
              <a:defRPr sz="7200"/>
            </a:lvl1pPr>
          </a:lstStyle>
          <a:p>
            <a:r>
              <a:rPr lang="en-US" dirty="0"/>
              <a:t>SUBHEAD / SECTION</a:t>
            </a:r>
            <a:br>
              <a:rPr lang="en-US" dirty="0"/>
            </a:br>
            <a:r>
              <a:rPr lang="en-US" dirty="0"/>
              <a:t>HEADER</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dirty="0"/>
          </a:p>
        </p:txBody>
      </p:sp>
      <p:grpSp>
        <p:nvGrpSpPr>
          <p:cNvPr id="12" name="Group 11"/>
          <p:cNvGrpSpPr/>
          <p:nvPr userDrawn="1"/>
        </p:nvGrpSpPr>
        <p:grpSpPr>
          <a:xfrm>
            <a:off x="723900" y="5219034"/>
            <a:ext cx="590551" cy="843629"/>
            <a:chOff x="1538514" y="5240184"/>
            <a:chExt cx="590551" cy="843629"/>
          </a:xfrm>
        </p:grpSpPr>
        <p:pic>
          <p:nvPicPr>
            <p:cNvPr id="13" name="Picture 12"/>
            <p:cNvPicPr>
              <a:picLocks noChangeAspect="1"/>
            </p:cNvPicPr>
            <p:nvPr userDrawn="1"/>
          </p:nvPicPr>
          <p:blipFill>
            <a:blip r:embed="rId2"/>
            <a:stretch>
              <a:fillRect/>
            </a:stretch>
          </p:blipFill>
          <p:spPr>
            <a:xfrm>
              <a:off x="1538514" y="5240184"/>
              <a:ext cx="590551" cy="675932"/>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Tree>
    <p:extLst>
      <p:ext uri="{BB962C8B-B14F-4D97-AF65-F5344CB8AC3E}">
        <p14:creationId xmlns:p14="http://schemas.microsoft.com/office/powerpoint/2010/main" val="32375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11/7/2018</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7" name="Slide Number Placeholder 6"/>
          <p:cNvSpPr>
            <a:spLocks noGrp="1"/>
          </p:cNvSpPr>
          <p:nvPr>
            <p:ph type="sldNum" sz="quarter" idx="12"/>
          </p:nvPr>
        </p:nvSpPr>
        <p:spPr/>
        <p:txBody>
          <a:bodyPr/>
          <a:lstStyle/>
          <a:p>
            <a:fld id="{23C13E18-335F-437C-89F9-3534969646CC}" type="slidenum">
              <a:rPr lang="en-US" smtClean="0"/>
              <a:t>‹#›</a:t>
            </a:fld>
            <a:endParaRPr lang="en-US" dirty="0"/>
          </a:p>
        </p:txBody>
      </p:sp>
      <p:sp>
        <p:nvSpPr>
          <p:cNvPr id="9" name="Title Placeholder 12">
            <a:extLst>
              <a:ext uri="{FF2B5EF4-FFF2-40B4-BE49-F238E27FC236}">
                <a16:creationId xmlns:a16="http://schemas.microsoft.com/office/drawing/2014/main" id="{3BFBB335-31CF-394A-B588-37E4732F7C5E}"/>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371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11/7/2018</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9" name="Slide Number Placeholder 8"/>
          <p:cNvSpPr>
            <a:spLocks noGrp="1"/>
          </p:cNvSpPr>
          <p:nvPr>
            <p:ph type="sldNum" sz="quarter" idx="12"/>
          </p:nvPr>
        </p:nvSpPr>
        <p:spPr/>
        <p:txBody>
          <a:bodyPr/>
          <a:lstStyle/>
          <a:p>
            <a:fld id="{23C13E18-335F-437C-89F9-3534969646CC}" type="slidenum">
              <a:rPr lang="en-US" smtClean="0"/>
              <a:t>‹#›</a:t>
            </a:fld>
            <a:endParaRPr lang="en-US" dirty="0"/>
          </a:p>
        </p:txBody>
      </p:sp>
      <p:sp>
        <p:nvSpPr>
          <p:cNvPr id="13" name="Title Placeholder 12">
            <a:extLst>
              <a:ext uri="{FF2B5EF4-FFF2-40B4-BE49-F238E27FC236}">
                <a16:creationId xmlns:a16="http://schemas.microsoft.com/office/drawing/2014/main" id="{4B37BEED-D307-5C40-81DE-D9B85D526D2D}"/>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113505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11/7/2018</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p:cNvSpPr>
            <a:spLocks noGrp="1"/>
          </p:cNvSpPr>
          <p:nvPr>
            <p:ph type="sldNum" sz="quarter" idx="12"/>
          </p:nvPr>
        </p:nvSpPr>
        <p:spPr/>
        <p:txBody>
          <a:bodyPr/>
          <a:lstStyle/>
          <a:p>
            <a:fld id="{23C13E18-335F-437C-89F9-3534969646CC}" type="slidenum">
              <a:rPr lang="en-US" smtClean="0"/>
              <a:t>‹#›</a:t>
            </a:fld>
            <a:endParaRPr lang="en-US" dirty="0"/>
          </a:p>
        </p:txBody>
      </p:sp>
      <p:sp>
        <p:nvSpPr>
          <p:cNvPr id="7" name="Title Placeholder 12">
            <a:extLst>
              <a:ext uri="{FF2B5EF4-FFF2-40B4-BE49-F238E27FC236}">
                <a16:creationId xmlns:a16="http://schemas.microsoft.com/office/drawing/2014/main" id="{B0E3081E-F9D1-7845-A7A7-35DE14B0B162}"/>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269136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995D80-3EE1-2A41-9BE7-7F6BFC92F782}"/>
              </a:ext>
            </a:extLst>
          </p:cNvPr>
          <p:cNvSpPr>
            <a:spLocks noGrp="1"/>
          </p:cNvSpPr>
          <p:nvPr>
            <p:ph type="dt" sz="half" idx="10"/>
          </p:nvPr>
        </p:nvSpPr>
        <p:spPr/>
        <p:txBody>
          <a:bodyPr/>
          <a:lstStyle/>
          <a:p>
            <a:r>
              <a:rPr lang="en-US" dirty="0"/>
              <a:t>11/7/2018</a:t>
            </a:r>
          </a:p>
        </p:txBody>
      </p:sp>
      <p:sp>
        <p:nvSpPr>
          <p:cNvPr id="4" name="Footer Placeholder 3">
            <a:extLst>
              <a:ext uri="{FF2B5EF4-FFF2-40B4-BE49-F238E27FC236}">
                <a16:creationId xmlns:a16="http://schemas.microsoft.com/office/drawing/2014/main" id="{F87052DF-EE3B-BE49-9B51-35A1F53BB515}"/>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a:extLst>
              <a:ext uri="{FF2B5EF4-FFF2-40B4-BE49-F238E27FC236}">
                <a16:creationId xmlns:a16="http://schemas.microsoft.com/office/drawing/2014/main" id="{DC612728-4EAD-C342-9D29-C946B36E6892}"/>
              </a:ext>
            </a:extLst>
          </p:cNvPr>
          <p:cNvSpPr>
            <a:spLocks noGrp="1"/>
          </p:cNvSpPr>
          <p:nvPr>
            <p:ph type="sldNum" sz="quarter" idx="12"/>
          </p:nvPr>
        </p:nvSpPr>
        <p:spPr/>
        <p:txBody>
          <a:bodyPr/>
          <a:lstStyle/>
          <a:p>
            <a:fld id="{23C13E18-335F-437C-89F9-3534969646CC}" type="slidenum">
              <a:rPr lang="en-US" smtClean="0"/>
              <a:t>‹#›</a:t>
            </a:fld>
            <a:endParaRPr lang="en-US" dirty="0"/>
          </a:p>
        </p:txBody>
      </p:sp>
      <p:sp>
        <p:nvSpPr>
          <p:cNvPr id="8" name="Rectangle 7">
            <a:extLst>
              <a:ext uri="{FF2B5EF4-FFF2-40B4-BE49-F238E27FC236}">
                <a16:creationId xmlns:a16="http://schemas.microsoft.com/office/drawing/2014/main" id="{A8E62EAE-F300-CB44-957C-8D05A5F213BC}"/>
              </a:ext>
            </a:extLst>
          </p:cNvPr>
          <p:cNvSpPr/>
          <p:nvPr userDrawn="1"/>
        </p:nvSpPr>
        <p:spPr>
          <a:xfrm>
            <a:off x="-109728" y="-121920"/>
            <a:ext cx="12216384" cy="638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03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6982" y="-96982"/>
            <a:ext cx="12288982" cy="6954983"/>
            <a:chOff x="0" y="-8795"/>
            <a:chExt cx="12192000" cy="6866796"/>
          </a:xfrm>
        </p:grpSpPr>
        <p:pic>
          <p:nvPicPr>
            <p:cNvPr id="20" name="Picture 19"/>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1"/>
              <a:ext cx="2566467" cy="1562820"/>
            </a:xfrm>
            <a:prstGeom prst="rect">
              <a:avLst/>
            </a:prstGeom>
          </p:spPr>
        </p:pic>
        <p:sp>
          <p:nvSpPr>
            <p:cNvPr id="22" name="Rectangle 11"/>
            <p:cNvSpPr/>
            <p:nvPr userDrawn="1"/>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40236 w 12206709"/>
                <a:gd name="connsiteY0" fmla="*/ 2043846 h 6872463"/>
                <a:gd name="connsiteX1" fmla="*/ 11173079 w 12206709"/>
                <a:gd name="connsiteY1" fmla="*/ 0 h 6872463"/>
                <a:gd name="connsiteX2" fmla="*/ 12206709 w 12206709"/>
                <a:gd name="connsiteY2" fmla="*/ 1 h 6872463"/>
                <a:gd name="connsiteX3" fmla="*/ 12206709 w 12206709"/>
                <a:gd name="connsiteY3" fmla="*/ 6858001 h 6872463"/>
                <a:gd name="connsiteX4" fmla="*/ 195 w 12206709"/>
                <a:gd name="connsiteY4" fmla="*/ 6872463 h 6872463"/>
                <a:gd name="connsiteX5" fmla="*/ 40236 w 12206709"/>
                <a:gd name="connsiteY5" fmla="*/ 2043846 h 6872463"/>
                <a:gd name="connsiteX0" fmla="*/ 40236 w 12206709"/>
                <a:gd name="connsiteY0" fmla="*/ 2043845 h 6872462"/>
                <a:gd name="connsiteX1" fmla="*/ 3349879 w 12206709"/>
                <a:gd name="connsiteY1" fmla="*/ 50614 h 6872462"/>
                <a:gd name="connsiteX2" fmla="*/ 12206709 w 12206709"/>
                <a:gd name="connsiteY2" fmla="*/ 0 h 6872462"/>
                <a:gd name="connsiteX3" fmla="*/ 12206709 w 12206709"/>
                <a:gd name="connsiteY3" fmla="*/ 6858000 h 6872462"/>
                <a:gd name="connsiteX4" fmla="*/ 195 w 12206709"/>
                <a:gd name="connsiteY4" fmla="*/ 6872462 h 6872462"/>
                <a:gd name="connsiteX5" fmla="*/ 40236 w 12206709"/>
                <a:gd name="connsiteY5" fmla="*/ 2043845 h 6872462"/>
                <a:gd name="connsiteX0" fmla="*/ 0 w 12229973"/>
                <a:gd name="connsiteY0" fmla="*/ 2031191 h 6872462"/>
                <a:gd name="connsiteX1" fmla="*/ 3373143 w 12229973"/>
                <a:gd name="connsiteY1" fmla="*/ 50614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2031191 h 6872462"/>
                <a:gd name="connsiteX0" fmla="*/ 0 w 12229973"/>
                <a:gd name="connsiteY0" fmla="*/ 2031192 h 6872463"/>
                <a:gd name="connsiteX1" fmla="*/ 3373143 w 12229973"/>
                <a:gd name="connsiteY1" fmla="*/ 0 h 6872463"/>
                <a:gd name="connsiteX2" fmla="*/ 12229973 w 12229973"/>
                <a:gd name="connsiteY2" fmla="*/ 1 h 6872463"/>
                <a:gd name="connsiteX3" fmla="*/ 12229973 w 12229973"/>
                <a:gd name="connsiteY3" fmla="*/ 6858001 h 6872463"/>
                <a:gd name="connsiteX4" fmla="*/ 23459 w 12229973"/>
                <a:gd name="connsiteY4" fmla="*/ 6872463 h 6872463"/>
                <a:gd name="connsiteX5" fmla="*/ 0 w 12229973"/>
                <a:gd name="connsiteY5" fmla="*/ 2031192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9973" h="6872463">
                  <a:moveTo>
                    <a:pt x="0" y="2031192"/>
                  </a:moveTo>
                  <a:lnTo>
                    <a:pt x="3373143" y="0"/>
                  </a:lnTo>
                  <a:lnTo>
                    <a:pt x="12229973" y="1"/>
                  </a:lnTo>
                  <a:lnTo>
                    <a:pt x="12229973" y="6858001"/>
                  </a:lnTo>
                  <a:lnTo>
                    <a:pt x="23459" y="6872463"/>
                  </a:lnTo>
                  <a:cubicBezTo>
                    <a:pt x="19873" y="6167659"/>
                    <a:pt x="3586" y="2735996"/>
                    <a:pt x="0" y="2031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1"/>
            <p:cNvSpPr/>
            <p:nvPr userDrawn="1"/>
          </p:nvSpPr>
          <p:spPr>
            <a:xfrm>
              <a:off x="0" y="-8795"/>
              <a:ext cx="3581400" cy="218432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1398510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1398510 h 6872463"/>
                <a:gd name="connsiteX0" fmla="*/ 0 w 12217273"/>
                <a:gd name="connsiteY0" fmla="*/ 1398509 h 6872462"/>
                <a:gd name="connsiteX1" fmla="*/ 3246143 w 12217273"/>
                <a:gd name="connsiteY1" fmla="*/ 151843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88574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25306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29973"/>
                <a:gd name="connsiteY0" fmla="*/ 1702197 h 6872462"/>
                <a:gd name="connsiteX1" fmla="*/ 3258843 w 12229973"/>
                <a:gd name="connsiteY1" fmla="*/ 25306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0 w 12229973"/>
                <a:gd name="connsiteY0" fmla="*/ 1702197 h 6872462"/>
                <a:gd name="connsiteX1" fmla="*/ 2433343 w 12229973"/>
                <a:gd name="connsiteY1" fmla="*/ 37960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15041 w 12206914"/>
                <a:gd name="connsiteY0" fmla="*/ 1449124 h 6872462"/>
                <a:gd name="connsiteX1" fmla="*/ 2410284 w 12206914"/>
                <a:gd name="connsiteY1" fmla="*/ 37960 h 6872462"/>
                <a:gd name="connsiteX2" fmla="*/ 12206914 w 12206914"/>
                <a:gd name="connsiteY2" fmla="*/ 0 h 6872462"/>
                <a:gd name="connsiteX3" fmla="*/ 12206914 w 12206914"/>
                <a:gd name="connsiteY3" fmla="*/ 6858000 h 6872462"/>
                <a:gd name="connsiteX4" fmla="*/ 400 w 12206914"/>
                <a:gd name="connsiteY4" fmla="*/ 6872462 h 6872462"/>
                <a:gd name="connsiteX5" fmla="*/ 15041 w 12206914"/>
                <a:gd name="connsiteY5" fmla="*/ 1449124 h 6872462"/>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11164 h 6820040"/>
                <a:gd name="connsiteX1" fmla="*/ 2398037 w 12194667"/>
                <a:gd name="connsiteY1" fmla="*/ 0 h 6820040"/>
                <a:gd name="connsiteX2" fmla="*/ 2999867 w 12194667"/>
                <a:gd name="connsiteY2" fmla="*/ 1 h 6820040"/>
                <a:gd name="connsiteX3" fmla="*/ 12194667 w 12194667"/>
                <a:gd name="connsiteY3" fmla="*/ 6820040 h 6820040"/>
                <a:gd name="connsiteX4" fmla="*/ 853 w 12194667"/>
                <a:gd name="connsiteY4" fmla="*/ 2064082 h 6820040"/>
                <a:gd name="connsiteX5" fmla="*/ 2794 w 12194667"/>
                <a:gd name="connsiteY5" fmla="*/ 1411164 h 6820040"/>
                <a:gd name="connsiteX0" fmla="*/ 2794 w 3406267"/>
                <a:gd name="connsiteY0" fmla="*/ 1411164 h 2064082"/>
                <a:gd name="connsiteX1" fmla="*/ 2398037 w 3406267"/>
                <a:gd name="connsiteY1" fmla="*/ 0 h 2064082"/>
                <a:gd name="connsiteX2" fmla="*/ 2999867 w 3406267"/>
                <a:gd name="connsiteY2" fmla="*/ 1 h 2064082"/>
                <a:gd name="connsiteX3" fmla="*/ 3406267 w 3406267"/>
                <a:gd name="connsiteY3" fmla="*/ 12386 h 2064082"/>
                <a:gd name="connsiteX4" fmla="*/ 853 w 3406267"/>
                <a:gd name="connsiteY4" fmla="*/ 2064082 h 2064082"/>
                <a:gd name="connsiteX5" fmla="*/ 2794 w 3406267"/>
                <a:gd name="connsiteY5" fmla="*/ 1411164 h 20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267" h="2064082">
                  <a:moveTo>
                    <a:pt x="2794" y="1411164"/>
                  </a:moveTo>
                  <a:lnTo>
                    <a:pt x="2398037" y="0"/>
                  </a:lnTo>
                  <a:lnTo>
                    <a:pt x="2999867" y="1"/>
                  </a:lnTo>
                  <a:lnTo>
                    <a:pt x="3406267" y="12386"/>
                  </a:lnTo>
                  <a:lnTo>
                    <a:pt x="853" y="2064082"/>
                  </a:lnTo>
                  <a:cubicBezTo>
                    <a:pt x="-2733" y="1359278"/>
                    <a:pt x="6380" y="2115968"/>
                    <a:pt x="2794" y="141116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userDrawn="1">
            <p:ph type="body" idx="1"/>
          </p:nvPr>
        </p:nvSpPr>
        <p:spPr>
          <a:xfrm>
            <a:off x="838200" y="1802179"/>
            <a:ext cx="10515600" cy="43747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11/7/2018</a:t>
            </a:r>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13E18-335F-437C-89F9-3534969646CC}" type="slidenum">
              <a:rPr lang="en-US" smtClean="0"/>
              <a:t>‹#›</a:t>
            </a:fld>
            <a:endParaRPr lang="en-US" dirty="0"/>
          </a:p>
        </p:txBody>
      </p:sp>
      <p:grpSp>
        <p:nvGrpSpPr>
          <p:cNvPr id="16" name="Group 15"/>
          <p:cNvGrpSpPr/>
          <p:nvPr userDrawn="1"/>
        </p:nvGrpSpPr>
        <p:grpSpPr>
          <a:xfrm>
            <a:off x="723900" y="5219034"/>
            <a:ext cx="590551" cy="843629"/>
            <a:chOff x="1538514" y="5240184"/>
            <a:chExt cx="590551" cy="843629"/>
          </a:xfrm>
        </p:grpSpPr>
        <p:pic>
          <p:nvPicPr>
            <p:cNvPr id="17" name="Picture 1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538514" y="5240184"/>
              <a:ext cx="590551" cy="675932"/>
            </a:xfrm>
            <a:prstGeom prst="rect">
              <a:avLst/>
            </a:prstGeom>
          </p:spPr>
        </p:pic>
        <p:pic>
          <p:nvPicPr>
            <p:cNvPr id="18" name="Picture 1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
        <p:nvSpPr>
          <p:cNvPr id="11" name="Footer Placeholder 10">
            <a:extLst>
              <a:ext uri="{FF2B5EF4-FFF2-40B4-BE49-F238E27FC236}">
                <a16:creationId xmlns:a16="http://schemas.microsoft.com/office/drawing/2014/main" id="{BA524DBE-EC99-1F4F-8AA8-F7117B1F3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Student Learning and Assessment in AES Units</a:t>
            </a:r>
          </a:p>
        </p:txBody>
      </p:sp>
      <p:sp>
        <p:nvSpPr>
          <p:cNvPr id="13" name="Title Placeholder 12">
            <a:extLst>
              <a:ext uri="{FF2B5EF4-FFF2-40B4-BE49-F238E27FC236}">
                <a16:creationId xmlns:a16="http://schemas.microsoft.com/office/drawing/2014/main" id="{DEFF6EE0-FF99-234F-BAAB-53114734AC71}"/>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7230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r" defTabSz="914400" rtl="0" eaLnBrk="1" latinLnBrk="0" hangingPunct="1">
        <a:lnSpc>
          <a:spcPct val="90000"/>
        </a:lnSpc>
        <a:spcBef>
          <a:spcPct val="0"/>
        </a:spcBef>
        <a:buNone/>
        <a:defRPr sz="4800" b="1" kern="1200" baseline="0">
          <a:solidFill>
            <a:srgbClr val="482E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joel.bloom@hunter.cuny.ed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41" y="877511"/>
            <a:ext cx="10078940" cy="2387600"/>
          </a:xfrm>
        </p:spPr>
        <p:txBody>
          <a:bodyPr>
            <a:normAutofit/>
          </a:bodyPr>
          <a:lstStyle/>
          <a:p>
            <a:r>
              <a:rPr lang="en-US" sz="5000" b="0" dirty="0" smtClean="0"/>
              <a:t>Academic Assessment: </a:t>
            </a:r>
            <a:br>
              <a:rPr lang="en-US" sz="5000" b="0" dirty="0" smtClean="0"/>
            </a:br>
            <a:r>
              <a:rPr lang="en-US" sz="5000" b="0" dirty="0" smtClean="0"/>
              <a:t>An Introduction</a:t>
            </a:r>
            <a:endParaRPr lang="en-US" sz="4000" dirty="0"/>
          </a:p>
        </p:txBody>
      </p:sp>
      <p:sp>
        <p:nvSpPr>
          <p:cNvPr id="3" name="Subtitle 2"/>
          <p:cNvSpPr>
            <a:spLocks noGrp="1"/>
          </p:cNvSpPr>
          <p:nvPr>
            <p:ph type="subTitle" idx="1"/>
          </p:nvPr>
        </p:nvSpPr>
        <p:spPr>
          <a:xfrm>
            <a:off x="2481942" y="4282326"/>
            <a:ext cx="9191898" cy="788690"/>
          </a:xfrm>
        </p:spPr>
        <p:txBody>
          <a:bodyPr>
            <a:normAutofit lnSpcReduction="10000"/>
          </a:bodyPr>
          <a:lstStyle/>
          <a:p>
            <a:r>
              <a:rPr lang="en-US" sz="2800" dirty="0" smtClean="0"/>
              <a:t>Assessment Breakfast</a:t>
            </a:r>
            <a:r>
              <a:rPr lang="en-US" dirty="0"/>
              <a:t/>
            </a:r>
            <a:br>
              <a:rPr lang="en-US" dirty="0"/>
            </a:br>
            <a:r>
              <a:rPr lang="en-US" dirty="0"/>
              <a:t> </a:t>
            </a:r>
            <a:r>
              <a:rPr lang="en-US" dirty="0" smtClean="0"/>
              <a:t>Hunter ACERT/Office of Assessment – </a:t>
            </a:r>
            <a:r>
              <a:rPr lang="en-US" dirty="0" smtClean="0"/>
              <a:t>September </a:t>
            </a:r>
            <a:r>
              <a:rPr lang="en-US" dirty="0" smtClean="0"/>
              <a:t>25</a:t>
            </a:r>
            <a:r>
              <a:rPr lang="en-US" dirty="0" smtClean="0"/>
              <a:t>, </a:t>
            </a:r>
            <a:r>
              <a:rPr lang="en-US" dirty="0" smtClean="0"/>
              <a:t>2019</a:t>
            </a:r>
            <a:endParaRPr lang="en-US" dirty="0"/>
          </a:p>
        </p:txBody>
      </p:sp>
      <p:sp>
        <p:nvSpPr>
          <p:cNvPr id="5" name="Subtitle 2">
            <a:extLst>
              <a:ext uri="{FF2B5EF4-FFF2-40B4-BE49-F238E27FC236}">
                <a16:creationId xmlns:a16="http://schemas.microsoft.com/office/drawing/2014/main" id="{BE1CADA1-D9B7-894F-BC57-3CB39BDD1FED}"/>
              </a:ext>
            </a:extLst>
          </p:cNvPr>
          <p:cNvSpPr txBox="1">
            <a:spLocks/>
          </p:cNvSpPr>
          <p:nvPr/>
        </p:nvSpPr>
        <p:spPr>
          <a:xfrm>
            <a:off x="2070341" y="5218387"/>
            <a:ext cx="9488482" cy="1239246"/>
          </a:xfrm>
          <a:prstGeom prst="rect">
            <a:avLst/>
          </a:prstGeom>
        </p:spPr>
        <p:txBody>
          <a:bodyPr vert="horz" lIns="91440" tIns="45720" rIns="91440" bIns="45720" rtlCol="0">
            <a:normAutofit fontScale="85000" lnSpcReduction="20000"/>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600" dirty="0" smtClean="0"/>
              <a:t>Joel </a:t>
            </a:r>
            <a:r>
              <a:rPr lang="en-US" sz="2600" dirty="0"/>
              <a:t>D. Bloom, Director of </a:t>
            </a:r>
            <a:r>
              <a:rPr lang="en-US" sz="2600" dirty="0" smtClean="0"/>
              <a:t>Assessment</a:t>
            </a:r>
          </a:p>
          <a:p>
            <a:pPr algn="l"/>
            <a:r>
              <a:rPr lang="en-US" sz="2600" dirty="0" smtClean="0"/>
              <a:t>joel.bloom@hunter.cuny.edu</a:t>
            </a:r>
          </a:p>
          <a:p>
            <a:pPr algn="l"/>
            <a:endParaRPr lang="en-US" sz="900" i="1" dirty="0" smtClean="0"/>
          </a:p>
          <a:p>
            <a:pPr algn="l"/>
            <a:r>
              <a:rPr lang="en-US" sz="1800" i="1" dirty="0" smtClean="0"/>
              <a:t>(Thanks to Brian Buckwald for several slides.)</a:t>
            </a:r>
            <a:endParaRPr lang="en-US" sz="1800" i="1" dirty="0"/>
          </a:p>
        </p:txBody>
      </p:sp>
    </p:spTree>
    <p:extLst>
      <p:ext uri="{BB962C8B-B14F-4D97-AF65-F5344CB8AC3E}">
        <p14:creationId xmlns:p14="http://schemas.microsoft.com/office/powerpoint/2010/main" val="363385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371599"/>
          </a:xfrm>
        </p:spPr>
        <p:txBody>
          <a:bodyPr/>
          <a:lstStyle/>
          <a:p>
            <a:r>
              <a:rPr lang="en-US" dirty="0"/>
              <a:t>“Why do we have to do this? </a:t>
            </a:r>
            <a:br>
              <a:rPr lang="en-US" dirty="0"/>
            </a:br>
            <a:r>
              <a:rPr lang="en-US" sz="3200" dirty="0"/>
              <a:t>(Most frequent faculty responses)</a:t>
            </a:r>
          </a:p>
        </p:txBody>
      </p:sp>
      <p:sp>
        <p:nvSpPr>
          <p:cNvPr id="3" name="Content Placeholder 2"/>
          <p:cNvSpPr>
            <a:spLocks noGrp="1"/>
          </p:cNvSpPr>
          <p:nvPr>
            <p:ph idx="1"/>
          </p:nvPr>
        </p:nvSpPr>
        <p:spPr>
          <a:xfrm>
            <a:off x="2506134" y="2242868"/>
            <a:ext cx="7704667" cy="4310332"/>
          </a:xfrm>
        </p:spPr>
        <p:txBody>
          <a:bodyPr anchor="t">
            <a:normAutofit/>
          </a:bodyPr>
          <a:lstStyle/>
          <a:p>
            <a:r>
              <a:rPr lang="en-US" dirty="0"/>
              <a:t>Middle States says we have to.</a:t>
            </a:r>
          </a:p>
          <a:p>
            <a:r>
              <a:rPr lang="en-US" dirty="0"/>
              <a:t>The President/Provost/Assoc. Provost says we have to.</a:t>
            </a:r>
          </a:p>
          <a:p>
            <a:r>
              <a:rPr lang="en-US" dirty="0"/>
              <a:t>My Dean/Assoc. Dean says we have to.</a:t>
            </a:r>
          </a:p>
          <a:p>
            <a:r>
              <a:rPr lang="en-US" dirty="0"/>
              <a:t>My Department Chair says we have to.</a:t>
            </a:r>
          </a:p>
          <a:p>
            <a:r>
              <a:rPr lang="en-US" dirty="0"/>
              <a:t>The Assessment Director says we have to.</a:t>
            </a:r>
          </a:p>
          <a:p>
            <a:r>
              <a:rPr lang="en-US" dirty="0"/>
              <a:t>So it can just sit in some binder on a shelf gathering dust.</a:t>
            </a:r>
          </a:p>
        </p:txBody>
      </p:sp>
      <p:sp>
        <p:nvSpPr>
          <p:cNvPr id="4" name="&quot;No&quot; Symbol 3">
            <a:extLst>
              <a:ext uri="{FF2B5EF4-FFF2-40B4-BE49-F238E27FC236}">
                <a16:creationId xmlns:a16="http://schemas.microsoft.com/office/drawing/2014/main" id="{3E5A481A-0F77-0D47-BAF3-786D9186DE3D}"/>
              </a:ext>
            </a:extLst>
          </p:cNvPr>
          <p:cNvSpPr/>
          <p:nvPr/>
        </p:nvSpPr>
        <p:spPr>
          <a:xfrm>
            <a:off x="1447800" y="1828801"/>
            <a:ext cx="8903898" cy="4278701"/>
          </a:xfrm>
          <a:prstGeom prst="noSmoking">
            <a:avLst>
              <a:gd name="adj" fmla="val 6382"/>
            </a:avLst>
          </a:prstGeom>
          <a:solidFill>
            <a:srgbClr val="FF0000">
              <a:alpha val="7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0770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152402"/>
            <a:ext cx="7704667" cy="1752599"/>
          </a:xfrm>
        </p:spPr>
        <p:txBody>
          <a:bodyPr>
            <a:normAutofit/>
          </a:bodyPr>
          <a:lstStyle/>
          <a:p>
            <a:r>
              <a:rPr lang="en-US" b="1" dirty="0"/>
              <a:t>Wrong!</a:t>
            </a:r>
            <a:r>
              <a:rPr lang="en-US" dirty="0"/>
              <a:t/>
            </a:r>
            <a:br>
              <a:rPr lang="en-US" dirty="0"/>
            </a:br>
            <a:r>
              <a:rPr lang="en-US" sz="3200" dirty="0"/>
              <a:t>Why faculty should be enthusiastic about doing assessment:</a:t>
            </a:r>
          </a:p>
        </p:txBody>
      </p:sp>
      <p:sp>
        <p:nvSpPr>
          <p:cNvPr id="3" name="Content Placeholder 2"/>
          <p:cNvSpPr>
            <a:spLocks noGrp="1"/>
          </p:cNvSpPr>
          <p:nvPr>
            <p:ph idx="1"/>
          </p:nvPr>
        </p:nvSpPr>
        <p:spPr>
          <a:xfrm>
            <a:off x="2191110" y="1905001"/>
            <a:ext cx="8660920" cy="4648200"/>
          </a:xfrm>
        </p:spPr>
        <p:txBody>
          <a:bodyPr>
            <a:normAutofit/>
          </a:bodyPr>
          <a:lstStyle/>
          <a:p>
            <a:r>
              <a:rPr lang="en-US" dirty="0"/>
              <a:t>We got into higher education because we care about our field, and student learning more generally.</a:t>
            </a:r>
          </a:p>
          <a:p>
            <a:r>
              <a:rPr lang="en-US" dirty="0"/>
              <a:t>We got into higher education because there are certain key values, goals, ideas, skills, bodies of knowledge, and philosophical and methodological approaches that we really care about, and want to help our students learn.</a:t>
            </a:r>
          </a:p>
          <a:p>
            <a:r>
              <a:rPr lang="en-US" dirty="0"/>
              <a:t>But how will we know if we’re actually accomplishing those goals?</a:t>
            </a:r>
          </a:p>
          <a:p>
            <a:r>
              <a:rPr lang="en-US" dirty="0"/>
              <a:t>Assessment!</a:t>
            </a:r>
          </a:p>
          <a:p>
            <a:endParaRPr lang="en-US" dirty="0"/>
          </a:p>
        </p:txBody>
      </p:sp>
    </p:spTree>
    <p:extLst>
      <p:ext uri="{BB962C8B-B14F-4D97-AF65-F5344CB8AC3E}">
        <p14:creationId xmlns:p14="http://schemas.microsoft.com/office/powerpoint/2010/main" val="422212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5918"/>
            <a:ext cx="10515600" cy="676670"/>
          </a:xfrm>
        </p:spPr>
        <p:txBody>
          <a:bodyPr/>
          <a:lstStyle/>
          <a:p>
            <a:r>
              <a:rPr lang="en-US" dirty="0"/>
              <a:t>The role of assessment in higher education is </a:t>
            </a:r>
            <a:r>
              <a:rPr lang="en-US" u="sng" dirty="0"/>
              <a:t>not</a:t>
            </a:r>
            <a:r>
              <a:rPr lang="en-US" dirty="0"/>
              <a:t>:</a:t>
            </a:r>
          </a:p>
        </p:txBody>
      </p:sp>
      <p:sp>
        <p:nvSpPr>
          <p:cNvPr id="3" name="Content Placeholder 2"/>
          <p:cNvSpPr>
            <a:spLocks noGrp="1"/>
          </p:cNvSpPr>
          <p:nvPr>
            <p:ph idx="1"/>
          </p:nvPr>
        </p:nvSpPr>
        <p:spPr>
          <a:xfrm>
            <a:off x="838200" y="2932980"/>
            <a:ext cx="10515600" cy="3243981"/>
          </a:xfrm>
        </p:spPr>
        <p:txBody>
          <a:bodyPr anchor="t">
            <a:normAutofit/>
          </a:bodyPr>
          <a:lstStyle/>
          <a:p>
            <a:r>
              <a:rPr lang="en-US" sz="3600" dirty="0"/>
              <a:t>To meet some external requirement;</a:t>
            </a:r>
          </a:p>
          <a:p>
            <a:r>
              <a:rPr lang="en-US" sz="3600" dirty="0"/>
              <a:t>To fill binders on a shelf.</a:t>
            </a:r>
          </a:p>
        </p:txBody>
      </p:sp>
    </p:spTree>
    <p:extLst>
      <p:ext uri="{BB962C8B-B14F-4D97-AF65-F5344CB8AC3E}">
        <p14:creationId xmlns:p14="http://schemas.microsoft.com/office/powerpoint/2010/main" val="56776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600199"/>
          </a:xfrm>
        </p:spPr>
        <p:txBody>
          <a:bodyPr/>
          <a:lstStyle/>
          <a:p>
            <a:r>
              <a:rPr lang="en-US" sz="4400" dirty="0"/>
              <a:t>The role of assessment in higher education </a:t>
            </a:r>
            <a:r>
              <a:rPr lang="en-US" sz="4400" u="sng" dirty="0"/>
              <a:t>is</a:t>
            </a:r>
            <a:r>
              <a:rPr lang="en-US" sz="4400" dirty="0"/>
              <a:t>:</a:t>
            </a:r>
          </a:p>
        </p:txBody>
      </p:sp>
      <p:sp>
        <p:nvSpPr>
          <p:cNvPr id="3" name="Content Placeholder 2"/>
          <p:cNvSpPr>
            <a:spLocks noGrp="1"/>
          </p:cNvSpPr>
          <p:nvPr>
            <p:ph idx="1"/>
          </p:nvPr>
        </p:nvSpPr>
        <p:spPr>
          <a:xfrm>
            <a:off x="1997242" y="1757681"/>
            <a:ext cx="8722895" cy="4242136"/>
          </a:xfrm>
        </p:spPr>
        <p:txBody>
          <a:bodyPr>
            <a:noAutofit/>
          </a:bodyPr>
          <a:lstStyle/>
          <a:p>
            <a:r>
              <a:rPr lang="en-US" sz="3000" dirty="0"/>
              <a:t>To tell us the extent to which we are doing the things we really care about.</a:t>
            </a:r>
          </a:p>
          <a:p>
            <a:r>
              <a:rPr lang="en-US" sz="3000" dirty="0"/>
              <a:t>To tell us if our students are really learning the things we want them to learn.</a:t>
            </a:r>
          </a:p>
          <a:p>
            <a:r>
              <a:rPr lang="en-US" sz="3000" dirty="0"/>
              <a:t>To provide us with useable information (a.k.a. actionable data) to help us do all these things we care about even better than we’re doing it now.</a:t>
            </a:r>
          </a:p>
          <a:p>
            <a:r>
              <a:rPr lang="en-US" sz="3000" dirty="0"/>
              <a:t>To fill electronic folders in </a:t>
            </a:r>
            <a:r>
              <a:rPr lang="en-US" sz="3000" dirty="0" smtClean="0"/>
              <a:t>our “Evidence Inventory” for our accreditation self-study.</a:t>
            </a:r>
            <a:endParaRPr lang="en-US" sz="3000" dirty="0"/>
          </a:p>
        </p:txBody>
      </p:sp>
    </p:spTree>
    <p:extLst>
      <p:ext uri="{BB962C8B-B14F-4D97-AF65-F5344CB8AC3E}">
        <p14:creationId xmlns:p14="http://schemas.microsoft.com/office/powerpoint/2010/main" val="221760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1600199"/>
          </a:xfrm>
        </p:spPr>
        <p:txBody>
          <a:bodyPr/>
          <a:lstStyle/>
          <a:p>
            <a:r>
              <a:rPr lang="en-US" sz="4400" dirty="0"/>
              <a:t>The role of assessment in higher education </a:t>
            </a:r>
            <a:r>
              <a:rPr lang="en-US" sz="4400" u="sng" dirty="0"/>
              <a:t>is</a:t>
            </a:r>
            <a:r>
              <a:rPr lang="en-US" sz="4400" dirty="0"/>
              <a:t>:</a:t>
            </a:r>
          </a:p>
        </p:txBody>
      </p:sp>
      <p:sp>
        <p:nvSpPr>
          <p:cNvPr id="3" name="Content Placeholder 2"/>
          <p:cNvSpPr>
            <a:spLocks noGrp="1"/>
          </p:cNvSpPr>
          <p:nvPr>
            <p:ph idx="1"/>
          </p:nvPr>
        </p:nvSpPr>
        <p:spPr>
          <a:xfrm>
            <a:off x="1997242" y="1757681"/>
            <a:ext cx="8722895" cy="4242136"/>
          </a:xfrm>
        </p:spPr>
        <p:txBody>
          <a:bodyPr>
            <a:noAutofit/>
          </a:bodyPr>
          <a:lstStyle/>
          <a:p>
            <a:r>
              <a:rPr lang="en-US" sz="3000" dirty="0"/>
              <a:t>To tell us the extent to which we are doing the things we really care about.</a:t>
            </a:r>
          </a:p>
          <a:p>
            <a:r>
              <a:rPr lang="en-US" sz="3000" dirty="0"/>
              <a:t>To tell us if our students are really learning the things we want them to learn.</a:t>
            </a:r>
          </a:p>
          <a:p>
            <a:r>
              <a:rPr lang="en-US" sz="3000" dirty="0"/>
              <a:t>To provide us with useable information (a.k.a. actionable data) to help us do all these things we care about even better than we’re doing it now.</a:t>
            </a:r>
          </a:p>
          <a:p>
            <a:r>
              <a:rPr lang="en-US" sz="3000" dirty="0" smtClean="0"/>
              <a:t>Kidding!!!</a:t>
            </a:r>
            <a:endParaRPr lang="en-US" sz="3000" dirty="0"/>
          </a:p>
        </p:txBody>
      </p:sp>
    </p:spTree>
    <p:extLst>
      <p:ext uri="{BB962C8B-B14F-4D97-AF65-F5344CB8AC3E}">
        <p14:creationId xmlns:p14="http://schemas.microsoft.com/office/powerpoint/2010/main" val="237356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8010" y="1010653"/>
            <a:ext cx="9825789" cy="5166309"/>
          </a:xfrm>
        </p:spPr>
        <p:txBody>
          <a:bodyPr/>
          <a:lstStyle/>
          <a:p>
            <a:pPr marL="0" indent="0">
              <a:spcBef>
                <a:spcPts val="0"/>
              </a:spcBef>
              <a:spcAft>
                <a:spcPts val="2400"/>
              </a:spcAft>
              <a:buNone/>
            </a:pPr>
            <a:r>
              <a:rPr lang="en-US" sz="4300" b="1" i="1" u="sng" dirty="0">
                <a:solidFill>
                  <a:srgbClr val="482E92"/>
                </a:solidFill>
                <a:latin typeface="+mj-lt"/>
                <a:ea typeface="+mj-ea"/>
                <a:cs typeface="+mj-cs"/>
              </a:rPr>
              <a:t>Don’t do assessment to satisfy anyone else’s goals or requirements.</a:t>
            </a:r>
          </a:p>
          <a:p>
            <a:r>
              <a:rPr lang="en-US" sz="3200" dirty="0" smtClean="0"/>
              <a:t>Do assessment that will help you and your program achieve the things you care about the most.</a:t>
            </a:r>
          </a:p>
          <a:p>
            <a:r>
              <a:rPr lang="en-US" sz="3200" dirty="0" smtClean="0"/>
              <a:t>To do that, you need:</a:t>
            </a:r>
          </a:p>
          <a:p>
            <a:pPr lvl="1"/>
            <a:r>
              <a:rPr lang="en-US" sz="2800" dirty="0"/>
              <a:t>P</a:t>
            </a:r>
            <a:r>
              <a:rPr lang="en-US" sz="2800" dirty="0" smtClean="0"/>
              <a:t>rogram learning outcomes that actually reflect the things you care about the most, and</a:t>
            </a:r>
          </a:p>
          <a:p>
            <a:pPr lvl="1"/>
            <a:r>
              <a:rPr lang="en-US" sz="2800" dirty="0" smtClean="0"/>
              <a:t>Precise information on what your students are learning with regard to those outcomes.</a:t>
            </a:r>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15</a:t>
            </a:fld>
            <a:endParaRPr lang="en-US" dirty="0"/>
          </a:p>
        </p:txBody>
      </p:sp>
    </p:spTree>
    <p:extLst>
      <p:ext uri="{BB962C8B-B14F-4D97-AF65-F5344CB8AC3E}">
        <p14:creationId xmlns:p14="http://schemas.microsoft.com/office/powerpoint/2010/main" val="332815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9884" y="1672389"/>
            <a:ext cx="9873916" cy="4800599"/>
          </a:xfrm>
        </p:spPr>
        <p:txBody>
          <a:bodyPr>
            <a:normAutofit lnSpcReduction="10000"/>
          </a:bodyPr>
          <a:lstStyle/>
          <a:p>
            <a:r>
              <a:rPr lang="en-US" sz="3000" dirty="0"/>
              <a:t>W</a:t>
            </a:r>
            <a:r>
              <a:rPr lang="en-US" sz="3000" dirty="0" smtClean="0"/>
              <a:t>hat </a:t>
            </a:r>
            <a:r>
              <a:rPr lang="en-US" sz="3000" dirty="0"/>
              <a:t>is it that </a:t>
            </a:r>
            <a:r>
              <a:rPr lang="en-US" sz="3000" dirty="0" smtClean="0"/>
              <a:t>you </a:t>
            </a:r>
            <a:r>
              <a:rPr lang="en-US" sz="3000" dirty="0"/>
              <a:t>really </a:t>
            </a:r>
            <a:r>
              <a:rPr lang="en-US" sz="3000" dirty="0" smtClean="0"/>
              <a:t>care about</a:t>
            </a:r>
            <a:r>
              <a:rPr lang="en-US" sz="3000" dirty="0"/>
              <a:t>? </a:t>
            </a:r>
            <a:endParaRPr lang="en-US" sz="3000" dirty="0" smtClean="0"/>
          </a:p>
          <a:p>
            <a:r>
              <a:rPr lang="en-US" sz="3000" dirty="0" smtClean="0"/>
              <a:t>What </a:t>
            </a:r>
            <a:r>
              <a:rPr lang="en-US" sz="3000" dirty="0"/>
              <a:t>brought </a:t>
            </a:r>
            <a:r>
              <a:rPr lang="en-US" sz="3000" dirty="0" smtClean="0"/>
              <a:t>you </a:t>
            </a:r>
            <a:r>
              <a:rPr lang="en-US" sz="3000" dirty="0"/>
              <a:t>to higher education in the first place? </a:t>
            </a:r>
            <a:endParaRPr lang="en-US" sz="3000" dirty="0" smtClean="0"/>
          </a:p>
          <a:p>
            <a:r>
              <a:rPr lang="en-US" sz="3000" dirty="0" smtClean="0"/>
              <a:t>How </a:t>
            </a:r>
            <a:r>
              <a:rPr lang="en-US" sz="3000" dirty="0"/>
              <a:t>did </a:t>
            </a:r>
            <a:r>
              <a:rPr lang="en-US" sz="3000" dirty="0" smtClean="0"/>
              <a:t>you choose your field?</a:t>
            </a:r>
          </a:p>
          <a:p>
            <a:pPr lvl="1"/>
            <a:r>
              <a:rPr lang="en-US" sz="2600" dirty="0" smtClean="0"/>
              <a:t>What really excites you about your field?</a:t>
            </a:r>
          </a:p>
          <a:p>
            <a:pPr lvl="1"/>
            <a:r>
              <a:rPr lang="en-US" sz="2600" dirty="0" smtClean="0"/>
              <a:t>What would you be devastated about if a student graduated from your program without understanding?</a:t>
            </a:r>
          </a:p>
          <a:p>
            <a:r>
              <a:rPr lang="en-US" sz="3000" dirty="0" smtClean="0"/>
              <a:t>What makes your department/program/unit different than others in your field?</a:t>
            </a:r>
          </a:p>
          <a:p>
            <a:pPr lvl="1"/>
            <a:r>
              <a:rPr lang="en-US" sz="2600" dirty="0" smtClean="0"/>
              <a:t>Methodological, Epistemological or Ideological Approaches</a:t>
            </a:r>
          </a:p>
          <a:p>
            <a:pPr lvl="1"/>
            <a:r>
              <a:rPr lang="en-US" sz="2600" dirty="0" smtClean="0"/>
              <a:t>Subfield Focus</a:t>
            </a:r>
          </a:p>
          <a:p>
            <a:pPr lvl="1"/>
            <a:r>
              <a:rPr lang="en-US" sz="2600" dirty="0" smtClean="0"/>
              <a:t>Philosophy of Teaching, etc.</a:t>
            </a:r>
            <a:endParaRPr lang="en-US" sz="2600" dirty="0"/>
          </a:p>
        </p:txBody>
      </p:sp>
      <p:sp>
        <p:nvSpPr>
          <p:cNvPr id="5" name="Slide Number Placeholder 4"/>
          <p:cNvSpPr>
            <a:spLocks noGrp="1"/>
          </p:cNvSpPr>
          <p:nvPr>
            <p:ph type="sldNum" sz="quarter" idx="12"/>
          </p:nvPr>
        </p:nvSpPr>
        <p:spPr/>
        <p:txBody>
          <a:bodyPr/>
          <a:lstStyle/>
          <a:p>
            <a:fld id="{23C13E18-335F-437C-89F9-3534969646CC}" type="slidenum">
              <a:rPr lang="en-US" smtClean="0"/>
              <a:t>16</a:t>
            </a:fld>
            <a:endParaRPr lang="en-US" dirty="0"/>
          </a:p>
        </p:txBody>
      </p:sp>
      <p:sp>
        <p:nvSpPr>
          <p:cNvPr id="6" name="Title 5"/>
          <p:cNvSpPr>
            <a:spLocks noGrp="1"/>
          </p:cNvSpPr>
          <p:nvPr>
            <p:ph type="title"/>
          </p:nvPr>
        </p:nvSpPr>
        <p:spPr>
          <a:xfrm>
            <a:off x="425669" y="204537"/>
            <a:ext cx="11538284" cy="1467852"/>
          </a:xfrm>
        </p:spPr>
        <p:txBody>
          <a:bodyPr/>
          <a:lstStyle/>
          <a:p>
            <a:r>
              <a:rPr lang="en-US" sz="4000" dirty="0" smtClean="0"/>
              <a:t>Academics of Meaning: </a:t>
            </a:r>
            <a:br>
              <a:rPr lang="en-US" sz="4000" dirty="0" smtClean="0"/>
            </a:br>
            <a:r>
              <a:rPr lang="en-US" sz="3600" dirty="0" smtClean="0"/>
              <a:t>What </a:t>
            </a:r>
            <a:r>
              <a:rPr lang="en-US" sz="3600" dirty="0"/>
              <a:t>I </a:t>
            </a:r>
            <a:r>
              <a:rPr lang="en-US" sz="3600" dirty="0" smtClean="0"/>
              <a:t>mean </a:t>
            </a:r>
            <a:r>
              <a:rPr lang="en-US" sz="3600" dirty="0"/>
              <a:t>by </a:t>
            </a:r>
            <a:r>
              <a:rPr lang="en-US" sz="3600" dirty="0" smtClean="0"/>
              <a:t>Values-Centered </a:t>
            </a:r>
            <a:r>
              <a:rPr lang="en-US" sz="3600" dirty="0"/>
              <a:t>Assessment:</a:t>
            </a:r>
          </a:p>
        </p:txBody>
      </p:sp>
    </p:spTree>
    <p:extLst>
      <p:ext uri="{BB962C8B-B14F-4D97-AF65-F5344CB8AC3E}">
        <p14:creationId xmlns:p14="http://schemas.microsoft.com/office/powerpoint/2010/main" val="325046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160" y="204403"/>
            <a:ext cx="9611359" cy="584199"/>
          </a:xfrm>
        </p:spPr>
        <p:txBody>
          <a:bodyPr>
            <a:noAutofit/>
          </a:bodyPr>
          <a:lstStyle/>
          <a:p>
            <a:r>
              <a:rPr lang="en-US" sz="3400" dirty="0"/>
              <a:t>The Assessment Cycle: </a:t>
            </a:r>
            <a:r>
              <a:rPr lang="en-US" sz="3400" u="sng" dirty="0"/>
              <a:t>It Starts with Values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296305"/>
              </p:ext>
            </p:extLst>
          </p:nvPr>
        </p:nvGraphicFramePr>
        <p:xfrm>
          <a:off x="517585" y="990600"/>
          <a:ext cx="10869283" cy="548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6106160" y="2936240"/>
            <a:ext cx="1656080" cy="1487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Mission</a:t>
            </a:r>
            <a:endParaRPr lang="en-US" sz="2000" b="1" dirty="0"/>
          </a:p>
        </p:txBody>
      </p:sp>
      <p:sp>
        <p:nvSpPr>
          <p:cNvPr id="8" name="Oval 7"/>
          <p:cNvSpPr/>
          <p:nvPr/>
        </p:nvSpPr>
        <p:spPr>
          <a:xfrm>
            <a:off x="4244388" y="2936240"/>
            <a:ext cx="1504638" cy="1487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Values</a:t>
            </a:r>
            <a:endParaRPr lang="en-US" sz="2100" b="1" dirty="0"/>
          </a:p>
        </p:txBody>
      </p:sp>
      <p:sp>
        <p:nvSpPr>
          <p:cNvPr id="4" name="Right Arrow 3"/>
          <p:cNvSpPr/>
          <p:nvPr/>
        </p:nvSpPr>
        <p:spPr>
          <a:xfrm>
            <a:off x="5829348" y="3520440"/>
            <a:ext cx="276812" cy="54864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17858328">
            <a:off x="5100320" y="2529840"/>
            <a:ext cx="426720" cy="4064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4327964">
            <a:off x="6199949" y="2506236"/>
            <a:ext cx="426720" cy="406400"/>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19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713137575"/>
              </p:ext>
            </p:extLst>
          </p:nvPr>
        </p:nvGraphicFramePr>
        <p:xfrm>
          <a:off x="838200" y="1229710"/>
          <a:ext cx="10515600" cy="5344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23C13E18-335F-437C-89F9-3534969646CC}" type="slidenum">
              <a:rPr lang="en-US" smtClean="0"/>
              <a:t>18</a:t>
            </a:fld>
            <a:endParaRPr lang="en-US" dirty="0"/>
          </a:p>
        </p:txBody>
      </p:sp>
      <p:sp>
        <p:nvSpPr>
          <p:cNvPr id="6" name="Title 5"/>
          <p:cNvSpPr>
            <a:spLocks noGrp="1"/>
          </p:cNvSpPr>
          <p:nvPr>
            <p:ph type="title"/>
          </p:nvPr>
        </p:nvSpPr>
        <p:spPr>
          <a:xfrm>
            <a:off x="1389993" y="141890"/>
            <a:ext cx="10515600" cy="1258882"/>
          </a:xfrm>
        </p:spPr>
        <p:txBody>
          <a:bodyPr/>
          <a:lstStyle/>
          <a:p>
            <a:r>
              <a:rPr lang="en-US" sz="3200" dirty="0" smtClean="0"/>
              <a:t>Hierarchy of Values, Curriculum, </a:t>
            </a:r>
            <a:br>
              <a:rPr lang="en-US" sz="3200" dirty="0" smtClean="0"/>
            </a:br>
            <a:r>
              <a:rPr lang="en-US" sz="3200" dirty="0" smtClean="0"/>
              <a:t>Learning Outcomes, &amp; Assessment</a:t>
            </a:r>
            <a:endParaRPr lang="en-US" sz="3200" dirty="0"/>
          </a:p>
        </p:txBody>
      </p:sp>
    </p:spTree>
    <p:extLst>
      <p:ext uri="{BB962C8B-B14F-4D97-AF65-F5344CB8AC3E}">
        <p14:creationId xmlns:p14="http://schemas.microsoft.com/office/powerpoint/2010/main" val="100861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7172" y="2506716"/>
            <a:ext cx="9146627" cy="3670245"/>
          </a:xfrm>
        </p:spPr>
        <p:txBody>
          <a:bodyPr/>
          <a:lstStyle/>
          <a:p>
            <a:r>
              <a:rPr lang="en-US" sz="3600" dirty="0" smtClean="0"/>
              <a:t>Institutional?</a:t>
            </a:r>
          </a:p>
          <a:p>
            <a:r>
              <a:rPr lang="en-US" sz="3600" dirty="0" smtClean="0"/>
              <a:t>Program?</a:t>
            </a:r>
          </a:p>
          <a:p>
            <a:r>
              <a:rPr lang="en-US" sz="3600" dirty="0" smtClean="0"/>
              <a:t>Course?</a:t>
            </a:r>
          </a:p>
          <a:p>
            <a:r>
              <a:rPr lang="en-US" sz="3600" dirty="0" smtClean="0"/>
              <a:t>Personal?</a:t>
            </a:r>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19</a:t>
            </a:fld>
            <a:endParaRPr lang="en-US" dirty="0"/>
          </a:p>
        </p:txBody>
      </p:sp>
      <p:sp>
        <p:nvSpPr>
          <p:cNvPr id="6" name="Title 5"/>
          <p:cNvSpPr>
            <a:spLocks noGrp="1"/>
          </p:cNvSpPr>
          <p:nvPr>
            <p:ph type="title"/>
          </p:nvPr>
        </p:nvSpPr>
        <p:spPr/>
        <p:txBody>
          <a:bodyPr/>
          <a:lstStyle/>
          <a:p>
            <a:r>
              <a:rPr lang="en-US" sz="4000" dirty="0" smtClean="0"/>
              <a:t>Examples of Values &amp; Outcomes</a:t>
            </a:r>
            <a:br>
              <a:rPr lang="en-US" sz="4000" dirty="0" smtClean="0"/>
            </a:br>
            <a:r>
              <a:rPr lang="en-US" sz="4000" dirty="0" smtClean="0"/>
              <a:t>at Each Level:</a:t>
            </a:r>
            <a:endParaRPr lang="en-US" sz="4000" dirty="0"/>
          </a:p>
        </p:txBody>
      </p:sp>
    </p:spTree>
    <p:extLst>
      <p:ext uri="{BB962C8B-B14F-4D97-AF65-F5344CB8AC3E}">
        <p14:creationId xmlns:p14="http://schemas.microsoft.com/office/powerpoint/2010/main" val="425909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72D5A4D-5907-2441-B44B-919B1C002E8C}"/>
              </a:ext>
            </a:extLst>
          </p:cNvPr>
          <p:cNvSpPr>
            <a:spLocks noGrp="1"/>
          </p:cNvSpPr>
          <p:nvPr>
            <p:ph idx="1"/>
          </p:nvPr>
        </p:nvSpPr>
        <p:spPr>
          <a:xfrm>
            <a:off x="2049516" y="1852864"/>
            <a:ext cx="9544385" cy="4324098"/>
          </a:xfrm>
        </p:spPr>
        <p:txBody>
          <a:bodyPr>
            <a:normAutofit fontScale="85000" lnSpcReduction="10000"/>
          </a:bodyPr>
          <a:lstStyle/>
          <a:p>
            <a:r>
              <a:rPr lang="en-US" sz="3600" dirty="0" smtClean="0"/>
              <a:t>What is </a:t>
            </a:r>
            <a:r>
              <a:rPr lang="en-US" sz="3600" dirty="0" smtClean="0"/>
              <a:t>assessment &amp; why do we do it?</a:t>
            </a:r>
          </a:p>
          <a:p>
            <a:r>
              <a:rPr lang="en-US" sz="3600" dirty="0" smtClean="0"/>
              <a:t>Why is it important to align curriculum &amp; outcomes across course, program, &amp; institutional values?</a:t>
            </a:r>
            <a:endParaRPr lang="en-US" sz="3600" dirty="0"/>
          </a:p>
          <a:p>
            <a:r>
              <a:rPr lang="en-US" sz="3600" dirty="0" smtClean="0"/>
              <a:t>What are some different types of assessment?</a:t>
            </a:r>
          </a:p>
          <a:p>
            <a:r>
              <a:rPr lang="en-US" sz="3600" dirty="0" smtClean="0"/>
              <a:t>What is a curriculum map?</a:t>
            </a:r>
            <a:endParaRPr lang="en-US" sz="3600" dirty="0" smtClean="0"/>
          </a:p>
          <a:p>
            <a:r>
              <a:rPr lang="en-US" sz="3600" dirty="0" smtClean="0"/>
              <a:t>What’s the difference between direct &amp; indirect assessment?</a:t>
            </a:r>
          </a:p>
          <a:p>
            <a:r>
              <a:rPr lang="en-US" sz="3600" dirty="0" smtClean="0"/>
              <a:t>How do we create an assessment plan?</a:t>
            </a:r>
            <a:endParaRPr lang="en-US" sz="3200" dirty="0"/>
          </a:p>
          <a:p>
            <a:r>
              <a:rPr lang="en-US" sz="3600" dirty="0" smtClean="0"/>
              <a:t>What do we do with the results?</a:t>
            </a:r>
            <a:endParaRPr lang="en-US" sz="3600" dirty="0"/>
          </a:p>
          <a:p>
            <a:endParaRPr lang="en-US" dirty="0"/>
          </a:p>
        </p:txBody>
      </p:sp>
      <p:sp>
        <p:nvSpPr>
          <p:cNvPr id="5" name="Slide Number Placeholder 4">
            <a:extLst>
              <a:ext uri="{FF2B5EF4-FFF2-40B4-BE49-F238E27FC236}">
                <a16:creationId xmlns:a16="http://schemas.microsoft.com/office/drawing/2014/main" id="{68C02654-373B-1E45-BA67-C8ACADEFE848}"/>
              </a:ext>
            </a:extLst>
          </p:cNvPr>
          <p:cNvSpPr>
            <a:spLocks noGrp="1"/>
          </p:cNvSpPr>
          <p:nvPr>
            <p:ph type="sldNum" sz="quarter" idx="12"/>
          </p:nvPr>
        </p:nvSpPr>
        <p:spPr/>
        <p:txBody>
          <a:bodyPr/>
          <a:lstStyle/>
          <a:p>
            <a:fld id="{23C13E18-335F-437C-89F9-3534969646CC}" type="slidenum">
              <a:rPr lang="en-US" smtClean="0"/>
              <a:t>2</a:t>
            </a:fld>
            <a:endParaRPr lang="en-US" dirty="0"/>
          </a:p>
        </p:txBody>
      </p:sp>
      <p:sp>
        <p:nvSpPr>
          <p:cNvPr id="7" name="Title 6">
            <a:extLst>
              <a:ext uri="{FF2B5EF4-FFF2-40B4-BE49-F238E27FC236}">
                <a16:creationId xmlns:a16="http://schemas.microsoft.com/office/drawing/2014/main" id="{6354AAD6-7F76-EB4E-A8B9-0BC1AB284963}"/>
              </a:ext>
            </a:extLst>
          </p:cNvPr>
          <p:cNvSpPr>
            <a:spLocks noGrp="1"/>
          </p:cNvSpPr>
          <p:nvPr>
            <p:ph type="title"/>
          </p:nvPr>
        </p:nvSpPr>
        <p:spPr/>
        <p:txBody>
          <a:bodyPr/>
          <a:lstStyle/>
          <a:p>
            <a:r>
              <a:rPr lang="en-US" dirty="0" smtClean="0"/>
              <a:t>Outline/Learning Outcomes:</a:t>
            </a:r>
            <a:endParaRPr lang="en-US" dirty="0"/>
          </a:p>
        </p:txBody>
      </p:sp>
    </p:spTree>
    <p:extLst>
      <p:ext uri="{BB962C8B-B14F-4D97-AF65-F5344CB8AC3E}">
        <p14:creationId xmlns:p14="http://schemas.microsoft.com/office/powerpoint/2010/main" val="2883880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8168" y="1292772"/>
            <a:ext cx="9765632" cy="5428702"/>
          </a:xfrm>
        </p:spPr>
        <p:txBody>
          <a:bodyPr>
            <a:normAutofit fontScale="92500" lnSpcReduction="20000"/>
          </a:bodyPr>
          <a:lstStyle/>
          <a:p>
            <a:r>
              <a:rPr lang="en-US" dirty="0" smtClean="0"/>
              <a:t>Are you measuring something you really care about?</a:t>
            </a:r>
          </a:p>
          <a:p>
            <a:r>
              <a:rPr lang="en-US" dirty="0" smtClean="0"/>
              <a:t>Do the results matter to you?</a:t>
            </a:r>
          </a:p>
          <a:p>
            <a:r>
              <a:rPr lang="en-US" dirty="0" smtClean="0"/>
              <a:t>What will you do with the results once you get them?</a:t>
            </a:r>
          </a:p>
          <a:p>
            <a:pPr marL="0" indent="0">
              <a:buNone/>
            </a:pPr>
            <a:r>
              <a:rPr lang="en-US" sz="3200" b="1" dirty="0" smtClean="0"/>
              <a:t>Also:</a:t>
            </a:r>
          </a:p>
          <a:p>
            <a:r>
              <a:rPr lang="en-US" dirty="0" smtClean="0"/>
              <a:t>Are you looking for the answers in the right class?</a:t>
            </a:r>
          </a:p>
          <a:p>
            <a:r>
              <a:rPr lang="en-US" dirty="0" smtClean="0"/>
              <a:t>Are you using a piece of student work that actually addresses the learning you want to measure (and assesses only that learning, not other aspects of the assignment)?</a:t>
            </a:r>
          </a:p>
          <a:p>
            <a:r>
              <a:rPr lang="en-US" dirty="0" smtClean="0"/>
              <a:t>Have you designed an instrument that asks the questions in the right way?</a:t>
            </a:r>
          </a:p>
          <a:p>
            <a:r>
              <a:rPr lang="en-US" dirty="0" smtClean="0"/>
              <a:t>Have you implemented the assessment with all those things in mind?</a:t>
            </a:r>
          </a:p>
          <a:p>
            <a:pPr marL="0" indent="0">
              <a:buNone/>
            </a:pPr>
            <a:r>
              <a:rPr lang="en-US" sz="3500" b="1" i="1" dirty="0" smtClean="0"/>
              <a:t>If not, you </a:t>
            </a:r>
            <a:r>
              <a:rPr lang="en-US" sz="3500" b="1" i="1" dirty="0" smtClean="0"/>
              <a:t>might</a:t>
            </a:r>
            <a:r>
              <a:rPr lang="en-US" sz="3500" b="1" i="1" dirty="0" smtClean="0"/>
              <a:t> </a:t>
            </a:r>
            <a:r>
              <a:rPr lang="en-US" sz="3500" b="1" i="1" dirty="0" smtClean="0"/>
              <a:t>have a </a:t>
            </a:r>
            <a:r>
              <a:rPr lang="en-US" sz="3500" b="1" i="1" u="sng" dirty="0" smtClean="0"/>
              <a:t>statistically</a:t>
            </a:r>
            <a:r>
              <a:rPr lang="en-US" sz="3500" b="1" i="1" dirty="0" smtClean="0"/>
              <a:t> significant answer to a </a:t>
            </a:r>
            <a:r>
              <a:rPr lang="en-US" sz="3500" b="1" i="1" u="sng" dirty="0" smtClean="0"/>
              <a:t>substantively</a:t>
            </a:r>
            <a:r>
              <a:rPr lang="en-US" sz="3500" b="1" i="1" dirty="0" smtClean="0"/>
              <a:t> insignificant question. </a:t>
            </a:r>
          </a:p>
          <a:p>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20</a:t>
            </a:fld>
            <a:endParaRPr lang="en-US" dirty="0"/>
          </a:p>
        </p:txBody>
      </p:sp>
      <p:sp>
        <p:nvSpPr>
          <p:cNvPr id="6" name="Title 5"/>
          <p:cNvSpPr>
            <a:spLocks noGrp="1"/>
          </p:cNvSpPr>
          <p:nvPr>
            <p:ph type="title"/>
          </p:nvPr>
        </p:nvSpPr>
        <p:spPr>
          <a:xfrm>
            <a:off x="1213184" y="319159"/>
            <a:ext cx="10515600" cy="676670"/>
          </a:xfrm>
        </p:spPr>
        <p:txBody>
          <a:bodyPr/>
          <a:lstStyle/>
          <a:p>
            <a:r>
              <a:rPr lang="en-US" sz="3600" dirty="0" smtClean="0"/>
              <a:t>Questions to Ask </a:t>
            </a:r>
            <a:r>
              <a:rPr lang="en-US" sz="3600" u="sng" dirty="0" smtClean="0"/>
              <a:t>Before</a:t>
            </a:r>
            <a:r>
              <a:rPr lang="en-US" sz="3600" dirty="0" smtClean="0"/>
              <a:t> You Begin Your Assessment: </a:t>
            </a:r>
            <a:endParaRPr lang="en-US" sz="3600" dirty="0"/>
          </a:p>
        </p:txBody>
      </p:sp>
    </p:spTree>
    <p:extLst>
      <p:ext uri="{BB962C8B-B14F-4D97-AF65-F5344CB8AC3E}">
        <p14:creationId xmlns:p14="http://schemas.microsoft.com/office/powerpoint/2010/main" val="70618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001520"/>
            <a:ext cx="8300720" cy="4342993"/>
          </a:xfrm>
        </p:spPr>
      </p:pic>
      <p:sp>
        <p:nvSpPr>
          <p:cNvPr id="5" name="Slide Number Placeholder 4"/>
          <p:cNvSpPr>
            <a:spLocks noGrp="1"/>
          </p:cNvSpPr>
          <p:nvPr>
            <p:ph type="sldNum" sz="quarter" idx="12"/>
          </p:nvPr>
        </p:nvSpPr>
        <p:spPr/>
        <p:txBody>
          <a:bodyPr/>
          <a:lstStyle/>
          <a:p>
            <a:fld id="{23C13E18-335F-437C-89F9-3534969646CC}" type="slidenum">
              <a:rPr lang="en-US" smtClean="0"/>
              <a:t>21</a:t>
            </a:fld>
            <a:endParaRPr lang="en-US" dirty="0"/>
          </a:p>
        </p:txBody>
      </p:sp>
      <p:sp>
        <p:nvSpPr>
          <p:cNvPr id="6" name="Title 5"/>
          <p:cNvSpPr>
            <a:spLocks noGrp="1"/>
          </p:cNvSpPr>
          <p:nvPr>
            <p:ph type="title"/>
          </p:nvPr>
        </p:nvSpPr>
        <p:spPr>
          <a:xfrm>
            <a:off x="838200" y="274878"/>
            <a:ext cx="10515600" cy="676670"/>
          </a:xfrm>
        </p:spPr>
        <p:txBody>
          <a:bodyPr/>
          <a:lstStyle/>
          <a:p>
            <a:r>
              <a:rPr lang="en-US" dirty="0" smtClean="0"/>
              <a:t>The Problem With Bad SLOs:</a:t>
            </a:r>
            <a:br>
              <a:rPr lang="en-US" dirty="0" smtClean="0"/>
            </a:br>
            <a:r>
              <a:rPr lang="en-US" sz="3200" dirty="0" smtClean="0"/>
              <a:t>Even if you do a “valid” assessment, </a:t>
            </a:r>
            <a:br>
              <a:rPr lang="en-US" sz="3200" dirty="0" smtClean="0"/>
            </a:br>
            <a:r>
              <a:rPr lang="en-US" sz="3200" dirty="0" smtClean="0"/>
              <a:t>you don’t learn anything useful!</a:t>
            </a:r>
            <a:endParaRPr lang="en-US" sz="3200" dirty="0"/>
          </a:p>
        </p:txBody>
      </p:sp>
    </p:spTree>
    <p:extLst>
      <p:ext uri="{BB962C8B-B14F-4D97-AF65-F5344CB8AC3E}">
        <p14:creationId xmlns:p14="http://schemas.microsoft.com/office/powerpoint/2010/main" val="168008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7A027-803B-4C95-8317-9C48B702D366}"/>
              </a:ext>
            </a:extLst>
          </p:cNvPr>
          <p:cNvSpPr>
            <a:spLocks noGrp="1"/>
          </p:cNvSpPr>
          <p:nvPr>
            <p:ph type="sldNum" sz="quarter" idx="12"/>
          </p:nvPr>
        </p:nvSpPr>
        <p:spPr/>
        <p:txBody>
          <a:bodyPr/>
          <a:lstStyle/>
          <a:p>
            <a:fld id="{23C13E18-335F-437C-89F9-3534969646CC}" type="slidenum">
              <a:rPr lang="en-US" smtClean="0"/>
              <a:t>22</a:t>
            </a:fld>
            <a:endParaRPr lang="en-US"/>
          </a:p>
        </p:txBody>
      </p:sp>
      <p:sp>
        <p:nvSpPr>
          <p:cNvPr id="6" name="Title 5">
            <a:extLst>
              <a:ext uri="{FF2B5EF4-FFF2-40B4-BE49-F238E27FC236}">
                <a16:creationId xmlns:a16="http://schemas.microsoft.com/office/drawing/2014/main" id="{F32ABB5D-4D5F-40F8-9F45-2A2741B80952}"/>
              </a:ext>
            </a:extLst>
          </p:cNvPr>
          <p:cNvSpPr>
            <a:spLocks noGrp="1"/>
          </p:cNvSpPr>
          <p:nvPr>
            <p:ph type="title"/>
          </p:nvPr>
        </p:nvSpPr>
        <p:spPr/>
        <p:txBody>
          <a:bodyPr/>
          <a:lstStyle/>
          <a:p>
            <a:r>
              <a:rPr lang="en-US" sz="4000" dirty="0" smtClean="0"/>
              <a:t>Writing Good Program Learning Outcomes (PLOs)</a:t>
            </a:r>
            <a:endParaRPr lang="en-US" sz="4000" dirty="0"/>
          </a:p>
        </p:txBody>
      </p:sp>
      <p:sp>
        <p:nvSpPr>
          <p:cNvPr id="2" name="Content Placeholder 1"/>
          <p:cNvSpPr>
            <a:spLocks noGrp="1"/>
          </p:cNvSpPr>
          <p:nvPr>
            <p:ph idx="1"/>
          </p:nvPr>
        </p:nvSpPr>
        <p:spPr>
          <a:xfrm>
            <a:off x="1686910" y="1828800"/>
            <a:ext cx="9666889" cy="4348162"/>
          </a:xfrm>
        </p:spPr>
        <p:txBody>
          <a:bodyPr/>
          <a:lstStyle/>
          <a:p>
            <a:r>
              <a:rPr lang="en-US" dirty="0" smtClean="0"/>
              <a:t>PLOs reflect the field’s most important values &amp; priorities, not little pieces of knowledge or skills.</a:t>
            </a:r>
          </a:p>
          <a:p>
            <a:pPr lvl="1"/>
            <a:r>
              <a:rPr lang="en-US" dirty="0" smtClean="0"/>
              <a:t>You can assess them with regard to those things, though.</a:t>
            </a:r>
          </a:p>
          <a:p>
            <a:r>
              <a:rPr lang="en-US" dirty="0" smtClean="0"/>
              <a:t>PLOs are about what students actually learn, </a:t>
            </a:r>
            <a:r>
              <a:rPr lang="en-US" u="sng" dirty="0" smtClean="0"/>
              <a:t>not</a:t>
            </a:r>
            <a:r>
              <a:rPr lang="en-US" dirty="0" smtClean="0"/>
              <a:t> what you are trying to teach them.</a:t>
            </a:r>
          </a:p>
          <a:p>
            <a:r>
              <a:rPr lang="en-US" dirty="0" smtClean="0"/>
              <a:t>PLOs should be written in a way that they are </a:t>
            </a:r>
            <a:r>
              <a:rPr lang="en-US" u="sng" dirty="0" smtClean="0"/>
              <a:t>measurable</a:t>
            </a:r>
            <a:r>
              <a:rPr lang="en-US" dirty="0" smtClean="0"/>
              <a:t>.</a:t>
            </a:r>
          </a:p>
          <a:p>
            <a:r>
              <a:rPr lang="en-US" dirty="0" smtClean="0"/>
              <a:t>Each PLO should cover a broad area, not be about whole laundry lists of items.</a:t>
            </a:r>
          </a:p>
          <a:p>
            <a:endParaRPr lang="en-US" dirty="0"/>
          </a:p>
        </p:txBody>
      </p:sp>
    </p:spTree>
    <p:extLst>
      <p:ext uri="{BB962C8B-B14F-4D97-AF65-F5344CB8AC3E}">
        <p14:creationId xmlns:p14="http://schemas.microsoft.com/office/powerpoint/2010/main" val="274595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53625446"/>
              </p:ext>
            </p:extLst>
          </p:nvPr>
        </p:nvGraphicFramePr>
        <p:xfrm>
          <a:off x="1313793" y="1734207"/>
          <a:ext cx="10515603" cy="35052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285277748"/>
                    </a:ext>
                  </a:extLst>
                </a:gridCol>
                <a:gridCol w="1502229">
                  <a:extLst>
                    <a:ext uri="{9D8B030D-6E8A-4147-A177-3AD203B41FA5}">
                      <a16:colId xmlns:a16="http://schemas.microsoft.com/office/drawing/2014/main" val="989179197"/>
                    </a:ext>
                  </a:extLst>
                </a:gridCol>
                <a:gridCol w="1502229">
                  <a:extLst>
                    <a:ext uri="{9D8B030D-6E8A-4147-A177-3AD203B41FA5}">
                      <a16:colId xmlns:a16="http://schemas.microsoft.com/office/drawing/2014/main" val="2287992223"/>
                    </a:ext>
                  </a:extLst>
                </a:gridCol>
                <a:gridCol w="1502229">
                  <a:extLst>
                    <a:ext uri="{9D8B030D-6E8A-4147-A177-3AD203B41FA5}">
                      <a16:colId xmlns:a16="http://schemas.microsoft.com/office/drawing/2014/main" val="797194682"/>
                    </a:ext>
                  </a:extLst>
                </a:gridCol>
                <a:gridCol w="1502229">
                  <a:extLst>
                    <a:ext uri="{9D8B030D-6E8A-4147-A177-3AD203B41FA5}">
                      <a16:colId xmlns:a16="http://schemas.microsoft.com/office/drawing/2014/main" val="4097872347"/>
                    </a:ext>
                  </a:extLst>
                </a:gridCol>
                <a:gridCol w="1502229">
                  <a:extLst>
                    <a:ext uri="{9D8B030D-6E8A-4147-A177-3AD203B41FA5}">
                      <a16:colId xmlns:a16="http://schemas.microsoft.com/office/drawing/2014/main" val="403792821"/>
                    </a:ext>
                  </a:extLst>
                </a:gridCol>
                <a:gridCol w="1502229">
                  <a:extLst>
                    <a:ext uri="{9D8B030D-6E8A-4147-A177-3AD203B41FA5}">
                      <a16:colId xmlns:a16="http://schemas.microsoft.com/office/drawing/2014/main" val="826982278"/>
                    </a:ext>
                  </a:extLst>
                </a:gridCol>
              </a:tblGrid>
              <a:tr h="370840">
                <a:tc>
                  <a:txBody>
                    <a:bodyPr/>
                    <a:lstStyle/>
                    <a:p>
                      <a:pPr algn="ctr"/>
                      <a:r>
                        <a:rPr lang="en-US" sz="2200" dirty="0" smtClean="0"/>
                        <a:t>Learning Outcome</a:t>
                      </a:r>
                      <a:endParaRPr lang="en-US" sz="2200" dirty="0"/>
                    </a:p>
                  </a:txBody>
                  <a:tcPr/>
                </a:tc>
                <a:tc>
                  <a:txBody>
                    <a:bodyPr/>
                    <a:lstStyle/>
                    <a:p>
                      <a:endParaRPr lang="en-US" sz="2200" dirty="0" smtClean="0"/>
                    </a:p>
                    <a:p>
                      <a:r>
                        <a:rPr lang="en-US" sz="2200" dirty="0" smtClean="0"/>
                        <a:t>ABC 100</a:t>
                      </a:r>
                      <a:endParaRPr lang="en-US" sz="2200" dirty="0"/>
                    </a:p>
                  </a:txBody>
                  <a:tcPr/>
                </a:tc>
                <a:tc>
                  <a:txBody>
                    <a:bodyPr/>
                    <a:lstStyle/>
                    <a:p>
                      <a:endParaRPr lang="en-US" sz="2200" dirty="0" smtClean="0"/>
                    </a:p>
                    <a:p>
                      <a:r>
                        <a:rPr lang="en-US" sz="2200" dirty="0" smtClean="0"/>
                        <a:t>ABC 110</a:t>
                      </a:r>
                      <a:endParaRPr lang="en-US" sz="2200" dirty="0"/>
                    </a:p>
                  </a:txBody>
                  <a:tcPr/>
                </a:tc>
                <a:tc>
                  <a:txBody>
                    <a:bodyPr/>
                    <a:lstStyle/>
                    <a:p>
                      <a:endParaRPr lang="en-US" sz="2200" dirty="0" smtClean="0"/>
                    </a:p>
                    <a:p>
                      <a:r>
                        <a:rPr lang="en-US" sz="2200" dirty="0" smtClean="0"/>
                        <a:t>ABC</a:t>
                      </a:r>
                      <a:r>
                        <a:rPr lang="en-US" sz="2200" baseline="0" dirty="0" smtClean="0"/>
                        <a:t> 200</a:t>
                      </a:r>
                      <a:endParaRPr lang="en-US" sz="2200" dirty="0"/>
                    </a:p>
                  </a:txBody>
                  <a:tcPr/>
                </a:tc>
                <a:tc>
                  <a:txBody>
                    <a:bodyPr/>
                    <a:lstStyle/>
                    <a:p>
                      <a:endParaRPr lang="en-US" sz="2200" dirty="0" smtClean="0"/>
                    </a:p>
                    <a:p>
                      <a:r>
                        <a:rPr lang="en-US" sz="2200" dirty="0" smtClean="0"/>
                        <a:t>ABC 210</a:t>
                      </a:r>
                      <a:endParaRPr lang="en-US" sz="2200" dirty="0"/>
                    </a:p>
                  </a:txBody>
                  <a:tcPr/>
                </a:tc>
                <a:tc>
                  <a:txBody>
                    <a:bodyPr/>
                    <a:lstStyle/>
                    <a:p>
                      <a:endParaRPr lang="en-US" sz="2200" dirty="0" smtClean="0"/>
                    </a:p>
                    <a:p>
                      <a:r>
                        <a:rPr lang="en-US" sz="2200" dirty="0" smtClean="0"/>
                        <a:t>ABC 300</a:t>
                      </a:r>
                      <a:endParaRPr lang="en-US" sz="2200" dirty="0"/>
                    </a:p>
                  </a:txBody>
                  <a:tcPr/>
                </a:tc>
                <a:tc>
                  <a:txBody>
                    <a:bodyPr/>
                    <a:lstStyle/>
                    <a:p>
                      <a:endParaRPr lang="en-US" sz="2200" dirty="0" smtClean="0"/>
                    </a:p>
                    <a:p>
                      <a:r>
                        <a:rPr lang="en-US" sz="2200" dirty="0" smtClean="0"/>
                        <a:t>ABC 400</a:t>
                      </a:r>
                      <a:endParaRPr lang="en-US" sz="2200" dirty="0"/>
                    </a:p>
                  </a:txBody>
                  <a:tcPr/>
                </a:tc>
                <a:extLst>
                  <a:ext uri="{0D108BD9-81ED-4DB2-BD59-A6C34878D82A}">
                    <a16:rowId xmlns:a16="http://schemas.microsoft.com/office/drawing/2014/main" val="1483061121"/>
                  </a:ext>
                </a:extLst>
              </a:tr>
              <a:tr h="370840">
                <a:tc>
                  <a:txBody>
                    <a:bodyPr/>
                    <a:lstStyle/>
                    <a:p>
                      <a:pPr algn="ctr"/>
                      <a:r>
                        <a:rPr lang="en-US" sz="2400" dirty="0" smtClean="0"/>
                        <a:t>PLO 1</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yriad Pro"/>
                          <a:ea typeface="+mn-ea"/>
                          <a:cs typeface="+mn-cs"/>
                        </a:rPr>
                        <a:t>x</a:t>
                      </a:r>
                      <a:endParaRPr kumimoji="0" lang="en-US" sz="2400" b="0" i="0" u="none" strike="noStrike" kern="1200" cap="none" spc="0" normalizeH="0" baseline="0" noProof="0" dirty="0">
                        <a:ln>
                          <a:noFill/>
                        </a:ln>
                        <a:solidFill>
                          <a:prstClr val="black"/>
                        </a:solidFill>
                        <a:effectLst/>
                        <a:uLnTx/>
                        <a:uFillTx/>
                        <a:latin typeface="Myriad Pro"/>
                        <a:ea typeface="+mn-ea"/>
                        <a:cs typeface="+mn-cs"/>
                      </a:endParaRP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extLst>
                  <a:ext uri="{0D108BD9-81ED-4DB2-BD59-A6C34878D82A}">
                    <a16:rowId xmlns:a16="http://schemas.microsoft.com/office/drawing/2014/main" val="1324257919"/>
                  </a:ext>
                </a:extLst>
              </a:tr>
              <a:tr h="370840">
                <a:tc>
                  <a:txBody>
                    <a:bodyPr/>
                    <a:lstStyle/>
                    <a:p>
                      <a:pPr algn="ctr"/>
                      <a:r>
                        <a:rPr lang="en-US" sz="2400" dirty="0" smtClean="0"/>
                        <a:t>PLO 2</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yriad Pro"/>
                        <a:ea typeface="+mn-ea"/>
                        <a:cs typeface="+mn-cs"/>
                      </a:endParaRPr>
                    </a:p>
                  </a:txBody>
                  <a:tcPr/>
                </a:tc>
                <a:tc>
                  <a:txBody>
                    <a:bodyPr/>
                    <a:lstStyle/>
                    <a:p>
                      <a:pPr algn="ctr"/>
                      <a:r>
                        <a:rPr lang="en-US" sz="2400" dirty="0" smtClean="0"/>
                        <a:t>X</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extLst>
                  <a:ext uri="{0D108BD9-81ED-4DB2-BD59-A6C34878D82A}">
                    <a16:rowId xmlns:a16="http://schemas.microsoft.com/office/drawing/2014/main" val="554998063"/>
                  </a:ext>
                </a:extLst>
              </a:tr>
              <a:tr h="370840">
                <a:tc>
                  <a:txBody>
                    <a:bodyPr/>
                    <a:lstStyle/>
                    <a:p>
                      <a:pPr algn="ctr"/>
                      <a:r>
                        <a:rPr lang="en-US" sz="2400" dirty="0" smtClean="0"/>
                        <a:t>PLO 3</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Myriad Pro"/>
                          <a:ea typeface="+mn-ea"/>
                          <a:cs typeface="+mn-cs"/>
                        </a:rPr>
                        <a:t>x</a:t>
                      </a:r>
                      <a:endParaRPr kumimoji="0" lang="en-US" sz="2400" b="0" i="0" u="none" strike="noStrike" kern="1200" cap="none" spc="0" normalizeH="0" baseline="0" noProof="0" dirty="0">
                        <a:ln>
                          <a:noFill/>
                        </a:ln>
                        <a:solidFill>
                          <a:prstClr val="black"/>
                        </a:solidFill>
                        <a:effectLst/>
                        <a:uLnTx/>
                        <a:uFillTx/>
                        <a:latin typeface="Myriad Pro"/>
                        <a:ea typeface="+mn-ea"/>
                        <a:cs typeface="+mn-cs"/>
                      </a:endParaRPr>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extLst>
                  <a:ext uri="{0D108BD9-81ED-4DB2-BD59-A6C34878D82A}">
                    <a16:rowId xmlns:a16="http://schemas.microsoft.com/office/drawing/2014/main" val="492825723"/>
                  </a:ext>
                </a:extLst>
              </a:tr>
              <a:tr h="370840">
                <a:tc>
                  <a:txBody>
                    <a:bodyPr/>
                    <a:lstStyle/>
                    <a:p>
                      <a:pPr algn="ctr"/>
                      <a:r>
                        <a:rPr lang="en-US" sz="2400" dirty="0" smtClean="0"/>
                        <a:t>PLO 4</a:t>
                      </a: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extLst>
                  <a:ext uri="{0D108BD9-81ED-4DB2-BD59-A6C34878D82A}">
                    <a16:rowId xmlns:a16="http://schemas.microsoft.com/office/drawing/2014/main" val="3226038231"/>
                  </a:ext>
                </a:extLst>
              </a:tr>
              <a:tr h="370840">
                <a:tc>
                  <a:txBody>
                    <a:bodyPr/>
                    <a:lstStyle/>
                    <a:p>
                      <a:pPr algn="ctr"/>
                      <a:r>
                        <a:rPr lang="en-US" sz="2400" dirty="0" smtClean="0"/>
                        <a:t>PLO 5</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697221718"/>
                  </a:ext>
                </a:extLst>
              </a:tr>
              <a:tr h="370840">
                <a:tc>
                  <a:txBody>
                    <a:bodyPr/>
                    <a:lstStyle/>
                    <a:p>
                      <a:pPr algn="ctr"/>
                      <a:r>
                        <a:rPr lang="en-US" sz="2400" dirty="0" smtClean="0"/>
                        <a:t>PLO 6</a:t>
                      </a: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X</a:t>
                      </a:r>
                      <a:endParaRPr lang="en-US" sz="2400" dirty="0"/>
                    </a:p>
                  </a:txBody>
                  <a:tcPr/>
                </a:tc>
                <a:tc>
                  <a:txBody>
                    <a:bodyPr/>
                    <a:lstStyle/>
                    <a:p>
                      <a:pPr algn="ctr"/>
                      <a:r>
                        <a:rPr lang="en-US" sz="2400" dirty="0" smtClean="0"/>
                        <a:t>X</a:t>
                      </a:r>
                      <a:endParaRPr lang="en-US" sz="2400" dirty="0"/>
                    </a:p>
                  </a:txBody>
                  <a:tcPr/>
                </a:tc>
                <a:extLst>
                  <a:ext uri="{0D108BD9-81ED-4DB2-BD59-A6C34878D82A}">
                    <a16:rowId xmlns:a16="http://schemas.microsoft.com/office/drawing/2014/main" val="2857560902"/>
                  </a:ext>
                </a:extLst>
              </a:tr>
            </a:tbl>
          </a:graphicData>
        </a:graphic>
      </p:graphicFrame>
      <p:sp>
        <p:nvSpPr>
          <p:cNvPr id="5" name="Slide Number Placeholder 4"/>
          <p:cNvSpPr>
            <a:spLocks noGrp="1"/>
          </p:cNvSpPr>
          <p:nvPr>
            <p:ph type="sldNum" sz="quarter" idx="12"/>
          </p:nvPr>
        </p:nvSpPr>
        <p:spPr/>
        <p:txBody>
          <a:bodyPr/>
          <a:lstStyle/>
          <a:p>
            <a:fld id="{23C13E18-335F-437C-89F9-3534969646CC}" type="slidenum">
              <a:rPr lang="en-US" smtClean="0"/>
              <a:t>23</a:t>
            </a:fld>
            <a:endParaRPr lang="en-US" dirty="0"/>
          </a:p>
        </p:txBody>
      </p:sp>
      <p:sp>
        <p:nvSpPr>
          <p:cNvPr id="6" name="Title 5"/>
          <p:cNvSpPr>
            <a:spLocks noGrp="1"/>
          </p:cNvSpPr>
          <p:nvPr>
            <p:ph type="title"/>
          </p:nvPr>
        </p:nvSpPr>
        <p:spPr/>
        <p:txBody>
          <a:bodyPr/>
          <a:lstStyle/>
          <a:p>
            <a:r>
              <a:rPr lang="en-US" sz="4000" dirty="0" smtClean="0"/>
              <a:t>Curriculum Mapping: A Central Tool</a:t>
            </a:r>
            <a:endParaRPr lang="en-US" sz="4000" dirty="0"/>
          </a:p>
        </p:txBody>
      </p:sp>
    </p:spTree>
    <p:extLst>
      <p:ext uri="{BB962C8B-B14F-4D97-AF65-F5344CB8AC3E}">
        <p14:creationId xmlns:p14="http://schemas.microsoft.com/office/powerpoint/2010/main" val="154285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4566" y="1828800"/>
            <a:ext cx="9509234" cy="4348162"/>
          </a:xfrm>
        </p:spPr>
        <p:txBody>
          <a:bodyPr/>
          <a:lstStyle/>
          <a:p>
            <a:r>
              <a:rPr lang="en-US" dirty="0" smtClean="0"/>
              <a:t>PLOs with insufficient coverage</a:t>
            </a:r>
          </a:p>
          <a:p>
            <a:pPr lvl="1"/>
            <a:r>
              <a:rPr lang="en-US" dirty="0" smtClean="0"/>
              <a:t>What do those indicate?</a:t>
            </a:r>
          </a:p>
          <a:p>
            <a:r>
              <a:rPr lang="en-US" dirty="0" smtClean="0"/>
              <a:t>Areas of over-coverage/repetition</a:t>
            </a:r>
          </a:p>
          <a:p>
            <a:r>
              <a:rPr lang="en-US" dirty="0" smtClean="0"/>
              <a:t>Disconnects between curriculum as designed and curriculum as offered</a:t>
            </a:r>
          </a:p>
          <a:p>
            <a:r>
              <a:rPr lang="en-US" dirty="0" smtClean="0"/>
              <a:t>In which courses we can assess student learning with regard to which outcomes</a:t>
            </a:r>
          </a:p>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24</a:t>
            </a:fld>
            <a:endParaRPr lang="en-US" dirty="0"/>
          </a:p>
        </p:txBody>
      </p:sp>
      <p:sp>
        <p:nvSpPr>
          <p:cNvPr id="6" name="Title 5"/>
          <p:cNvSpPr>
            <a:spLocks noGrp="1"/>
          </p:cNvSpPr>
          <p:nvPr>
            <p:ph type="title"/>
          </p:nvPr>
        </p:nvSpPr>
        <p:spPr>
          <a:xfrm>
            <a:off x="1074683" y="247528"/>
            <a:ext cx="10515600" cy="676670"/>
          </a:xfrm>
        </p:spPr>
        <p:txBody>
          <a:bodyPr/>
          <a:lstStyle/>
          <a:p>
            <a:r>
              <a:rPr lang="en-US" sz="4000" dirty="0" smtClean="0"/>
              <a:t>Curriculum Mapping + </a:t>
            </a:r>
            <a:br>
              <a:rPr lang="en-US" sz="4000" dirty="0" smtClean="0"/>
            </a:br>
            <a:r>
              <a:rPr lang="en-US" sz="4000" dirty="0" smtClean="0"/>
              <a:t>Curriculum/Syllabus Review Identify:</a:t>
            </a:r>
            <a:endParaRPr lang="en-US" sz="4000" dirty="0"/>
          </a:p>
        </p:txBody>
      </p:sp>
    </p:spTree>
    <p:extLst>
      <p:ext uri="{BB962C8B-B14F-4D97-AF65-F5344CB8AC3E}">
        <p14:creationId xmlns:p14="http://schemas.microsoft.com/office/powerpoint/2010/main" val="29503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3034" y="1828800"/>
            <a:ext cx="9540766" cy="4348162"/>
          </a:xfrm>
        </p:spPr>
        <p:txBody>
          <a:bodyPr/>
          <a:lstStyle/>
          <a:p>
            <a:pPr marL="0" indent="0">
              <a:buNone/>
            </a:pPr>
            <a:r>
              <a:rPr lang="en-US" sz="3600" dirty="0" smtClean="0"/>
              <a:t>Assessment Plans need to:</a:t>
            </a:r>
          </a:p>
          <a:p>
            <a:pPr marL="0" indent="0">
              <a:buNone/>
            </a:pPr>
            <a:endParaRPr lang="en-US" sz="3600" dirty="0" smtClean="0"/>
          </a:p>
          <a:p>
            <a:r>
              <a:rPr lang="en-US" dirty="0" smtClean="0"/>
              <a:t>Cover all PLOs within a reasonable period of time</a:t>
            </a:r>
          </a:p>
          <a:p>
            <a:r>
              <a:rPr lang="en-US" dirty="0" smtClean="0"/>
              <a:t>Include assessment at a variety of course levels</a:t>
            </a:r>
          </a:p>
          <a:p>
            <a:r>
              <a:rPr lang="en-US" dirty="0" smtClean="0"/>
              <a:t>Include assessment of various types </a:t>
            </a:r>
          </a:p>
          <a:p>
            <a:r>
              <a:rPr lang="en-US" dirty="0" smtClean="0"/>
              <a:t>Be sustainable! (No assessment fatigue)</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25</a:t>
            </a:fld>
            <a:endParaRPr lang="en-US" dirty="0"/>
          </a:p>
        </p:txBody>
      </p:sp>
      <p:sp>
        <p:nvSpPr>
          <p:cNvPr id="6" name="Title 5"/>
          <p:cNvSpPr>
            <a:spLocks noGrp="1"/>
          </p:cNvSpPr>
          <p:nvPr>
            <p:ph type="title"/>
          </p:nvPr>
        </p:nvSpPr>
        <p:spPr/>
        <p:txBody>
          <a:bodyPr/>
          <a:lstStyle/>
          <a:p>
            <a:r>
              <a:rPr lang="en-US" dirty="0" smtClean="0"/>
              <a:t>Creating an Assessment Plan:</a:t>
            </a:r>
            <a:endParaRPr lang="en-US" dirty="0"/>
          </a:p>
        </p:txBody>
      </p:sp>
    </p:spTree>
    <p:extLst>
      <p:ext uri="{BB962C8B-B14F-4D97-AF65-F5344CB8AC3E}">
        <p14:creationId xmlns:p14="http://schemas.microsoft.com/office/powerpoint/2010/main" val="382771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95400" y="1324303"/>
            <a:ext cx="10515600" cy="4639104"/>
          </a:xfrm>
        </p:spPr>
        <p:txBody>
          <a:bodyPr>
            <a:normAutofit fontScale="92500"/>
          </a:bodyPr>
          <a:lstStyle/>
          <a:p>
            <a:pPr marL="0" indent="0" fontAlgn="base">
              <a:buNone/>
            </a:pPr>
            <a:r>
              <a:rPr lang="en-US" sz="3200" dirty="0"/>
              <a:t>In </a:t>
            </a:r>
            <a:r>
              <a:rPr lang="en-US" sz="3200" b="1" dirty="0"/>
              <a:t>direct assessment </a:t>
            </a:r>
            <a:r>
              <a:rPr lang="en-US" sz="3200" dirty="0"/>
              <a:t>students display knowledge or skills as the result of an assessment measure.  Direct measures require students to display their knowledge and skills.  </a:t>
            </a:r>
            <a:endParaRPr lang="en-US" sz="3200" b="1" dirty="0"/>
          </a:p>
          <a:p>
            <a:pPr marL="0" indent="0" algn="r" fontAlgn="base">
              <a:buNone/>
            </a:pPr>
            <a:r>
              <a:rPr lang="en-US" sz="2000" i="1" dirty="0" err="1">
                <a:solidFill>
                  <a:schemeClr val="tx1">
                    <a:lumMod val="50000"/>
                    <a:lumOff val="50000"/>
                  </a:schemeClr>
                </a:solidFill>
              </a:rPr>
              <a:t>Palomba</a:t>
            </a:r>
            <a:r>
              <a:rPr lang="en-US" sz="2000" i="1" dirty="0">
                <a:solidFill>
                  <a:schemeClr val="tx1">
                    <a:lumMod val="50000"/>
                    <a:lumOff val="50000"/>
                  </a:schemeClr>
                </a:solidFill>
              </a:rPr>
              <a:t>, C.A. &amp; Banta, T.W</a:t>
            </a:r>
            <a:r>
              <a:rPr lang="en-US" sz="2000" i="1" dirty="0" smtClean="0">
                <a:solidFill>
                  <a:schemeClr val="tx1">
                    <a:lumMod val="50000"/>
                    <a:lumOff val="50000"/>
                  </a:schemeClr>
                </a:solidFill>
              </a:rPr>
              <a:t>. Assessment </a:t>
            </a:r>
            <a:r>
              <a:rPr lang="en-US" sz="2000" i="1" dirty="0">
                <a:solidFill>
                  <a:schemeClr val="tx1">
                    <a:lumMod val="50000"/>
                    <a:lumOff val="50000"/>
                  </a:schemeClr>
                </a:solidFill>
              </a:rPr>
              <a:t>Essentials: Planning, Implementing, and Improving Assessment in Higher Education. San Francisco: Jossey-Bass, 1999.</a:t>
            </a:r>
          </a:p>
          <a:p>
            <a:pPr marL="0" indent="0" fontAlgn="base">
              <a:buNone/>
            </a:pPr>
            <a:endParaRPr lang="en-US" b="1" dirty="0" smtClean="0"/>
          </a:p>
          <a:p>
            <a:pPr marL="0" indent="0" fontAlgn="base">
              <a:buNone/>
            </a:pPr>
            <a:r>
              <a:rPr lang="en-US" sz="3200" b="1" dirty="0" smtClean="0"/>
              <a:t>Indirect </a:t>
            </a:r>
            <a:r>
              <a:rPr lang="en-US" sz="3200" b="1" dirty="0"/>
              <a:t>measures</a:t>
            </a:r>
            <a:r>
              <a:rPr lang="en-US" sz="3200" dirty="0"/>
              <a:t> may imply learning has taken place but does not specifically demonstrate that a particular learning or skill was achieved.</a:t>
            </a:r>
          </a:p>
          <a:p>
            <a:pPr marL="0" indent="0" algn="r" fontAlgn="base">
              <a:buNone/>
            </a:pPr>
            <a:r>
              <a:rPr lang="en-US" sz="2000" i="1" dirty="0">
                <a:solidFill>
                  <a:schemeClr val="tx1">
                    <a:lumMod val="50000"/>
                    <a:lumOff val="50000"/>
                  </a:schemeClr>
                </a:solidFill>
              </a:rPr>
              <a:t>Sachs, M</a:t>
            </a:r>
            <a:r>
              <a:rPr lang="en-US" sz="2000" i="1" dirty="0" smtClean="0">
                <a:solidFill>
                  <a:schemeClr val="tx1">
                    <a:lumMod val="50000"/>
                    <a:lumOff val="50000"/>
                  </a:schemeClr>
                </a:solidFill>
              </a:rPr>
              <a:t>. Direct </a:t>
            </a:r>
            <a:r>
              <a:rPr lang="en-US" sz="2000" i="1" dirty="0">
                <a:solidFill>
                  <a:schemeClr val="tx1">
                    <a:lumMod val="50000"/>
                    <a:lumOff val="50000"/>
                  </a:schemeClr>
                </a:solidFill>
              </a:rPr>
              <a:t>Assessment of Administrative, Educational, and Student Support Units. CUNY Presentation, 2018.</a:t>
            </a:r>
          </a:p>
          <a:p>
            <a:pPr marL="0" indent="0" fontAlgn="base">
              <a:buNone/>
            </a:pPr>
            <a:endParaRPr lang="en-US" b="1" dirty="0"/>
          </a:p>
        </p:txBody>
      </p:sp>
      <p:sp>
        <p:nvSpPr>
          <p:cNvPr id="2" name="Date Placeholder 1"/>
          <p:cNvSpPr>
            <a:spLocks noGrp="1"/>
          </p:cNvSpPr>
          <p:nvPr>
            <p:ph type="dt" sz="half" idx="10"/>
          </p:nvPr>
        </p:nvSpPr>
        <p:spPr/>
        <p:txBody>
          <a:bodyPr/>
          <a:lstStyle/>
          <a:p>
            <a:r>
              <a:rPr lang="en-US" dirty="0"/>
              <a:t>11/7/2018</a:t>
            </a:r>
          </a:p>
        </p:txBody>
      </p:sp>
      <p:sp>
        <p:nvSpPr>
          <p:cNvPr id="3" name="Footer Placeholder 2"/>
          <p:cNvSpPr>
            <a:spLocks noGrp="1"/>
          </p:cNvSpPr>
          <p:nvPr>
            <p:ph type="ftr" sz="quarter" idx="11"/>
          </p:nvPr>
        </p:nvSpPr>
        <p:spPr/>
        <p:txBody>
          <a:bodyPr/>
          <a:lstStyle/>
          <a:p>
            <a:r>
              <a:rPr lang="en-US" dirty="0"/>
              <a:t>Student Learning and Assessment in AES Units</a:t>
            </a:r>
          </a:p>
        </p:txBody>
      </p:sp>
      <p:sp>
        <p:nvSpPr>
          <p:cNvPr id="4" name="Slide Number Placeholder 3"/>
          <p:cNvSpPr>
            <a:spLocks noGrp="1"/>
          </p:cNvSpPr>
          <p:nvPr>
            <p:ph type="sldNum" sz="quarter" idx="12"/>
          </p:nvPr>
        </p:nvSpPr>
        <p:spPr/>
        <p:txBody>
          <a:bodyPr/>
          <a:lstStyle/>
          <a:p>
            <a:fld id="{23C13E18-335F-437C-89F9-3534969646CC}" type="slidenum">
              <a:rPr lang="en-US" smtClean="0"/>
              <a:t>26</a:t>
            </a:fld>
            <a:endParaRPr lang="en-US" dirty="0"/>
          </a:p>
        </p:txBody>
      </p:sp>
      <p:sp>
        <p:nvSpPr>
          <p:cNvPr id="5" name="Title 4"/>
          <p:cNvSpPr>
            <a:spLocks noGrp="1"/>
          </p:cNvSpPr>
          <p:nvPr>
            <p:ph type="title"/>
          </p:nvPr>
        </p:nvSpPr>
        <p:spPr/>
        <p:txBody>
          <a:bodyPr/>
          <a:lstStyle/>
          <a:p>
            <a:r>
              <a:rPr lang="en-US" dirty="0"/>
              <a:t>Direct vs. </a:t>
            </a:r>
            <a:r>
              <a:rPr lang="en-US" dirty="0" smtClean="0"/>
              <a:t>Indirect Assessment</a:t>
            </a:r>
            <a:endParaRPr lang="en-US" dirty="0"/>
          </a:p>
        </p:txBody>
      </p:sp>
    </p:spTree>
    <p:extLst>
      <p:ext uri="{BB962C8B-B14F-4D97-AF65-F5344CB8AC3E}">
        <p14:creationId xmlns:p14="http://schemas.microsoft.com/office/powerpoint/2010/main" val="3907758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456996" y="1961181"/>
            <a:ext cx="4727028" cy="4305476"/>
          </a:xfrm>
        </p:spPr>
        <p:txBody>
          <a:bodyPr>
            <a:normAutofit/>
          </a:bodyPr>
          <a:lstStyle/>
          <a:p>
            <a:pPr fontAlgn="base"/>
            <a:r>
              <a:rPr lang="en-US" dirty="0"/>
              <a:t>Pre/post tests</a:t>
            </a:r>
          </a:p>
          <a:p>
            <a:pPr fontAlgn="base"/>
            <a:r>
              <a:rPr lang="en-US" dirty="0"/>
              <a:t>Direct observation</a:t>
            </a:r>
          </a:p>
          <a:p>
            <a:pPr fontAlgn="base"/>
            <a:r>
              <a:rPr lang="en-US" dirty="0"/>
              <a:t>Video observation</a:t>
            </a:r>
          </a:p>
          <a:p>
            <a:pPr fontAlgn="base"/>
            <a:r>
              <a:rPr lang="en-US" dirty="0"/>
              <a:t>Completion accuracy</a:t>
            </a:r>
          </a:p>
          <a:p>
            <a:pPr fontAlgn="base"/>
            <a:r>
              <a:rPr lang="en-US" dirty="0"/>
              <a:t>Reflection papers</a:t>
            </a:r>
          </a:p>
          <a:p>
            <a:pPr fontAlgn="base"/>
            <a:r>
              <a:rPr lang="en-US" dirty="0"/>
              <a:t>Performance Observations</a:t>
            </a:r>
          </a:p>
          <a:p>
            <a:pPr fontAlgn="base"/>
            <a:r>
              <a:rPr lang="en-US" dirty="0"/>
              <a:t>Comprehensive Examination</a:t>
            </a:r>
          </a:p>
          <a:p>
            <a:pPr marL="0" indent="0" fontAlgn="base">
              <a:buNone/>
            </a:pPr>
            <a:endParaRPr lang="en-US" b="1" dirty="0"/>
          </a:p>
          <a:p>
            <a:pPr marL="0" indent="0" fontAlgn="base">
              <a:buNone/>
            </a:pPr>
            <a:endParaRPr lang="en-US" b="1" dirty="0"/>
          </a:p>
          <a:p>
            <a:pPr marL="0" indent="0" fontAlgn="base">
              <a:buNone/>
            </a:pPr>
            <a:endParaRPr lang="en-US" b="1" dirty="0"/>
          </a:p>
          <a:p>
            <a:pPr marL="0" indent="0" fontAlgn="base">
              <a:buNone/>
            </a:pPr>
            <a:endParaRPr lang="en-US" b="1" dirty="0"/>
          </a:p>
          <a:p>
            <a:pPr marL="0" indent="0" fontAlgn="base">
              <a:buNone/>
            </a:pPr>
            <a:endParaRPr lang="en-US" b="1" dirty="0"/>
          </a:p>
        </p:txBody>
      </p:sp>
      <p:sp>
        <p:nvSpPr>
          <p:cNvPr id="8" name="Content Placeholder 7">
            <a:extLst>
              <a:ext uri="{FF2B5EF4-FFF2-40B4-BE49-F238E27FC236}">
                <a16:creationId xmlns:a16="http://schemas.microsoft.com/office/drawing/2014/main" id="{6F84D4AF-7492-4861-B336-5E2E2D0C5DA3}"/>
              </a:ext>
            </a:extLst>
          </p:cNvPr>
          <p:cNvSpPr>
            <a:spLocks noGrp="1"/>
          </p:cNvSpPr>
          <p:nvPr>
            <p:ph sz="half" idx="2"/>
          </p:nvPr>
        </p:nvSpPr>
        <p:spPr>
          <a:xfrm>
            <a:off x="6172200" y="1961181"/>
            <a:ext cx="5181600" cy="4305476"/>
          </a:xfrm>
        </p:spPr>
        <p:txBody>
          <a:bodyPr/>
          <a:lstStyle/>
          <a:p>
            <a:r>
              <a:rPr lang="en-US" dirty="0"/>
              <a:t>Interviews (not focus groups)</a:t>
            </a:r>
          </a:p>
          <a:p>
            <a:r>
              <a:rPr lang="en-US" dirty="0"/>
              <a:t>Competitions</a:t>
            </a:r>
          </a:p>
          <a:p>
            <a:r>
              <a:rPr lang="en-US" dirty="0"/>
              <a:t>Portfolios</a:t>
            </a:r>
          </a:p>
          <a:p>
            <a:r>
              <a:rPr lang="en-US" dirty="0"/>
              <a:t>Training others</a:t>
            </a:r>
          </a:p>
          <a:p>
            <a:r>
              <a:rPr lang="en-US" dirty="0"/>
              <a:t>Essays</a:t>
            </a:r>
          </a:p>
          <a:p>
            <a:r>
              <a:rPr lang="en-US" dirty="0"/>
              <a:t>Juried Evaluators</a:t>
            </a:r>
          </a:p>
          <a:p>
            <a:r>
              <a:rPr lang="en-US" dirty="0"/>
              <a:t>Thesis Project</a:t>
            </a:r>
          </a:p>
        </p:txBody>
      </p:sp>
      <p:sp>
        <p:nvSpPr>
          <p:cNvPr id="4" name="Slide Number Placeholder 3"/>
          <p:cNvSpPr>
            <a:spLocks noGrp="1"/>
          </p:cNvSpPr>
          <p:nvPr>
            <p:ph type="sldNum" sz="quarter" idx="12"/>
          </p:nvPr>
        </p:nvSpPr>
        <p:spPr/>
        <p:txBody>
          <a:bodyPr/>
          <a:lstStyle/>
          <a:p>
            <a:fld id="{23C13E18-335F-437C-89F9-3534969646CC}" type="slidenum">
              <a:rPr lang="en-US" smtClean="0"/>
              <a:t>27</a:t>
            </a:fld>
            <a:endParaRPr lang="en-US" dirty="0"/>
          </a:p>
        </p:txBody>
      </p:sp>
      <p:sp>
        <p:nvSpPr>
          <p:cNvPr id="5" name="Title 4"/>
          <p:cNvSpPr>
            <a:spLocks noGrp="1"/>
          </p:cNvSpPr>
          <p:nvPr>
            <p:ph type="title"/>
          </p:nvPr>
        </p:nvSpPr>
        <p:spPr>
          <a:xfrm>
            <a:off x="421579" y="401571"/>
            <a:ext cx="11524890" cy="1173383"/>
          </a:xfrm>
        </p:spPr>
        <p:txBody>
          <a:bodyPr/>
          <a:lstStyle/>
          <a:p>
            <a:r>
              <a:rPr lang="en-US" sz="4000" dirty="0"/>
              <a:t>Selecting a Measure: Direct Tools</a:t>
            </a:r>
            <a:r>
              <a:rPr lang="en-US" dirty="0"/>
              <a:t/>
            </a:r>
            <a:br>
              <a:rPr lang="en-US" dirty="0"/>
            </a:br>
            <a:r>
              <a:rPr lang="en-US" sz="2800" i="1" dirty="0"/>
              <a:t>What specific assignment fits/maps to the program outcome?</a:t>
            </a:r>
            <a:br>
              <a:rPr lang="en-US" sz="2800" i="1" dirty="0"/>
            </a:br>
            <a:r>
              <a:rPr lang="en-US" sz="2800" dirty="0"/>
              <a:t>(Rubrics can be used to assess any of the below)</a:t>
            </a:r>
          </a:p>
        </p:txBody>
      </p:sp>
      <p:sp>
        <p:nvSpPr>
          <p:cNvPr id="7" name="Rectangle 6">
            <a:extLst>
              <a:ext uri="{FF2B5EF4-FFF2-40B4-BE49-F238E27FC236}">
                <a16:creationId xmlns:a16="http://schemas.microsoft.com/office/drawing/2014/main" id="{D3257747-9F26-426D-A78C-BAEA806C40F5}"/>
              </a:ext>
            </a:extLst>
          </p:cNvPr>
          <p:cNvSpPr/>
          <p:nvPr/>
        </p:nvSpPr>
        <p:spPr>
          <a:xfrm>
            <a:off x="4051738" y="5943491"/>
            <a:ext cx="7070834" cy="646331"/>
          </a:xfrm>
          <a:prstGeom prst="rect">
            <a:avLst/>
          </a:prstGeom>
        </p:spPr>
        <p:txBody>
          <a:bodyPr wrap="square">
            <a:spAutoFit/>
          </a:bodyPr>
          <a:lstStyle/>
          <a:p>
            <a:pPr algn="r" fontAlgn="base"/>
            <a:r>
              <a:rPr lang="en-US" i="1" dirty="0">
                <a:solidFill>
                  <a:schemeClr val="tx1">
                    <a:lumMod val="50000"/>
                    <a:lumOff val="50000"/>
                  </a:schemeClr>
                </a:solidFill>
              </a:rPr>
              <a:t>Sachs, M</a:t>
            </a:r>
            <a:r>
              <a:rPr lang="en-US" i="1" dirty="0" smtClean="0">
                <a:solidFill>
                  <a:schemeClr val="tx1">
                    <a:lumMod val="50000"/>
                    <a:lumOff val="50000"/>
                  </a:schemeClr>
                </a:solidFill>
              </a:rPr>
              <a:t>. Direct </a:t>
            </a:r>
            <a:r>
              <a:rPr lang="en-US" i="1" dirty="0">
                <a:solidFill>
                  <a:schemeClr val="tx1">
                    <a:lumMod val="50000"/>
                    <a:lumOff val="50000"/>
                  </a:schemeClr>
                </a:solidFill>
              </a:rPr>
              <a:t>Assessment of Administrative, Educational, and Student Support Units. CUNY Presentation, 2018.</a:t>
            </a:r>
          </a:p>
        </p:txBody>
      </p:sp>
    </p:spTree>
    <p:extLst>
      <p:ext uri="{BB962C8B-B14F-4D97-AF65-F5344CB8AC3E}">
        <p14:creationId xmlns:p14="http://schemas.microsoft.com/office/powerpoint/2010/main" val="3922773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914400" y="1478543"/>
            <a:ext cx="5181600" cy="4351338"/>
          </a:xfrm>
        </p:spPr>
        <p:txBody>
          <a:bodyPr>
            <a:normAutofit/>
          </a:bodyPr>
          <a:lstStyle/>
          <a:p>
            <a:pPr fontAlgn="base"/>
            <a:r>
              <a:rPr lang="en-US" dirty="0" smtClean="0"/>
              <a:t>Satisfaction/Experience </a:t>
            </a:r>
            <a:r>
              <a:rPr lang="en-US" dirty="0"/>
              <a:t>surveys</a:t>
            </a:r>
          </a:p>
          <a:p>
            <a:pPr fontAlgn="base"/>
            <a:r>
              <a:rPr lang="en-US" dirty="0"/>
              <a:t>Graduating </a:t>
            </a:r>
            <a:r>
              <a:rPr lang="en-US" dirty="0" smtClean="0"/>
              <a:t>student/Exit </a:t>
            </a:r>
            <a:r>
              <a:rPr lang="en-US" dirty="0"/>
              <a:t>surveys</a:t>
            </a:r>
          </a:p>
          <a:p>
            <a:pPr fontAlgn="base"/>
            <a:r>
              <a:rPr lang="en-US" dirty="0"/>
              <a:t>Program evaluations</a:t>
            </a:r>
          </a:p>
          <a:p>
            <a:pPr fontAlgn="base"/>
            <a:r>
              <a:rPr lang="en-US" dirty="0"/>
              <a:t>Attendance rates</a:t>
            </a:r>
          </a:p>
          <a:p>
            <a:pPr marL="0" indent="0" fontAlgn="base">
              <a:buNone/>
            </a:pPr>
            <a:endParaRPr lang="en-US" dirty="0"/>
          </a:p>
          <a:p>
            <a:pPr fontAlgn="base"/>
            <a:endParaRPr lang="en-US" b="1" dirty="0"/>
          </a:p>
          <a:p>
            <a:pPr marL="0" indent="0" fontAlgn="base">
              <a:buNone/>
            </a:pPr>
            <a:endParaRPr lang="en-US" b="1" dirty="0"/>
          </a:p>
          <a:p>
            <a:pPr marL="0" indent="0" fontAlgn="base">
              <a:buNone/>
            </a:pPr>
            <a:endParaRPr lang="en-US" b="1" dirty="0"/>
          </a:p>
          <a:p>
            <a:pPr marL="0" indent="0" fontAlgn="base">
              <a:buNone/>
            </a:pPr>
            <a:endParaRPr lang="en-US" b="1" dirty="0"/>
          </a:p>
          <a:p>
            <a:pPr marL="0" indent="0" fontAlgn="base">
              <a:buNone/>
            </a:pPr>
            <a:endParaRPr lang="en-US" b="1" dirty="0"/>
          </a:p>
          <a:p>
            <a:pPr marL="0" indent="0" fontAlgn="base">
              <a:buNone/>
            </a:pPr>
            <a:endParaRPr lang="en-US" b="1" dirty="0"/>
          </a:p>
        </p:txBody>
      </p:sp>
      <p:sp>
        <p:nvSpPr>
          <p:cNvPr id="8" name="Content Placeholder 7">
            <a:extLst>
              <a:ext uri="{FF2B5EF4-FFF2-40B4-BE49-F238E27FC236}">
                <a16:creationId xmlns:a16="http://schemas.microsoft.com/office/drawing/2014/main" id="{6F84D4AF-7492-4861-B336-5E2E2D0C5DA3}"/>
              </a:ext>
            </a:extLst>
          </p:cNvPr>
          <p:cNvSpPr>
            <a:spLocks noGrp="1"/>
          </p:cNvSpPr>
          <p:nvPr>
            <p:ph sz="half" idx="2"/>
          </p:nvPr>
        </p:nvSpPr>
        <p:spPr>
          <a:xfrm>
            <a:off x="6227618" y="1478543"/>
            <a:ext cx="5181600" cy="4351338"/>
          </a:xfrm>
        </p:spPr>
        <p:txBody>
          <a:bodyPr/>
          <a:lstStyle/>
          <a:p>
            <a:r>
              <a:rPr lang="en-US" dirty="0"/>
              <a:t>Usage data</a:t>
            </a:r>
          </a:p>
          <a:p>
            <a:r>
              <a:rPr lang="en-US" dirty="0" smtClean="0"/>
              <a:t>Quality </a:t>
            </a:r>
            <a:r>
              <a:rPr lang="en-US" dirty="0"/>
              <a:t>measures</a:t>
            </a:r>
          </a:p>
          <a:p>
            <a:r>
              <a:rPr lang="en-US" dirty="0"/>
              <a:t>Focus groups / surveys / evaluations administered to the student</a:t>
            </a:r>
          </a:p>
        </p:txBody>
      </p:sp>
      <p:sp>
        <p:nvSpPr>
          <p:cNvPr id="4" name="Slide Number Placeholder 3"/>
          <p:cNvSpPr>
            <a:spLocks noGrp="1"/>
          </p:cNvSpPr>
          <p:nvPr>
            <p:ph type="sldNum" sz="quarter" idx="12"/>
          </p:nvPr>
        </p:nvSpPr>
        <p:spPr/>
        <p:txBody>
          <a:bodyPr/>
          <a:lstStyle/>
          <a:p>
            <a:fld id="{23C13E18-335F-437C-89F9-3534969646CC}" type="slidenum">
              <a:rPr lang="en-US" smtClean="0"/>
              <a:t>28</a:t>
            </a:fld>
            <a:endParaRPr lang="en-US" dirty="0"/>
          </a:p>
        </p:txBody>
      </p:sp>
      <p:sp>
        <p:nvSpPr>
          <p:cNvPr id="5" name="Title 4"/>
          <p:cNvSpPr>
            <a:spLocks noGrp="1"/>
          </p:cNvSpPr>
          <p:nvPr>
            <p:ph type="title"/>
          </p:nvPr>
        </p:nvSpPr>
        <p:spPr/>
        <p:txBody>
          <a:bodyPr/>
          <a:lstStyle/>
          <a:p>
            <a:r>
              <a:rPr lang="en-US" sz="4000" dirty="0"/>
              <a:t>Selecting a Measure: Indirect Tools</a:t>
            </a:r>
          </a:p>
        </p:txBody>
      </p:sp>
      <p:sp>
        <p:nvSpPr>
          <p:cNvPr id="7" name="Rectangle 6">
            <a:extLst>
              <a:ext uri="{FF2B5EF4-FFF2-40B4-BE49-F238E27FC236}">
                <a16:creationId xmlns:a16="http://schemas.microsoft.com/office/drawing/2014/main" id="{D3257747-9F26-426D-A78C-BAEA806C40F5}"/>
              </a:ext>
            </a:extLst>
          </p:cNvPr>
          <p:cNvSpPr/>
          <p:nvPr/>
        </p:nvSpPr>
        <p:spPr>
          <a:xfrm>
            <a:off x="2554014" y="5673992"/>
            <a:ext cx="8647386" cy="646331"/>
          </a:xfrm>
          <a:prstGeom prst="rect">
            <a:avLst/>
          </a:prstGeom>
        </p:spPr>
        <p:txBody>
          <a:bodyPr wrap="square">
            <a:spAutoFit/>
          </a:bodyPr>
          <a:lstStyle/>
          <a:p>
            <a:pPr algn="r" fontAlgn="base"/>
            <a:r>
              <a:rPr lang="en-US" i="1" dirty="0">
                <a:solidFill>
                  <a:schemeClr val="tx1">
                    <a:lumMod val="50000"/>
                    <a:lumOff val="50000"/>
                  </a:schemeClr>
                </a:solidFill>
              </a:rPr>
              <a:t>Sachs, M</a:t>
            </a:r>
            <a:r>
              <a:rPr lang="en-US" i="1" dirty="0" smtClean="0">
                <a:solidFill>
                  <a:schemeClr val="tx1">
                    <a:lumMod val="50000"/>
                    <a:lumOff val="50000"/>
                  </a:schemeClr>
                </a:solidFill>
              </a:rPr>
              <a:t>. Direct </a:t>
            </a:r>
            <a:r>
              <a:rPr lang="en-US" i="1" dirty="0">
                <a:solidFill>
                  <a:schemeClr val="tx1">
                    <a:lumMod val="50000"/>
                    <a:lumOff val="50000"/>
                  </a:schemeClr>
                </a:solidFill>
              </a:rPr>
              <a:t>Assessment of Administrative, Educational, and Student Support Units. CUNY Presentation, 2018.</a:t>
            </a:r>
          </a:p>
        </p:txBody>
      </p:sp>
      <p:sp>
        <p:nvSpPr>
          <p:cNvPr id="9" name="TextBox 8">
            <a:extLst>
              <a:ext uri="{FF2B5EF4-FFF2-40B4-BE49-F238E27FC236}">
                <a16:creationId xmlns:a16="http://schemas.microsoft.com/office/drawing/2014/main" id="{7FFD1EA7-0AF0-46A5-AEC3-7A8A1D312806}"/>
              </a:ext>
            </a:extLst>
          </p:cNvPr>
          <p:cNvSpPr txBox="1"/>
          <p:nvPr/>
        </p:nvSpPr>
        <p:spPr>
          <a:xfrm>
            <a:off x="1122218" y="4578307"/>
            <a:ext cx="10079182" cy="954107"/>
          </a:xfrm>
          <a:prstGeom prst="rect">
            <a:avLst/>
          </a:prstGeom>
        </p:spPr>
        <p:txBody>
          <a:bodyPr wrap="square" rtlCol="0">
            <a:spAutoFit/>
          </a:bodyPr>
          <a:lstStyle/>
          <a:p>
            <a:pPr algn="ctr"/>
            <a:r>
              <a:rPr lang="en-US" sz="2800" dirty="0"/>
              <a:t>Useful when determining if a student likes, attends, or enjoys a </a:t>
            </a:r>
            <a:r>
              <a:rPr lang="en-US" sz="2800" dirty="0" smtClean="0"/>
              <a:t>class, </a:t>
            </a:r>
            <a:r>
              <a:rPr lang="en-US" sz="2800" dirty="0" smtClean="0"/>
              <a:t>but </a:t>
            </a:r>
            <a:r>
              <a:rPr lang="en-US" sz="2800" dirty="0"/>
              <a:t>not in conveying </a:t>
            </a:r>
            <a:r>
              <a:rPr lang="en-US" sz="2800" b="1" dirty="0"/>
              <a:t>what was learned</a:t>
            </a:r>
            <a:r>
              <a:rPr lang="en-US" sz="2800" dirty="0"/>
              <a:t>.</a:t>
            </a:r>
          </a:p>
        </p:txBody>
      </p:sp>
    </p:spTree>
    <p:extLst>
      <p:ext uri="{BB962C8B-B14F-4D97-AF65-F5344CB8AC3E}">
        <p14:creationId xmlns:p14="http://schemas.microsoft.com/office/powerpoint/2010/main" val="3160136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6552" y="1586024"/>
            <a:ext cx="9777248" cy="4348162"/>
          </a:xfrm>
        </p:spPr>
        <p:txBody>
          <a:bodyPr/>
          <a:lstStyle/>
          <a:p>
            <a:r>
              <a:rPr lang="en-US" sz="3600" dirty="0" smtClean="0"/>
              <a:t>Use your assessment results to:</a:t>
            </a:r>
          </a:p>
          <a:p>
            <a:pPr lvl="1"/>
            <a:r>
              <a:rPr lang="en-US" sz="3200" dirty="0" smtClean="0"/>
              <a:t>Improve pedagogy</a:t>
            </a:r>
          </a:p>
          <a:p>
            <a:pPr lvl="1"/>
            <a:r>
              <a:rPr lang="en-US" sz="3200" dirty="0" smtClean="0"/>
              <a:t>Improve the curriculum</a:t>
            </a:r>
          </a:p>
          <a:p>
            <a:pPr lvl="1"/>
            <a:r>
              <a:rPr lang="en-US" sz="3200" dirty="0" smtClean="0"/>
              <a:t>Request resources</a:t>
            </a:r>
          </a:p>
          <a:p>
            <a:pPr lvl="1"/>
            <a:r>
              <a:rPr lang="en-US" sz="3200" dirty="0" smtClean="0"/>
              <a:t>Suggest professional development needs</a:t>
            </a:r>
          </a:p>
        </p:txBody>
      </p:sp>
      <p:sp>
        <p:nvSpPr>
          <p:cNvPr id="5" name="Slide Number Placeholder 4"/>
          <p:cNvSpPr>
            <a:spLocks noGrp="1"/>
          </p:cNvSpPr>
          <p:nvPr>
            <p:ph type="sldNum" sz="quarter" idx="12"/>
          </p:nvPr>
        </p:nvSpPr>
        <p:spPr/>
        <p:txBody>
          <a:bodyPr/>
          <a:lstStyle/>
          <a:p>
            <a:fld id="{23C13E18-335F-437C-89F9-3534969646CC}" type="slidenum">
              <a:rPr lang="en-US" smtClean="0"/>
              <a:t>29</a:t>
            </a:fld>
            <a:endParaRPr lang="en-US" dirty="0"/>
          </a:p>
        </p:txBody>
      </p:sp>
      <p:sp>
        <p:nvSpPr>
          <p:cNvPr id="6" name="Title 5"/>
          <p:cNvSpPr>
            <a:spLocks noGrp="1"/>
          </p:cNvSpPr>
          <p:nvPr>
            <p:ph type="title"/>
          </p:nvPr>
        </p:nvSpPr>
        <p:spPr/>
        <p:txBody>
          <a:bodyPr/>
          <a:lstStyle/>
          <a:p>
            <a:r>
              <a:rPr lang="en-US" sz="4400" dirty="0" smtClean="0"/>
              <a:t>Closing the Loop: Getting Better</a:t>
            </a:r>
            <a:endParaRPr lang="en-US" sz="4400" dirty="0"/>
          </a:p>
        </p:txBody>
      </p:sp>
    </p:spTree>
    <p:extLst>
      <p:ext uri="{BB962C8B-B14F-4D97-AF65-F5344CB8AC3E}">
        <p14:creationId xmlns:p14="http://schemas.microsoft.com/office/powerpoint/2010/main" val="3446921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C2A2F8F-5AC8-4E5E-BBCB-B16DE8811D22}"/>
              </a:ext>
            </a:extLst>
          </p:cNvPr>
          <p:cNvSpPr>
            <a:spLocks noGrp="1"/>
          </p:cNvSpPr>
          <p:nvPr>
            <p:ph idx="1"/>
          </p:nvPr>
        </p:nvSpPr>
        <p:spPr/>
        <p:txBody>
          <a:bodyPr>
            <a:normAutofit/>
          </a:bodyPr>
          <a:lstStyle/>
          <a:p>
            <a:pPr marL="0" indent="0">
              <a:buNone/>
            </a:pPr>
            <a:r>
              <a:rPr lang="en-US" sz="4000" dirty="0"/>
              <a:t>Assessment is the systematic collection, review, and use of information about educational </a:t>
            </a:r>
            <a:r>
              <a:rPr lang="en-US" sz="4000" dirty="0" smtClean="0"/>
              <a:t>programs </a:t>
            </a:r>
            <a:r>
              <a:rPr lang="en-US" sz="4000" dirty="0"/>
              <a:t>undertaken for the purpose of improving learning and development.</a:t>
            </a:r>
          </a:p>
          <a:p>
            <a:pPr marL="0" indent="0" algn="r">
              <a:buNone/>
            </a:pPr>
            <a:endParaRPr lang="en-US" sz="2000" i="1" dirty="0" smtClean="0"/>
          </a:p>
          <a:p>
            <a:pPr marL="0" indent="0" algn="r">
              <a:buNone/>
            </a:pPr>
            <a:r>
              <a:rPr lang="en-US" sz="2000" i="1" dirty="0" err="1" smtClean="0"/>
              <a:t>Palomba</a:t>
            </a:r>
            <a:r>
              <a:rPr lang="en-US" sz="2000" i="1" dirty="0"/>
              <a:t>, C.A. &amp; Banta, T.W</a:t>
            </a:r>
            <a:r>
              <a:rPr lang="en-US" sz="2000" i="1" dirty="0" smtClean="0"/>
              <a:t>. Assessment </a:t>
            </a:r>
            <a:r>
              <a:rPr lang="en-US" sz="2000" i="1" dirty="0"/>
              <a:t>Essentials: Planning, Implementing, and Improving Assessment in Higher Education. San Francisco: Jossey-Bass, 1999</a:t>
            </a:r>
            <a:r>
              <a:rPr lang="en-US" i="1" dirty="0"/>
              <a:t>.</a:t>
            </a:r>
          </a:p>
        </p:txBody>
      </p:sp>
      <p:sp>
        <p:nvSpPr>
          <p:cNvPr id="8" name="Slide Number Placeholder 7">
            <a:extLst>
              <a:ext uri="{FF2B5EF4-FFF2-40B4-BE49-F238E27FC236}">
                <a16:creationId xmlns:a16="http://schemas.microsoft.com/office/drawing/2014/main" id="{9C674398-DCA1-4842-BCF0-4D659EE7EE50}"/>
              </a:ext>
            </a:extLst>
          </p:cNvPr>
          <p:cNvSpPr>
            <a:spLocks noGrp="1"/>
          </p:cNvSpPr>
          <p:nvPr>
            <p:ph type="sldNum" sz="quarter" idx="12"/>
          </p:nvPr>
        </p:nvSpPr>
        <p:spPr/>
        <p:txBody>
          <a:bodyPr/>
          <a:lstStyle/>
          <a:p>
            <a:fld id="{23C13E18-335F-437C-89F9-3534969646CC}" type="slidenum">
              <a:rPr lang="en-US" smtClean="0"/>
              <a:t>3</a:t>
            </a:fld>
            <a:endParaRPr lang="en-US"/>
          </a:p>
        </p:txBody>
      </p:sp>
      <p:sp>
        <p:nvSpPr>
          <p:cNvPr id="10" name="Title 9">
            <a:extLst>
              <a:ext uri="{FF2B5EF4-FFF2-40B4-BE49-F238E27FC236}">
                <a16:creationId xmlns:a16="http://schemas.microsoft.com/office/drawing/2014/main" id="{2B4C5B1A-2755-4B01-BFD9-5BD9E6411ACF}"/>
              </a:ext>
            </a:extLst>
          </p:cNvPr>
          <p:cNvSpPr>
            <a:spLocks noGrp="1"/>
          </p:cNvSpPr>
          <p:nvPr>
            <p:ph type="title"/>
          </p:nvPr>
        </p:nvSpPr>
        <p:spPr/>
        <p:txBody>
          <a:bodyPr/>
          <a:lstStyle/>
          <a:p>
            <a:r>
              <a:rPr lang="en-US" dirty="0" smtClean="0"/>
              <a:t>What is Assessment?</a:t>
            </a:r>
            <a:endParaRPr lang="en-US" dirty="0"/>
          </a:p>
        </p:txBody>
      </p:sp>
    </p:spTree>
    <p:extLst>
      <p:ext uri="{BB962C8B-B14F-4D97-AF65-F5344CB8AC3E}">
        <p14:creationId xmlns:p14="http://schemas.microsoft.com/office/powerpoint/2010/main" val="149055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1890" y="1828800"/>
            <a:ext cx="11211910" cy="4348162"/>
          </a:xfrm>
        </p:spPr>
        <p:txBody>
          <a:bodyPr/>
          <a:lstStyle/>
          <a:p>
            <a:pPr marL="0" indent="0">
              <a:buNone/>
            </a:pPr>
            <a:r>
              <a:rPr lang="en-US" sz="3600" dirty="0" smtClean="0"/>
              <a:t>Possibilities include:</a:t>
            </a:r>
          </a:p>
          <a:p>
            <a:pPr marL="0" indent="0">
              <a:buNone/>
            </a:pPr>
            <a:endParaRPr lang="en-US" sz="3600" dirty="0" smtClean="0"/>
          </a:p>
          <a:p>
            <a:pPr lvl="1"/>
            <a:r>
              <a:rPr lang="en-US" sz="3200" dirty="0" smtClean="0"/>
              <a:t>Everything is absolutely FANTASTIC!!</a:t>
            </a:r>
          </a:p>
          <a:p>
            <a:pPr lvl="1"/>
            <a:r>
              <a:rPr lang="en-US" sz="3200" dirty="0" smtClean="0"/>
              <a:t>Your assessment wasn’t done well</a:t>
            </a:r>
          </a:p>
          <a:p>
            <a:pPr lvl="1"/>
            <a:r>
              <a:rPr lang="en-US" sz="3200" dirty="0" smtClean="0"/>
              <a:t>Your learning outcomes need work </a:t>
            </a:r>
          </a:p>
          <a:p>
            <a:pPr marL="914400" lvl="2" indent="0">
              <a:buNone/>
            </a:pPr>
            <a:r>
              <a:rPr lang="en-US" sz="3200" dirty="0" smtClean="0"/>
              <a:t>(you weren’t asking the right questions)</a:t>
            </a:r>
          </a:p>
          <a:p>
            <a:pPr lvl="1"/>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30</a:t>
            </a:fld>
            <a:endParaRPr lang="en-US" dirty="0"/>
          </a:p>
        </p:txBody>
      </p:sp>
      <p:sp>
        <p:nvSpPr>
          <p:cNvPr id="6" name="Title 5"/>
          <p:cNvSpPr>
            <a:spLocks noGrp="1"/>
          </p:cNvSpPr>
          <p:nvPr>
            <p:ph type="title"/>
          </p:nvPr>
        </p:nvSpPr>
        <p:spPr>
          <a:xfrm>
            <a:off x="599089" y="140777"/>
            <a:ext cx="11303876" cy="676670"/>
          </a:xfrm>
        </p:spPr>
        <p:txBody>
          <a:bodyPr/>
          <a:lstStyle/>
          <a:p>
            <a:r>
              <a:rPr lang="en-US" sz="4000" dirty="0" smtClean="0"/>
              <a:t>What Does it Mean if </a:t>
            </a:r>
            <a:br>
              <a:rPr lang="en-US" sz="4000" dirty="0" smtClean="0"/>
            </a:br>
            <a:r>
              <a:rPr lang="en-US" sz="4000" dirty="0" smtClean="0"/>
              <a:t>We Don’t Learn Anything?</a:t>
            </a:r>
            <a:endParaRPr lang="en-US" sz="4000" dirty="0"/>
          </a:p>
        </p:txBody>
      </p:sp>
      <p:pic>
        <p:nvPicPr>
          <p:cNvPr id="7" name="Content Placeholder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41211" y="1828800"/>
            <a:ext cx="3858750" cy="3858750"/>
          </a:xfrm>
          <a:prstGeom prst="rect">
            <a:avLst/>
          </a:prstGeom>
        </p:spPr>
      </p:pic>
    </p:spTree>
    <p:extLst>
      <p:ext uri="{BB962C8B-B14F-4D97-AF65-F5344CB8AC3E}">
        <p14:creationId xmlns:p14="http://schemas.microsoft.com/office/powerpoint/2010/main" val="4200264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686559"/>
            <a:ext cx="10205720" cy="5034915"/>
          </a:xfrm>
        </p:spPr>
        <p:txBody>
          <a:bodyPr>
            <a:normAutofit/>
          </a:bodyPr>
          <a:lstStyle/>
          <a:p>
            <a:r>
              <a:rPr lang="en-US" u="sng" dirty="0" smtClean="0"/>
              <a:t>Articulate</a:t>
            </a:r>
            <a:r>
              <a:rPr lang="en-US" dirty="0" smtClean="0"/>
              <a:t> your values (consistent with your mission – which might require some serious revision!)</a:t>
            </a:r>
          </a:p>
          <a:p>
            <a:pPr lvl="1"/>
            <a:r>
              <a:rPr lang="en-US" dirty="0" smtClean="0"/>
              <a:t>Institutional Values (including general education)</a:t>
            </a:r>
          </a:p>
          <a:p>
            <a:pPr lvl="1"/>
            <a:r>
              <a:rPr lang="en-US" dirty="0" smtClean="0"/>
              <a:t>Program/Unit Values</a:t>
            </a:r>
          </a:p>
          <a:p>
            <a:r>
              <a:rPr lang="en-US" u="sng" dirty="0" smtClean="0"/>
              <a:t>Align</a:t>
            </a:r>
            <a:r>
              <a:rPr lang="en-US" dirty="0" smtClean="0"/>
              <a:t>: Create SLOs based on those values</a:t>
            </a:r>
          </a:p>
          <a:p>
            <a:r>
              <a:rPr lang="en-US" u="sng" dirty="0"/>
              <a:t>Advertise:</a:t>
            </a:r>
            <a:r>
              <a:rPr lang="en-US" dirty="0"/>
              <a:t> Put those values &amp; SLOs front and center in:</a:t>
            </a:r>
          </a:p>
          <a:p>
            <a:pPr lvl="1"/>
            <a:r>
              <a:rPr lang="en-US" dirty="0"/>
              <a:t>Web pages, Department meetings, Curriculum revisions, Curriculum maps, Catalogue, Syllabi, Advisement!!!</a:t>
            </a:r>
          </a:p>
          <a:p>
            <a:r>
              <a:rPr lang="en-US" u="sng" dirty="0" smtClean="0"/>
              <a:t>Assess</a:t>
            </a:r>
            <a:r>
              <a:rPr lang="en-US" dirty="0" smtClean="0"/>
              <a:t>: Design, administer, &amp; analyze assessments carefully aligned with values &amp; SLOs</a:t>
            </a:r>
          </a:p>
          <a:p>
            <a:r>
              <a:rPr lang="en-US" u="sng" dirty="0" smtClean="0"/>
              <a:t>Share</a:t>
            </a:r>
            <a:r>
              <a:rPr lang="en-US" dirty="0" smtClean="0"/>
              <a:t> the results with your faculty &amp; your students!</a:t>
            </a:r>
            <a:endParaRPr lang="en-US" dirty="0"/>
          </a:p>
        </p:txBody>
      </p:sp>
      <p:sp>
        <p:nvSpPr>
          <p:cNvPr id="5" name="Slide Number Placeholder 4"/>
          <p:cNvSpPr>
            <a:spLocks noGrp="1"/>
          </p:cNvSpPr>
          <p:nvPr>
            <p:ph type="sldNum" sz="quarter" idx="12"/>
          </p:nvPr>
        </p:nvSpPr>
        <p:spPr/>
        <p:txBody>
          <a:bodyPr/>
          <a:lstStyle/>
          <a:p>
            <a:fld id="{23C13E18-335F-437C-89F9-3534969646CC}" type="slidenum">
              <a:rPr lang="en-US" smtClean="0"/>
              <a:t>31</a:t>
            </a:fld>
            <a:endParaRPr lang="en-US" dirty="0"/>
          </a:p>
        </p:txBody>
      </p:sp>
      <p:sp>
        <p:nvSpPr>
          <p:cNvPr id="6" name="Title 5"/>
          <p:cNvSpPr>
            <a:spLocks noGrp="1"/>
          </p:cNvSpPr>
          <p:nvPr>
            <p:ph type="title"/>
          </p:nvPr>
        </p:nvSpPr>
        <p:spPr>
          <a:xfrm>
            <a:off x="1412240" y="304800"/>
            <a:ext cx="10469880" cy="1238211"/>
          </a:xfrm>
        </p:spPr>
        <p:txBody>
          <a:bodyPr/>
          <a:lstStyle/>
          <a:p>
            <a:r>
              <a:rPr lang="en-US" sz="4000" dirty="0" smtClean="0"/>
              <a:t>How to Implement </a:t>
            </a:r>
            <a:br>
              <a:rPr lang="en-US" sz="4000" dirty="0" smtClean="0"/>
            </a:br>
            <a:r>
              <a:rPr lang="en-US" sz="4000" dirty="0" smtClean="0"/>
              <a:t>Values-Based Assessment</a:t>
            </a:r>
            <a:endParaRPr lang="en-US" sz="4000" dirty="0"/>
          </a:p>
        </p:txBody>
      </p:sp>
    </p:spTree>
    <p:extLst>
      <p:ext uri="{BB962C8B-B14F-4D97-AF65-F5344CB8AC3E}">
        <p14:creationId xmlns:p14="http://schemas.microsoft.com/office/powerpoint/2010/main" val="287022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1346CB-9EB8-4E4A-8FAE-332FB89BADAB}"/>
              </a:ext>
            </a:extLst>
          </p:cNvPr>
          <p:cNvSpPr>
            <a:spLocks noGrp="1"/>
          </p:cNvSpPr>
          <p:nvPr>
            <p:ph type="title"/>
          </p:nvPr>
        </p:nvSpPr>
        <p:spPr>
          <a:xfrm>
            <a:off x="483079" y="1087120"/>
            <a:ext cx="11162581" cy="2035642"/>
          </a:xfrm>
        </p:spPr>
        <p:txBody>
          <a:bodyPr>
            <a:normAutofit fontScale="90000"/>
          </a:bodyPr>
          <a:lstStyle/>
          <a:p>
            <a:r>
              <a:rPr lang="en-US" dirty="0" smtClean="0">
                <a:solidFill>
                  <a:schemeClr val="accent1">
                    <a:lumMod val="50000"/>
                  </a:schemeClr>
                </a:solidFill>
              </a:rPr>
              <a:t>Questions, Comments, Contact</a:t>
            </a:r>
            <a:r>
              <a:rPr lang="en-US" dirty="0">
                <a:solidFill>
                  <a:schemeClr val="accent1">
                    <a:lumMod val="50000"/>
                  </a:schemeClr>
                </a:solidFill>
              </a:rPr>
              <a:t/>
            </a:r>
            <a:br>
              <a:rPr lang="en-US" dirty="0">
                <a:solidFill>
                  <a:schemeClr val="accent1">
                    <a:lumMod val="50000"/>
                  </a:schemeClr>
                </a:solidFill>
              </a:rPr>
            </a:br>
            <a:r>
              <a:rPr lang="en-US" sz="4400" dirty="0">
                <a:solidFill>
                  <a:schemeClr val="accent1">
                    <a:lumMod val="50000"/>
                  </a:schemeClr>
                </a:solidFill>
              </a:rPr>
              <a:t/>
            </a:r>
            <a:br>
              <a:rPr lang="en-US" sz="4400" dirty="0">
                <a:solidFill>
                  <a:schemeClr val="accent1">
                    <a:lumMod val="50000"/>
                  </a:schemeClr>
                </a:solidFill>
              </a:rPr>
            </a:br>
            <a:r>
              <a:rPr lang="en-US" sz="4000" dirty="0">
                <a:solidFill>
                  <a:schemeClr val="accent4">
                    <a:lumMod val="75000"/>
                  </a:schemeClr>
                </a:solidFill>
              </a:rPr>
              <a:t/>
            </a:r>
            <a:br>
              <a:rPr lang="en-US" sz="4000" dirty="0">
                <a:solidFill>
                  <a:schemeClr val="accent4">
                    <a:lumMod val="75000"/>
                  </a:schemeClr>
                </a:solidFill>
              </a:rPr>
            </a:br>
            <a:endParaRPr lang="en-US" sz="4000" dirty="0">
              <a:solidFill>
                <a:schemeClr val="accent4">
                  <a:lumMod val="75000"/>
                </a:schemeClr>
              </a:solidFill>
            </a:endParaRPr>
          </a:p>
        </p:txBody>
      </p:sp>
      <p:sp>
        <p:nvSpPr>
          <p:cNvPr id="6" name="Slide Number Placeholder 5">
            <a:extLst>
              <a:ext uri="{FF2B5EF4-FFF2-40B4-BE49-F238E27FC236}">
                <a16:creationId xmlns:a16="http://schemas.microsoft.com/office/drawing/2014/main" id="{8D79689E-EF5E-4A54-B607-F35FFDB82EBB}"/>
              </a:ext>
            </a:extLst>
          </p:cNvPr>
          <p:cNvSpPr>
            <a:spLocks noGrp="1"/>
          </p:cNvSpPr>
          <p:nvPr>
            <p:ph type="sldNum" sz="quarter" idx="12"/>
          </p:nvPr>
        </p:nvSpPr>
        <p:spPr/>
        <p:txBody>
          <a:bodyPr/>
          <a:lstStyle/>
          <a:p>
            <a:fld id="{23C13E18-335F-437C-89F9-3534969646CC}" type="slidenum">
              <a:rPr lang="en-US" smtClean="0"/>
              <a:t>32</a:t>
            </a:fld>
            <a:endParaRPr lang="en-US" dirty="0"/>
          </a:p>
        </p:txBody>
      </p:sp>
      <p:sp>
        <p:nvSpPr>
          <p:cNvPr id="7" name="Title 7">
            <a:extLst>
              <a:ext uri="{FF2B5EF4-FFF2-40B4-BE49-F238E27FC236}">
                <a16:creationId xmlns:a16="http://schemas.microsoft.com/office/drawing/2014/main" id="{3F81D735-F935-A646-912F-671AFE21D78C}"/>
              </a:ext>
            </a:extLst>
          </p:cNvPr>
          <p:cNvSpPr txBox="1">
            <a:spLocks/>
          </p:cNvSpPr>
          <p:nvPr/>
        </p:nvSpPr>
        <p:spPr>
          <a:xfrm>
            <a:off x="1938259" y="2937198"/>
            <a:ext cx="8252219" cy="310916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7200" b="1" kern="1200" baseline="0">
                <a:solidFill>
                  <a:srgbClr val="482E92"/>
                </a:solidFill>
                <a:latin typeface="+mj-lt"/>
                <a:ea typeface="+mj-ea"/>
                <a:cs typeface="+mj-cs"/>
              </a:defRPr>
            </a:lvl1pPr>
          </a:lstStyle>
          <a:p>
            <a:pPr algn="l"/>
            <a:r>
              <a:rPr lang="en-US" sz="4400" dirty="0">
                <a:solidFill>
                  <a:schemeClr val="accent4">
                    <a:lumMod val="75000"/>
                  </a:schemeClr>
                </a:solidFill>
              </a:rPr>
              <a:t/>
            </a:r>
            <a:br>
              <a:rPr lang="en-US" sz="4400" dirty="0">
                <a:solidFill>
                  <a:schemeClr val="accent4">
                    <a:lumMod val="75000"/>
                  </a:schemeClr>
                </a:solidFill>
              </a:rPr>
            </a:br>
            <a:endParaRPr lang="en-US" sz="4400" dirty="0">
              <a:solidFill>
                <a:schemeClr val="accent4">
                  <a:lumMod val="75000"/>
                </a:schemeClr>
              </a:solidFill>
            </a:endParaRPr>
          </a:p>
          <a:p>
            <a:r>
              <a:rPr lang="en-US" sz="4100" dirty="0">
                <a:solidFill>
                  <a:schemeClr val="accent1">
                    <a:lumMod val="50000"/>
                  </a:schemeClr>
                </a:solidFill>
              </a:rPr>
              <a:t>Joel D. </a:t>
            </a:r>
            <a:r>
              <a:rPr lang="en-US" sz="4100" dirty="0" smtClean="0">
                <a:solidFill>
                  <a:schemeClr val="accent1">
                    <a:lumMod val="50000"/>
                  </a:schemeClr>
                </a:solidFill>
              </a:rPr>
              <a:t>Bloom</a:t>
            </a:r>
          </a:p>
          <a:p>
            <a:r>
              <a:rPr lang="en-US" sz="4100" dirty="0" smtClean="0">
                <a:solidFill>
                  <a:schemeClr val="accent4">
                    <a:lumMod val="75000"/>
                  </a:schemeClr>
                </a:solidFill>
                <a:hlinkClick r:id="rId3"/>
              </a:rPr>
              <a:t>joel.bloom@hunter.cuny.edu</a:t>
            </a:r>
            <a:r>
              <a:rPr lang="en-US" sz="4100" dirty="0" smtClean="0">
                <a:solidFill>
                  <a:schemeClr val="accent4">
                    <a:lumMod val="75000"/>
                  </a:schemeClr>
                </a:solidFill>
              </a:rPr>
              <a:t> </a:t>
            </a:r>
            <a:br>
              <a:rPr lang="en-US" sz="4100" dirty="0" smtClean="0">
                <a:solidFill>
                  <a:schemeClr val="accent4">
                    <a:lumMod val="75000"/>
                  </a:schemeClr>
                </a:solidFill>
              </a:rPr>
            </a:br>
            <a:endParaRPr lang="en-US" sz="4100" dirty="0">
              <a:solidFill>
                <a:schemeClr val="accent4">
                  <a:lumMod val="75000"/>
                </a:schemeClr>
              </a:solidFill>
            </a:endParaRPr>
          </a:p>
        </p:txBody>
      </p:sp>
    </p:spTree>
    <p:extLst>
      <p:ext uri="{BB962C8B-B14F-4D97-AF65-F5344CB8AC3E}">
        <p14:creationId xmlns:p14="http://schemas.microsoft.com/office/powerpoint/2010/main" val="1440399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C13E18-335F-437C-89F9-3534969646CC}" type="slidenum">
              <a:rPr lang="en-US" smtClean="0"/>
              <a:t>33</a:t>
            </a:fld>
            <a:endParaRPr lang="en-US" dirty="0"/>
          </a:p>
        </p:txBody>
      </p:sp>
      <p:sp>
        <p:nvSpPr>
          <p:cNvPr id="6" name="Title 5"/>
          <p:cNvSpPr>
            <a:spLocks noGrp="1"/>
          </p:cNvSpPr>
          <p:nvPr>
            <p:ph type="title"/>
          </p:nvPr>
        </p:nvSpPr>
        <p:spPr>
          <a:xfrm>
            <a:off x="1487906" y="109644"/>
            <a:ext cx="10106526" cy="676670"/>
          </a:xfrm>
        </p:spPr>
        <p:txBody>
          <a:bodyPr/>
          <a:lstStyle/>
          <a:p>
            <a:r>
              <a:rPr lang="en-US" dirty="0" smtClean="0"/>
              <a:t>Hunter’s Mission’s Values:</a:t>
            </a:r>
            <a:endParaRPr lang="en-US" dirty="0"/>
          </a:p>
        </p:txBody>
      </p:sp>
      <p:sp>
        <p:nvSpPr>
          <p:cNvPr id="8" name="Content Placeholder 7"/>
          <p:cNvSpPr>
            <a:spLocks noGrp="1"/>
          </p:cNvSpPr>
          <p:nvPr>
            <p:ph idx="1"/>
          </p:nvPr>
        </p:nvSpPr>
        <p:spPr>
          <a:xfrm>
            <a:off x="1728538" y="1010653"/>
            <a:ext cx="9865894" cy="5474368"/>
          </a:xfrm>
        </p:spPr>
        <p:txBody>
          <a:bodyPr>
            <a:normAutofit fontScale="70000" lnSpcReduction="20000"/>
          </a:bodyPr>
          <a:lstStyle/>
          <a:p>
            <a:pPr marL="0" indent="0">
              <a:lnSpc>
                <a:spcPct val="120000"/>
              </a:lnSpc>
              <a:buNone/>
            </a:pPr>
            <a:r>
              <a:rPr lang="en-US" sz="2700" dirty="0"/>
              <a:t>Hunter College of the City University of New York, a </a:t>
            </a:r>
            <a:r>
              <a:rPr lang="en-US" sz="2700" u="sng" dirty="0"/>
              <a:t>distinguished</a:t>
            </a:r>
            <a:r>
              <a:rPr lang="en-US" sz="2700" dirty="0"/>
              <a:t> </a:t>
            </a:r>
            <a:r>
              <a:rPr lang="en-US" sz="2700" u="sng" dirty="0"/>
              <a:t>public</a:t>
            </a:r>
            <a:r>
              <a:rPr lang="en-US" sz="2700" dirty="0"/>
              <a:t> university, </a:t>
            </a:r>
            <a:r>
              <a:rPr lang="en-US" sz="2700" u="sng" dirty="0"/>
              <a:t>values learning in the liberal arts and sciences </a:t>
            </a:r>
            <a:r>
              <a:rPr lang="en-US" sz="2700" dirty="0"/>
              <a:t>as a cornerstone of individual development and a vital foundation for a more </a:t>
            </a:r>
            <a:r>
              <a:rPr lang="en-US" sz="2700" u="sng" dirty="0"/>
              <a:t>just and inclusive society.</a:t>
            </a:r>
            <a:r>
              <a:rPr lang="en-US" sz="2700" dirty="0"/>
              <a:t> Continuing our long tradition of </a:t>
            </a:r>
            <a:r>
              <a:rPr lang="en-US" sz="2700" u="sng" dirty="0"/>
              <a:t>expanding opportunity</a:t>
            </a:r>
            <a:r>
              <a:rPr lang="en-US" sz="2700" dirty="0"/>
              <a:t>, we seek </a:t>
            </a:r>
            <a:r>
              <a:rPr lang="en-US" sz="2700" u="sng" dirty="0"/>
              <a:t>students from all backgrounds </a:t>
            </a:r>
            <a:r>
              <a:rPr lang="en-US" sz="2700" dirty="0"/>
              <a:t>to engage in a </a:t>
            </a:r>
            <a:r>
              <a:rPr lang="en-US" sz="2700" u="sng" dirty="0"/>
              <a:t>rigorous educational experience </a:t>
            </a:r>
            <a:r>
              <a:rPr lang="en-US" sz="2700" dirty="0"/>
              <a:t>that </a:t>
            </a:r>
            <a:r>
              <a:rPr lang="en-US" sz="2700" u="sng" dirty="0"/>
              <a:t>prepares them to become leaders and innovators</a:t>
            </a:r>
            <a:r>
              <a:rPr lang="en-US" sz="2700" dirty="0"/>
              <a:t> </a:t>
            </a:r>
            <a:r>
              <a:rPr lang="en-US" sz="2700" u="sng" dirty="0"/>
              <a:t>in their communities and in the world. </a:t>
            </a:r>
            <a:r>
              <a:rPr lang="en-US" sz="2700" dirty="0"/>
              <a:t>Hunter also contributes to </a:t>
            </a:r>
            <a:r>
              <a:rPr lang="en-US" sz="2700" u="sng" dirty="0"/>
              <a:t>intellectual discourse by supporting excellent scholarship and creative activity </a:t>
            </a:r>
            <a:r>
              <a:rPr lang="en-US" sz="2700" dirty="0"/>
              <a:t>by its accomplished faculty.</a:t>
            </a:r>
          </a:p>
          <a:p>
            <a:pPr marL="0" indent="0">
              <a:lnSpc>
                <a:spcPct val="120000"/>
              </a:lnSpc>
              <a:buNone/>
            </a:pPr>
            <a:r>
              <a:rPr lang="en-US" sz="2700" dirty="0"/>
              <a:t>Hunter undergraduate, graduate and professional curricula challenge students to </a:t>
            </a:r>
            <a:r>
              <a:rPr lang="en-US" sz="2700" u="sng" dirty="0"/>
              <a:t>think critically</a:t>
            </a:r>
            <a:r>
              <a:rPr lang="en-US" sz="2700" dirty="0"/>
              <a:t>—to approach problems from </a:t>
            </a:r>
            <a:r>
              <a:rPr lang="en-US" sz="2700" u="sng" dirty="0"/>
              <a:t>multiple perspectives</a:t>
            </a:r>
            <a:r>
              <a:rPr lang="en-US" sz="2700" dirty="0"/>
              <a:t>, </a:t>
            </a:r>
            <a:r>
              <a:rPr lang="en-US" sz="2700" u="sng" dirty="0"/>
              <a:t>distinguish the questions each raises, and recognize the kinds of evidence each values.</a:t>
            </a:r>
            <a:r>
              <a:rPr lang="en-US" sz="2700" dirty="0"/>
              <a:t> The College’s academic programs stress the </a:t>
            </a:r>
            <a:r>
              <a:rPr lang="en-US" sz="2700" u="sng" dirty="0"/>
              <a:t>significance of human diversity</a:t>
            </a:r>
            <a:r>
              <a:rPr lang="en-US" sz="2700" dirty="0"/>
              <a:t>, emphasize </a:t>
            </a:r>
            <a:r>
              <a:rPr lang="en-US" sz="2700" u="sng" dirty="0"/>
              <a:t>research</a:t>
            </a:r>
            <a:r>
              <a:rPr lang="en-US" sz="2700" dirty="0"/>
              <a:t> and </a:t>
            </a:r>
            <a:r>
              <a:rPr lang="en-US" sz="2700" u="sng" dirty="0"/>
              <a:t>artistic creation</a:t>
            </a:r>
            <a:r>
              <a:rPr lang="en-US" sz="2700" dirty="0"/>
              <a:t>, and invite students to </a:t>
            </a:r>
            <a:r>
              <a:rPr lang="en-US" sz="2700" u="sng" dirty="0"/>
              <a:t>extend their education beyond campus</a:t>
            </a:r>
            <a:r>
              <a:rPr lang="en-US" sz="2700" dirty="0"/>
              <a:t>. We cultivate the qualities our graduates need to </a:t>
            </a:r>
            <a:r>
              <a:rPr lang="en-US" sz="2700" u="sng" dirty="0"/>
              <a:t>thrive in their chosen careers </a:t>
            </a:r>
            <a:r>
              <a:rPr lang="en-US" sz="2700" dirty="0"/>
              <a:t>and make a difference as </a:t>
            </a:r>
            <a:r>
              <a:rPr lang="en-US" sz="2700" u="sng" dirty="0"/>
              <a:t>active citizens</a:t>
            </a:r>
            <a:r>
              <a:rPr lang="en-US" sz="2700" dirty="0"/>
              <a:t>.</a:t>
            </a:r>
          </a:p>
          <a:p>
            <a:pPr marL="0" indent="0">
              <a:lnSpc>
                <a:spcPct val="120000"/>
              </a:lnSpc>
              <a:buNone/>
            </a:pPr>
            <a:r>
              <a:rPr lang="en-US" sz="2700" dirty="0"/>
              <a:t>We embrace our setting at the heart of </a:t>
            </a:r>
            <a:r>
              <a:rPr lang="en-US" sz="2700" u="sng" dirty="0"/>
              <a:t>New York City</a:t>
            </a:r>
            <a:r>
              <a:rPr lang="en-US" sz="2700" dirty="0"/>
              <a:t>—we seek to </a:t>
            </a:r>
            <a:r>
              <a:rPr lang="en-US" sz="2700" u="sng" dirty="0"/>
              <a:t>draw on its energy, capitalize on its remarkable resources</a:t>
            </a:r>
            <a:r>
              <a:rPr lang="en-US" sz="2700" dirty="0"/>
              <a:t>, </a:t>
            </a:r>
            <a:r>
              <a:rPr lang="en-US" sz="2700" u="sng" dirty="0"/>
              <a:t>weave it into the fabric of our teaching, research and creative expression</a:t>
            </a:r>
            <a:r>
              <a:rPr lang="en-US" sz="2700" dirty="0"/>
              <a:t>, and </a:t>
            </a:r>
            <a:r>
              <a:rPr lang="en-US" sz="2700" u="sng" dirty="0"/>
              <a:t>give back to it through our service and citizenship.</a:t>
            </a:r>
          </a:p>
          <a:p>
            <a:pPr marL="0" indent="0">
              <a:buNone/>
            </a:pPr>
            <a:endParaRPr lang="en-US" dirty="0"/>
          </a:p>
        </p:txBody>
      </p:sp>
    </p:spTree>
    <p:extLst>
      <p:ext uri="{BB962C8B-B14F-4D97-AF65-F5344CB8AC3E}">
        <p14:creationId xmlns:p14="http://schemas.microsoft.com/office/powerpoint/2010/main" val="309730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D5760BC-252E-4B6D-BF14-85F393F613FB}"/>
              </a:ext>
            </a:extLst>
          </p:cNvPr>
          <p:cNvSpPr txBox="1"/>
          <p:nvPr/>
        </p:nvSpPr>
        <p:spPr>
          <a:xfrm>
            <a:off x="637309" y="5084618"/>
            <a:ext cx="748146" cy="1105045"/>
          </a:xfrm>
          <a:prstGeom prst="rect">
            <a:avLst/>
          </a:prstGeom>
          <a:solidFill>
            <a:schemeClr val="bg1"/>
          </a:solidFill>
        </p:spPr>
        <p:txBody>
          <a:bodyPr wrap="square" rtlCol="0">
            <a:spAutoFit/>
          </a:bodyPr>
          <a:lstStyle/>
          <a:p>
            <a:pPr algn="l"/>
            <a:endParaRPr lang="en-US" dirty="0"/>
          </a:p>
        </p:txBody>
      </p:sp>
      <p:sp>
        <p:nvSpPr>
          <p:cNvPr id="7" name="Text Placeholder 6">
            <a:extLst>
              <a:ext uri="{FF2B5EF4-FFF2-40B4-BE49-F238E27FC236}">
                <a16:creationId xmlns:a16="http://schemas.microsoft.com/office/drawing/2014/main" id="{D593649C-AF6D-4018-B969-85CACB45F096}"/>
              </a:ext>
            </a:extLst>
          </p:cNvPr>
          <p:cNvSpPr>
            <a:spLocks noGrp="1"/>
          </p:cNvSpPr>
          <p:nvPr>
            <p:ph type="body" idx="1"/>
          </p:nvPr>
        </p:nvSpPr>
        <p:spPr>
          <a:xfrm>
            <a:off x="839788" y="1681163"/>
            <a:ext cx="3370835" cy="823912"/>
          </a:xfrm>
        </p:spPr>
        <p:txBody>
          <a:bodyPr/>
          <a:lstStyle/>
          <a:p>
            <a:r>
              <a:rPr lang="en-US" dirty="0"/>
              <a:t>For Students</a:t>
            </a:r>
          </a:p>
        </p:txBody>
      </p:sp>
      <p:sp>
        <p:nvSpPr>
          <p:cNvPr id="8" name="Content Placeholder 7">
            <a:extLst>
              <a:ext uri="{FF2B5EF4-FFF2-40B4-BE49-F238E27FC236}">
                <a16:creationId xmlns:a16="http://schemas.microsoft.com/office/drawing/2014/main" id="{E7B509C5-24D9-4767-810C-1300355F0F34}"/>
              </a:ext>
            </a:extLst>
          </p:cNvPr>
          <p:cNvSpPr>
            <a:spLocks noGrp="1"/>
          </p:cNvSpPr>
          <p:nvPr>
            <p:ph sz="half" idx="2"/>
          </p:nvPr>
        </p:nvSpPr>
        <p:spPr>
          <a:xfrm>
            <a:off x="839788" y="2505075"/>
            <a:ext cx="3370835" cy="3684588"/>
          </a:xfrm>
        </p:spPr>
        <p:txBody>
          <a:bodyPr>
            <a:normAutofit fontScale="92500" lnSpcReduction="20000"/>
          </a:bodyPr>
          <a:lstStyle/>
          <a:p>
            <a:r>
              <a:rPr lang="en-US" dirty="0"/>
              <a:t>Increased connection to their learning and development.</a:t>
            </a:r>
          </a:p>
          <a:p>
            <a:r>
              <a:rPr lang="en-US" dirty="0"/>
              <a:t>Draw connections between coursework and other kinds of knowledge.</a:t>
            </a:r>
          </a:p>
          <a:p>
            <a:r>
              <a:rPr lang="en-US" dirty="0"/>
              <a:t>Understand goals of an area.</a:t>
            </a:r>
          </a:p>
        </p:txBody>
      </p:sp>
      <p:sp>
        <p:nvSpPr>
          <p:cNvPr id="9" name="Text Placeholder 8">
            <a:extLst>
              <a:ext uri="{FF2B5EF4-FFF2-40B4-BE49-F238E27FC236}">
                <a16:creationId xmlns:a16="http://schemas.microsoft.com/office/drawing/2014/main" id="{48278A64-8A0F-4F20-850F-2CC67A86E90C}"/>
              </a:ext>
            </a:extLst>
          </p:cNvPr>
          <p:cNvSpPr>
            <a:spLocks noGrp="1"/>
          </p:cNvSpPr>
          <p:nvPr>
            <p:ph type="body" sz="quarter" idx="3"/>
          </p:nvPr>
        </p:nvSpPr>
        <p:spPr>
          <a:xfrm>
            <a:off x="4402282" y="1681163"/>
            <a:ext cx="3387436" cy="823912"/>
          </a:xfrm>
        </p:spPr>
        <p:txBody>
          <a:bodyPr/>
          <a:lstStyle/>
          <a:p>
            <a:r>
              <a:rPr lang="en-US" dirty="0"/>
              <a:t>For </a:t>
            </a:r>
            <a:r>
              <a:rPr lang="en-US" dirty="0" smtClean="0"/>
              <a:t>Faculty</a:t>
            </a:r>
            <a:endParaRPr lang="en-US" dirty="0"/>
          </a:p>
        </p:txBody>
      </p:sp>
      <p:sp>
        <p:nvSpPr>
          <p:cNvPr id="10" name="Content Placeholder 9">
            <a:extLst>
              <a:ext uri="{FF2B5EF4-FFF2-40B4-BE49-F238E27FC236}">
                <a16:creationId xmlns:a16="http://schemas.microsoft.com/office/drawing/2014/main" id="{1CD360DF-532B-41F9-8860-E85E1FA46530}"/>
              </a:ext>
            </a:extLst>
          </p:cNvPr>
          <p:cNvSpPr>
            <a:spLocks noGrp="1"/>
          </p:cNvSpPr>
          <p:nvPr>
            <p:ph sz="quarter" idx="4"/>
          </p:nvPr>
        </p:nvSpPr>
        <p:spPr>
          <a:xfrm>
            <a:off x="4402282" y="2505075"/>
            <a:ext cx="3387436" cy="3684588"/>
          </a:xfrm>
        </p:spPr>
        <p:txBody>
          <a:bodyPr/>
          <a:lstStyle/>
          <a:p>
            <a:r>
              <a:rPr lang="en-US" sz="2600" dirty="0"/>
              <a:t>Reflect on what students actually take away from your efforts.</a:t>
            </a:r>
          </a:p>
          <a:p>
            <a:r>
              <a:rPr lang="en-US" sz="2600" dirty="0"/>
              <a:t>Control the standards by which the success of your area is evaluated.</a:t>
            </a:r>
          </a:p>
          <a:p>
            <a:endParaRPr lang="en-US" dirty="0"/>
          </a:p>
        </p:txBody>
      </p:sp>
      <p:sp>
        <p:nvSpPr>
          <p:cNvPr id="4" name="Slide Number Placeholder 3"/>
          <p:cNvSpPr>
            <a:spLocks noGrp="1"/>
          </p:cNvSpPr>
          <p:nvPr>
            <p:ph type="sldNum" sz="quarter" idx="12"/>
          </p:nvPr>
        </p:nvSpPr>
        <p:spPr/>
        <p:txBody>
          <a:bodyPr/>
          <a:lstStyle/>
          <a:p>
            <a:fld id="{23C13E18-335F-437C-89F9-3534969646CC}" type="slidenum">
              <a:rPr lang="en-US" smtClean="0"/>
              <a:t>4</a:t>
            </a:fld>
            <a:endParaRPr lang="en-US" dirty="0"/>
          </a:p>
        </p:txBody>
      </p:sp>
      <p:sp>
        <p:nvSpPr>
          <p:cNvPr id="5" name="Title 4"/>
          <p:cNvSpPr>
            <a:spLocks noGrp="1"/>
          </p:cNvSpPr>
          <p:nvPr>
            <p:ph type="title"/>
          </p:nvPr>
        </p:nvSpPr>
        <p:spPr>
          <a:xfrm>
            <a:off x="1309899" y="837806"/>
            <a:ext cx="10515600" cy="676670"/>
          </a:xfrm>
        </p:spPr>
        <p:txBody>
          <a:bodyPr/>
          <a:lstStyle/>
          <a:p>
            <a:r>
              <a:rPr lang="en-US" dirty="0"/>
              <a:t>WHY ASSESS </a:t>
            </a:r>
            <a:r>
              <a:rPr lang="en-US" dirty="0" smtClean="0"/>
              <a:t>Student Learning?</a:t>
            </a:r>
            <a:endParaRPr lang="en-US" dirty="0"/>
          </a:p>
        </p:txBody>
      </p:sp>
      <p:sp>
        <p:nvSpPr>
          <p:cNvPr id="11" name="Text Placeholder 8">
            <a:extLst>
              <a:ext uri="{FF2B5EF4-FFF2-40B4-BE49-F238E27FC236}">
                <a16:creationId xmlns:a16="http://schemas.microsoft.com/office/drawing/2014/main" id="{CC6AC6C9-D10D-4935-BC8F-0D11625F855C}"/>
              </a:ext>
            </a:extLst>
          </p:cNvPr>
          <p:cNvSpPr txBox="1">
            <a:spLocks/>
          </p:cNvSpPr>
          <p:nvPr/>
        </p:nvSpPr>
        <p:spPr>
          <a:xfrm>
            <a:off x="7981377" y="1681163"/>
            <a:ext cx="3387436"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For the Institution</a:t>
            </a:r>
          </a:p>
        </p:txBody>
      </p:sp>
      <p:sp>
        <p:nvSpPr>
          <p:cNvPr id="12" name="Content Placeholder 9">
            <a:extLst>
              <a:ext uri="{FF2B5EF4-FFF2-40B4-BE49-F238E27FC236}">
                <a16:creationId xmlns:a16="http://schemas.microsoft.com/office/drawing/2014/main" id="{2324781E-3B96-4510-8421-ADE000A71DEB}"/>
              </a:ext>
            </a:extLst>
          </p:cNvPr>
          <p:cNvSpPr txBox="1">
            <a:spLocks/>
          </p:cNvSpPr>
          <p:nvPr/>
        </p:nvSpPr>
        <p:spPr>
          <a:xfrm>
            <a:off x="7981377" y="2505075"/>
            <a:ext cx="3387436"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Provides structure by which units can be evaluated and prioritize allocation of resources.</a:t>
            </a:r>
          </a:p>
          <a:p>
            <a:r>
              <a:rPr lang="en-US" dirty="0"/>
              <a:t>Ensure coherent student support system.</a:t>
            </a:r>
          </a:p>
          <a:p>
            <a:r>
              <a:rPr lang="en-US" dirty="0"/>
              <a:t>Helps focus and advance priorities of institution.</a:t>
            </a:r>
          </a:p>
        </p:txBody>
      </p:sp>
      <p:sp>
        <p:nvSpPr>
          <p:cNvPr id="14" name="Footer Placeholder 2">
            <a:extLst>
              <a:ext uri="{FF2B5EF4-FFF2-40B4-BE49-F238E27FC236}">
                <a16:creationId xmlns:a16="http://schemas.microsoft.com/office/drawing/2014/main" id="{ABA7EBD5-03C4-4C1B-B7BC-7F4027744AB1}"/>
              </a:ext>
            </a:extLst>
          </p:cNvPr>
          <p:cNvSpPr txBox="1">
            <a:spLocks/>
          </p:cNvSpPr>
          <p:nvPr/>
        </p:nvSpPr>
        <p:spPr>
          <a:xfrm>
            <a:off x="2525205" y="6356349"/>
            <a:ext cx="80849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Adapted from </a:t>
            </a:r>
            <a:r>
              <a:rPr lang="en-US" sz="2000" dirty="0"/>
              <a:t>University of Toronto “Developing Learning Outcomes” </a:t>
            </a:r>
          </a:p>
        </p:txBody>
      </p:sp>
    </p:spTree>
    <p:extLst>
      <p:ext uri="{BB962C8B-B14F-4D97-AF65-F5344CB8AC3E}">
        <p14:creationId xmlns:p14="http://schemas.microsoft.com/office/powerpoint/2010/main" val="302727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7889" y="1475664"/>
            <a:ext cx="8689428" cy="4880685"/>
          </a:xfrm>
        </p:spPr>
        <p:txBody>
          <a:bodyPr/>
          <a:lstStyle/>
          <a:p>
            <a:r>
              <a:rPr lang="en-US" sz="3600" dirty="0" smtClean="0"/>
              <a:t>We DON’T Assess:</a:t>
            </a:r>
          </a:p>
          <a:p>
            <a:pPr lvl="1"/>
            <a:r>
              <a:rPr lang="en-US" sz="3200" dirty="0" smtClean="0"/>
              <a:t>Courses</a:t>
            </a:r>
          </a:p>
          <a:p>
            <a:pPr lvl="1"/>
            <a:r>
              <a:rPr lang="en-US" sz="3200" dirty="0" smtClean="0"/>
              <a:t>Faculty</a:t>
            </a:r>
          </a:p>
          <a:p>
            <a:pPr lvl="1"/>
            <a:r>
              <a:rPr lang="en-US" sz="3200" dirty="0" smtClean="0"/>
              <a:t>Individual students</a:t>
            </a:r>
          </a:p>
          <a:p>
            <a:pPr marL="457200" lvl="1" indent="0">
              <a:buNone/>
            </a:pPr>
            <a:endParaRPr lang="en-US" sz="3200" dirty="0" smtClean="0"/>
          </a:p>
          <a:p>
            <a:r>
              <a:rPr lang="en-US" sz="3600" dirty="0" smtClean="0"/>
              <a:t>We DO Assess:</a:t>
            </a:r>
          </a:p>
          <a:p>
            <a:pPr lvl="1"/>
            <a:r>
              <a:rPr lang="en-US" sz="3200" dirty="0" smtClean="0"/>
              <a:t>Overall student learning with regard to particular learning outcomes</a:t>
            </a:r>
            <a:endParaRPr lang="en-US" sz="3200" dirty="0"/>
          </a:p>
        </p:txBody>
      </p:sp>
      <p:sp>
        <p:nvSpPr>
          <p:cNvPr id="5" name="Slide Number Placeholder 4"/>
          <p:cNvSpPr>
            <a:spLocks noGrp="1"/>
          </p:cNvSpPr>
          <p:nvPr>
            <p:ph type="sldNum" sz="quarter" idx="12"/>
          </p:nvPr>
        </p:nvSpPr>
        <p:spPr/>
        <p:txBody>
          <a:bodyPr/>
          <a:lstStyle/>
          <a:p>
            <a:fld id="{23C13E18-335F-437C-89F9-3534969646CC}" type="slidenum">
              <a:rPr lang="en-US" smtClean="0"/>
              <a:t>5</a:t>
            </a:fld>
            <a:endParaRPr lang="en-US" dirty="0"/>
          </a:p>
        </p:txBody>
      </p:sp>
      <p:sp>
        <p:nvSpPr>
          <p:cNvPr id="6" name="Title 5"/>
          <p:cNvSpPr>
            <a:spLocks noGrp="1"/>
          </p:cNvSpPr>
          <p:nvPr>
            <p:ph type="title"/>
          </p:nvPr>
        </p:nvSpPr>
        <p:spPr/>
        <p:txBody>
          <a:bodyPr/>
          <a:lstStyle/>
          <a:p>
            <a:r>
              <a:rPr lang="en-US" dirty="0" smtClean="0"/>
              <a:t>What We Don’t &amp; Do Assess:</a:t>
            </a:r>
            <a:endParaRPr lang="en-US" dirty="0"/>
          </a:p>
        </p:txBody>
      </p:sp>
      <p:sp>
        <p:nvSpPr>
          <p:cNvPr id="7" name="&quot;No&quot; Symbol 6">
            <a:extLst>
              <a:ext uri="{FF2B5EF4-FFF2-40B4-BE49-F238E27FC236}">
                <a16:creationId xmlns:a16="http://schemas.microsoft.com/office/drawing/2014/main" id="{3E5A481A-0F77-0D47-BAF3-786D9186DE3D}"/>
              </a:ext>
            </a:extLst>
          </p:cNvPr>
          <p:cNvSpPr/>
          <p:nvPr/>
        </p:nvSpPr>
        <p:spPr>
          <a:xfrm>
            <a:off x="1923393" y="1923394"/>
            <a:ext cx="4840013" cy="2254468"/>
          </a:xfrm>
          <a:prstGeom prst="noSmoking">
            <a:avLst>
              <a:gd name="adj" fmla="val 6382"/>
            </a:avLst>
          </a:prstGeom>
          <a:solidFill>
            <a:srgbClr val="FF0000">
              <a:alpha val="76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6873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3" y="457202"/>
            <a:ext cx="8959961" cy="1142999"/>
          </a:xfrm>
        </p:spPr>
        <p:txBody>
          <a:bodyPr/>
          <a:lstStyle/>
          <a:p>
            <a:r>
              <a:rPr lang="en-US" dirty="0" smtClean="0"/>
              <a:t>Data-Driven vs. Values-Driven</a:t>
            </a:r>
            <a:endParaRPr lang="en-US" dirty="0"/>
          </a:p>
        </p:txBody>
      </p:sp>
      <p:sp>
        <p:nvSpPr>
          <p:cNvPr id="3" name="Content Placeholder 2"/>
          <p:cNvSpPr>
            <a:spLocks noGrp="1"/>
          </p:cNvSpPr>
          <p:nvPr>
            <p:ph idx="1"/>
          </p:nvPr>
        </p:nvSpPr>
        <p:spPr>
          <a:xfrm>
            <a:off x="2506134" y="1828800"/>
            <a:ext cx="7704667" cy="4171016"/>
          </a:xfrm>
        </p:spPr>
        <p:txBody>
          <a:bodyPr anchor="t"/>
          <a:lstStyle/>
          <a:p>
            <a:r>
              <a:rPr lang="en-US" sz="3000" u="sng" dirty="0"/>
              <a:t>Please</a:t>
            </a:r>
            <a:r>
              <a:rPr lang="en-US" sz="3000" dirty="0"/>
              <a:t> let’s stop talking about data-driven decision-making in higher education.</a:t>
            </a:r>
          </a:p>
          <a:p>
            <a:r>
              <a:rPr lang="en-US" sz="3000" dirty="0"/>
              <a:t>Data driven means values-free</a:t>
            </a:r>
            <a:r>
              <a:rPr lang="en-US" sz="3000" dirty="0" smtClean="0"/>
              <a:t>.</a:t>
            </a:r>
          </a:p>
          <a:p>
            <a:pPr lvl="1"/>
            <a:r>
              <a:rPr lang="en-US" sz="2600" dirty="0" smtClean="0"/>
              <a:t>We find some data and do what it tells us</a:t>
            </a:r>
            <a:r>
              <a:rPr lang="en-US" dirty="0" smtClean="0"/>
              <a:t>.</a:t>
            </a:r>
            <a:endParaRPr lang="en-US" dirty="0"/>
          </a:p>
          <a:p>
            <a:r>
              <a:rPr lang="en-US" sz="3000" dirty="0" smtClean="0"/>
              <a:t>Instead</a:t>
            </a:r>
            <a:r>
              <a:rPr lang="en-US" sz="3000" dirty="0"/>
              <a:t>, we should strive always to be:</a:t>
            </a:r>
          </a:p>
          <a:p>
            <a:pPr lvl="1"/>
            <a:r>
              <a:rPr lang="en-US" sz="2600" b="1" u="sng" dirty="0" smtClean="0"/>
              <a:t>Values</a:t>
            </a:r>
            <a:r>
              <a:rPr lang="en-US" sz="2600" b="1" dirty="0" smtClean="0"/>
              <a:t>-Driven and </a:t>
            </a:r>
            <a:endParaRPr lang="en-US" sz="2600" b="1" dirty="0"/>
          </a:p>
          <a:p>
            <a:pPr lvl="1"/>
            <a:r>
              <a:rPr lang="en-US" sz="2600" b="1" dirty="0"/>
              <a:t>Data-</a:t>
            </a:r>
            <a:r>
              <a:rPr lang="en-US" sz="2600" b="1" u="sng" dirty="0"/>
              <a:t>Informed</a:t>
            </a:r>
          </a:p>
        </p:txBody>
      </p:sp>
    </p:spTree>
    <p:extLst>
      <p:ext uri="{BB962C8B-B14F-4D97-AF65-F5344CB8AC3E}">
        <p14:creationId xmlns:p14="http://schemas.microsoft.com/office/powerpoint/2010/main" val="301814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Tree>
    <p:extLst>
      <p:ext uri="{BB962C8B-B14F-4D97-AF65-F5344CB8AC3E}">
        <p14:creationId xmlns:p14="http://schemas.microsoft.com/office/powerpoint/2010/main" val="96052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
        <p:nvSpPr>
          <p:cNvPr id="8" name="TextBox 7"/>
          <p:cNvSpPr txBox="1"/>
          <p:nvPr/>
        </p:nvSpPr>
        <p:spPr>
          <a:xfrm>
            <a:off x="1679171" y="5543551"/>
            <a:ext cx="9509760" cy="1077218"/>
          </a:xfrm>
          <a:prstGeom prst="rect">
            <a:avLst/>
          </a:prstGeom>
        </p:spPr>
        <p:txBody>
          <a:bodyPr wrap="square" rtlCol="0">
            <a:spAutoFit/>
          </a:bodyPr>
          <a:lstStyle/>
          <a:p>
            <a:pPr algn="l"/>
            <a:r>
              <a:rPr lang="en-US" sz="3200" i="1" dirty="0" smtClean="0"/>
              <a:t>“I’ve literally </a:t>
            </a:r>
            <a:r>
              <a:rPr lang="en-US" sz="3200" b="1" i="1" u="sng" dirty="0" smtClean="0"/>
              <a:t>never</a:t>
            </a:r>
            <a:r>
              <a:rPr lang="en-US" sz="3200" i="1" dirty="0" smtClean="0"/>
              <a:t> heard the word ‘values’ mentioned in the same sentence as assessment!”</a:t>
            </a:r>
          </a:p>
        </p:txBody>
      </p:sp>
    </p:spTree>
    <p:extLst>
      <p:ext uri="{BB962C8B-B14F-4D97-AF65-F5344CB8AC3E}">
        <p14:creationId xmlns:p14="http://schemas.microsoft.com/office/powerpoint/2010/main" val="11607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8779487" cy="1371599"/>
          </a:xfrm>
        </p:spPr>
        <p:txBody>
          <a:bodyPr/>
          <a:lstStyle/>
          <a:p>
            <a:r>
              <a:rPr lang="en-US" dirty="0"/>
              <a:t>“Why do we have to do this? </a:t>
            </a:r>
            <a:br>
              <a:rPr lang="en-US" dirty="0"/>
            </a:br>
            <a:r>
              <a:rPr lang="en-US" sz="3200" dirty="0"/>
              <a:t>(Most frequent faculty responses)</a:t>
            </a:r>
          </a:p>
        </p:txBody>
      </p:sp>
      <p:sp>
        <p:nvSpPr>
          <p:cNvPr id="3" name="Content Placeholder 2"/>
          <p:cNvSpPr>
            <a:spLocks noGrp="1"/>
          </p:cNvSpPr>
          <p:nvPr>
            <p:ph idx="1"/>
          </p:nvPr>
        </p:nvSpPr>
        <p:spPr>
          <a:xfrm>
            <a:off x="2506134" y="2242868"/>
            <a:ext cx="7704667" cy="4310332"/>
          </a:xfrm>
        </p:spPr>
        <p:txBody>
          <a:bodyPr anchor="t">
            <a:normAutofit/>
          </a:bodyPr>
          <a:lstStyle/>
          <a:p>
            <a:r>
              <a:rPr lang="en-US" dirty="0" smtClean="0"/>
              <a:t>Our Accreditor says </a:t>
            </a:r>
            <a:r>
              <a:rPr lang="en-US" dirty="0"/>
              <a:t>we have to.</a:t>
            </a:r>
          </a:p>
          <a:p>
            <a:r>
              <a:rPr lang="en-US" dirty="0"/>
              <a:t>The President/Provost/Assoc. Provost says we have to.</a:t>
            </a:r>
          </a:p>
          <a:p>
            <a:r>
              <a:rPr lang="en-US" dirty="0"/>
              <a:t>My Dean/Assoc. Dean says we have to.</a:t>
            </a:r>
          </a:p>
          <a:p>
            <a:r>
              <a:rPr lang="en-US" dirty="0"/>
              <a:t>My Department Chair says we have to.</a:t>
            </a:r>
          </a:p>
          <a:p>
            <a:r>
              <a:rPr lang="en-US" dirty="0"/>
              <a:t>The Assessment Director says we have to.</a:t>
            </a:r>
          </a:p>
          <a:p>
            <a:r>
              <a:rPr lang="en-US" dirty="0"/>
              <a:t>So it can just sit in some binder on a shelf gathering dust.</a:t>
            </a:r>
          </a:p>
        </p:txBody>
      </p:sp>
    </p:spTree>
    <p:extLst>
      <p:ext uri="{BB962C8B-B14F-4D97-AF65-F5344CB8AC3E}">
        <p14:creationId xmlns:p14="http://schemas.microsoft.com/office/powerpoint/2010/main" val="1079168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2314</TotalTime>
  <Words>1920</Words>
  <Application>Microsoft Office PowerPoint</Application>
  <PresentationFormat>Widescreen</PresentationFormat>
  <Paragraphs>290</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Myriad Pro</vt:lpstr>
      <vt:lpstr>Myriad Pro Light</vt:lpstr>
      <vt:lpstr>Office Theme</vt:lpstr>
      <vt:lpstr>Academic Assessment:  An Introduction</vt:lpstr>
      <vt:lpstr>Outline/Learning Outcomes:</vt:lpstr>
      <vt:lpstr>What is Assessment?</vt:lpstr>
      <vt:lpstr>WHY ASSESS Student Learning?</vt:lpstr>
      <vt:lpstr>What We Don’t &amp; Do Assess:</vt:lpstr>
      <vt:lpstr>Data-Driven vs. Values-Driven</vt:lpstr>
      <vt:lpstr>Values???!!!</vt:lpstr>
      <vt:lpstr>Values???!!!</vt:lpstr>
      <vt:lpstr>“Why do we have to do this?  (Most frequent faculty responses)</vt:lpstr>
      <vt:lpstr>“Why do we have to do this?  (Most frequent faculty responses)</vt:lpstr>
      <vt:lpstr>Wrong! Why faculty should be enthusiastic about doing assessment:</vt:lpstr>
      <vt:lpstr>The role of assessment in higher education is not:</vt:lpstr>
      <vt:lpstr>The role of assessment in higher education is:</vt:lpstr>
      <vt:lpstr>The role of assessment in higher education is:</vt:lpstr>
      <vt:lpstr>PowerPoint Presentation</vt:lpstr>
      <vt:lpstr>Academics of Meaning:  What I mean by Values-Centered Assessment:</vt:lpstr>
      <vt:lpstr>The Assessment Cycle: It Starts with Values</vt:lpstr>
      <vt:lpstr>Hierarchy of Values, Curriculum,  Learning Outcomes, &amp; Assessment</vt:lpstr>
      <vt:lpstr>Examples of Values &amp; Outcomes at Each Level:</vt:lpstr>
      <vt:lpstr>Questions to Ask Before You Begin Your Assessment: </vt:lpstr>
      <vt:lpstr>The Problem With Bad SLOs: Even if you do a “valid” assessment,  you don’t learn anything useful!</vt:lpstr>
      <vt:lpstr>Writing Good Program Learning Outcomes (PLOs)</vt:lpstr>
      <vt:lpstr>Curriculum Mapping: A Central Tool</vt:lpstr>
      <vt:lpstr>Curriculum Mapping +  Curriculum/Syllabus Review Identify:</vt:lpstr>
      <vt:lpstr>Creating an Assessment Plan:</vt:lpstr>
      <vt:lpstr>Direct vs. Indirect Assessment</vt:lpstr>
      <vt:lpstr>Selecting a Measure: Direct Tools What specific assignment fits/maps to the program outcome? (Rubrics can be used to assess any of the below)</vt:lpstr>
      <vt:lpstr>Selecting a Measure: Indirect Tools</vt:lpstr>
      <vt:lpstr>Closing the Loop: Getting Better</vt:lpstr>
      <vt:lpstr>What Does it Mean if  We Don’t Learn Anything?</vt:lpstr>
      <vt:lpstr>How to Implement  Values-Based Assessment</vt:lpstr>
      <vt:lpstr>Questions, Comments, Contact   </vt:lpstr>
      <vt:lpstr>Hunter’s Mission’s Values:</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Buckwald</dc:creator>
  <cp:lastModifiedBy>Joel D Bloom</cp:lastModifiedBy>
  <cp:revision>146</cp:revision>
  <cp:lastPrinted>2019-09-13T03:55:49Z</cp:lastPrinted>
  <dcterms:created xsi:type="dcterms:W3CDTF">2018-01-09T20:32:12Z</dcterms:created>
  <dcterms:modified xsi:type="dcterms:W3CDTF">2019-09-24T21:44:52Z</dcterms:modified>
</cp:coreProperties>
</file>