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73" r:id="rId3"/>
    <p:sldId id="310" r:id="rId4"/>
    <p:sldId id="311" r:id="rId5"/>
    <p:sldId id="352" r:id="rId6"/>
    <p:sldId id="347" r:id="rId7"/>
    <p:sldId id="346" r:id="rId8"/>
    <p:sldId id="349" r:id="rId9"/>
    <p:sldId id="303" r:id="rId10"/>
    <p:sldId id="350" r:id="rId11"/>
    <p:sldId id="351" r:id="rId12"/>
    <p:sldId id="353" r:id="rId13"/>
    <p:sldId id="354" r:id="rId14"/>
    <p:sldId id="299" r:id="rId15"/>
    <p:sldId id="306" r:id="rId16"/>
    <p:sldId id="300" r:id="rId17"/>
    <p:sldId id="301" r:id="rId18"/>
    <p:sldId id="302" r:id="rId19"/>
    <p:sldId id="337" r:id="rId20"/>
    <p:sldId id="332" r:id="rId21"/>
    <p:sldId id="313" r:id="rId22"/>
    <p:sldId id="358" r:id="rId23"/>
    <p:sldId id="314" r:id="rId24"/>
    <p:sldId id="333" r:id="rId25"/>
    <p:sldId id="334" r:id="rId26"/>
    <p:sldId id="360" r:id="rId27"/>
    <p:sldId id="356" r:id="rId28"/>
    <p:sldId id="335" r:id="rId29"/>
    <p:sldId id="315" r:id="rId30"/>
    <p:sldId id="345" r:id="rId31"/>
    <p:sldId id="312" r:id="rId32"/>
    <p:sldId id="316" r:id="rId33"/>
    <p:sldId id="317" r:id="rId34"/>
    <p:sldId id="318" r:id="rId35"/>
    <p:sldId id="319" r:id="rId36"/>
    <p:sldId id="320" r:id="rId37"/>
    <p:sldId id="321" r:id="rId38"/>
    <p:sldId id="324" r:id="rId39"/>
    <p:sldId id="323" r:id="rId40"/>
    <p:sldId id="325" r:id="rId41"/>
    <p:sldId id="357" r:id="rId42"/>
    <p:sldId id="328" r:id="rId43"/>
    <p:sldId id="329" r:id="rId44"/>
    <p:sldId id="359" r:id="rId45"/>
    <p:sldId id="330" r:id="rId46"/>
    <p:sldId id="331" r:id="rId47"/>
    <p:sldId id="348" r:id="rId48"/>
    <p:sldId id="304" r:id="rId49"/>
    <p:sldId id="339" r:id="rId50"/>
    <p:sldId id="340" r:id="rId51"/>
    <p:sldId id="341" r:id="rId52"/>
    <p:sldId id="338" r:id="rId53"/>
    <p:sldId id="342" r:id="rId54"/>
    <p:sldId id="343" r:id="rId55"/>
    <p:sldId id="344" r:id="rId56"/>
    <p:sldId id="296" r:id="rId57"/>
    <p:sldId id="336" r:id="rId5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562B9A-01ED-034F-AC8D-6E714E13E0F6}">
          <p14:sldIdLst>
            <p14:sldId id="256"/>
            <p14:sldId id="273"/>
            <p14:sldId id="310"/>
            <p14:sldId id="311"/>
            <p14:sldId id="352"/>
            <p14:sldId id="347"/>
            <p14:sldId id="346"/>
            <p14:sldId id="349"/>
            <p14:sldId id="303"/>
            <p14:sldId id="350"/>
            <p14:sldId id="351"/>
            <p14:sldId id="353"/>
            <p14:sldId id="354"/>
            <p14:sldId id="299"/>
            <p14:sldId id="306"/>
            <p14:sldId id="300"/>
            <p14:sldId id="301"/>
            <p14:sldId id="302"/>
            <p14:sldId id="337"/>
            <p14:sldId id="332"/>
            <p14:sldId id="313"/>
            <p14:sldId id="358"/>
            <p14:sldId id="314"/>
            <p14:sldId id="333"/>
            <p14:sldId id="334"/>
            <p14:sldId id="360"/>
            <p14:sldId id="356"/>
            <p14:sldId id="335"/>
            <p14:sldId id="315"/>
            <p14:sldId id="345"/>
            <p14:sldId id="312"/>
            <p14:sldId id="316"/>
            <p14:sldId id="317"/>
            <p14:sldId id="318"/>
            <p14:sldId id="319"/>
            <p14:sldId id="320"/>
            <p14:sldId id="321"/>
            <p14:sldId id="324"/>
            <p14:sldId id="323"/>
            <p14:sldId id="325"/>
            <p14:sldId id="357"/>
            <p14:sldId id="328"/>
            <p14:sldId id="329"/>
            <p14:sldId id="359"/>
            <p14:sldId id="330"/>
            <p14:sldId id="331"/>
            <p14:sldId id="348"/>
            <p14:sldId id="304"/>
            <p14:sldId id="339"/>
            <p14:sldId id="340"/>
            <p14:sldId id="341"/>
            <p14:sldId id="338"/>
            <p14:sldId id="342"/>
            <p14:sldId id="343"/>
            <p14:sldId id="344"/>
            <p14:sldId id="296"/>
            <p14:sldId id="33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3179"/>
    <a:srgbClr val="482E92"/>
    <a:srgbClr val="B5A5E3"/>
    <a:srgbClr val="5F259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96" autoAdjust="0"/>
    <p:restoredTop sz="92147" autoAdjust="0"/>
  </p:normalViewPr>
  <p:slideViewPr>
    <p:cSldViewPr snapToGrid="0">
      <p:cViewPr varScale="1">
        <p:scale>
          <a:sx n="63" d="100"/>
          <a:sy n="63" d="100"/>
        </p:scale>
        <p:origin x="53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046944-C755-4A29-9294-8EE6F550158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9CC2199-EA0F-4751-BC69-D2280DCF56F4}">
      <dgm:prSet phldrT="[Text]" custT="1"/>
      <dgm:spPr>
        <a:solidFill>
          <a:srgbClr val="7030A0"/>
        </a:solidFill>
      </dgm:spPr>
      <dgm:t>
        <a:bodyPr/>
        <a:lstStyle/>
        <a:p>
          <a:r>
            <a:rPr lang="en-US" sz="1800" dirty="0" smtClean="0"/>
            <a:t>Establish Learning Goals</a:t>
          </a:r>
          <a:endParaRPr lang="en-US" sz="1800" dirty="0"/>
        </a:p>
      </dgm:t>
    </dgm:pt>
    <dgm:pt modelId="{AF4D90F0-40E5-4BA4-A03B-9F1930CBC38A}" type="parTrans" cxnId="{FE0DA081-4388-4DD1-BDBA-EBE5F0D0B827}">
      <dgm:prSet/>
      <dgm:spPr/>
      <dgm:t>
        <a:bodyPr/>
        <a:lstStyle/>
        <a:p>
          <a:endParaRPr lang="en-US"/>
        </a:p>
      </dgm:t>
    </dgm:pt>
    <dgm:pt modelId="{3A4ABFDD-F42D-4900-AC31-39EC09314E5B}" type="sibTrans" cxnId="{FE0DA081-4388-4DD1-BDBA-EBE5F0D0B827}">
      <dgm:prSet/>
      <dgm:spPr/>
      <dgm:t>
        <a:bodyPr/>
        <a:lstStyle/>
        <a:p>
          <a:endParaRPr lang="en-US"/>
        </a:p>
      </dgm:t>
    </dgm:pt>
    <dgm:pt modelId="{96DFA1A5-E3DE-4CCB-A5D3-E188FB6B4110}">
      <dgm:prSet phldrT="[Text]" custT="1"/>
      <dgm:spPr>
        <a:solidFill>
          <a:srgbClr val="7030A0"/>
        </a:solidFill>
      </dgm:spPr>
      <dgm:t>
        <a:bodyPr/>
        <a:lstStyle/>
        <a:p>
          <a:r>
            <a:rPr lang="en-US" sz="1800" dirty="0" smtClean="0"/>
            <a:t>Provide Learning </a:t>
          </a:r>
          <a:r>
            <a:rPr lang="en-US" sz="1800" dirty="0" err="1" smtClean="0"/>
            <a:t>Oppor-tunities</a:t>
          </a:r>
          <a:endParaRPr lang="en-US" sz="1800" dirty="0"/>
        </a:p>
      </dgm:t>
    </dgm:pt>
    <dgm:pt modelId="{233C3FE0-404E-4736-A62B-96953215E5EE}" type="parTrans" cxnId="{44D85E66-C768-4E90-964B-ABDDE7D9485A}">
      <dgm:prSet/>
      <dgm:spPr/>
      <dgm:t>
        <a:bodyPr/>
        <a:lstStyle/>
        <a:p>
          <a:endParaRPr lang="en-US"/>
        </a:p>
      </dgm:t>
    </dgm:pt>
    <dgm:pt modelId="{FA82A5C5-B02F-4556-B0B5-F2AE8C53F6EF}" type="sibTrans" cxnId="{44D85E66-C768-4E90-964B-ABDDE7D9485A}">
      <dgm:prSet/>
      <dgm:spPr/>
      <dgm:t>
        <a:bodyPr/>
        <a:lstStyle/>
        <a:p>
          <a:endParaRPr lang="en-US"/>
        </a:p>
      </dgm:t>
    </dgm:pt>
    <dgm:pt modelId="{70C7F102-994F-4CC6-B109-2F3779A7DA31}">
      <dgm:prSet phldrT="[Text]" custT="1"/>
      <dgm:spPr>
        <a:solidFill>
          <a:srgbClr val="7030A0"/>
        </a:solidFill>
      </dgm:spPr>
      <dgm:t>
        <a:bodyPr/>
        <a:lstStyle/>
        <a:p>
          <a:r>
            <a:rPr lang="en-US" sz="1800" dirty="0" smtClean="0"/>
            <a:t>Assess Student Learning</a:t>
          </a:r>
          <a:endParaRPr lang="en-US" sz="1800" dirty="0"/>
        </a:p>
      </dgm:t>
    </dgm:pt>
    <dgm:pt modelId="{916506BA-B2D4-435E-B5DB-A2F1CDAB6537}" type="parTrans" cxnId="{C6F3546A-4ED6-4218-AF74-D2591FEBC73C}">
      <dgm:prSet/>
      <dgm:spPr/>
      <dgm:t>
        <a:bodyPr/>
        <a:lstStyle/>
        <a:p>
          <a:endParaRPr lang="en-US"/>
        </a:p>
      </dgm:t>
    </dgm:pt>
    <dgm:pt modelId="{076D0096-D155-48CD-81A1-CC9D270D70B0}" type="sibTrans" cxnId="{C6F3546A-4ED6-4218-AF74-D2591FEBC73C}">
      <dgm:prSet/>
      <dgm:spPr/>
      <dgm:t>
        <a:bodyPr/>
        <a:lstStyle/>
        <a:p>
          <a:endParaRPr lang="en-US"/>
        </a:p>
      </dgm:t>
    </dgm:pt>
    <dgm:pt modelId="{2EBC543D-7818-41D9-8B44-00B6DFFE53E5}">
      <dgm:prSet phldrT="[Text]" custT="1"/>
      <dgm:spPr>
        <a:solidFill>
          <a:srgbClr val="7030A0"/>
        </a:solidFill>
      </dgm:spPr>
      <dgm:t>
        <a:bodyPr/>
        <a:lstStyle/>
        <a:p>
          <a:r>
            <a:rPr lang="en-US" sz="1800" dirty="0" smtClean="0"/>
            <a:t>Use the Results</a:t>
          </a:r>
          <a:endParaRPr lang="en-US" sz="1800" dirty="0"/>
        </a:p>
      </dgm:t>
    </dgm:pt>
    <dgm:pt modelId="{51B7BBF3-E293-47B6-A5B3-D69E650A1482}" type="parTrans" cxnId="{F1142BDD-FDD7-462C-99C0-9427EEE68CD3}">
      <dgm:prSet/>
      <dgm:spPr/>
      <dgm:t>
        <a:bodyPr/>
        <a:lstStyle/>
        <a:p>
          <a:endParaRPr lang="en-US"/>
        </a:p>
      </dgm:t>
    </dgm:pt>
    <dgm:pt modelId="{8914F963-D528-4C6B-814B-7B2DB11DFE3F}" type="sibTrans" cxnId="{F1142BDD-FDD7-462C-99C0-9427EEE68CD3}">
      <dgm:prSet/>
      <dgm:spPr/>
      <dgm:t>
        <a:bodyPr/>
        <a:lstStyle/>
        <a:p>
          <a:endParaRPr lang="en-US"/>
        </a:p>
      </dgm:t>
    </dgm:pt>
    <dgm:pt modelId="{BA8443B9-AC22-4989-93FE-DCA0D54402A6}" type="pres">
      <dgm:prSet presAssocID="{34046944-C755-4A29-9294-8EE6F550158B}" presName="cycle" presStyleCnt="0">
        <dgm:presLayoutVars>
          <dgm:dir/>
          <dgm:resizeHandles val="exact"/>
        </dgm:presLayoutVars>
      </dgm:prSet>
      <dgm:spPr/>
      <dgm:t>
        <a:bodyPr/>
        <a:lstStyle/>
        <a:p>
          <a:endParaRPr lang="en-US"/>
        </a:p>
      </dgm:t>
    </dgm:pt>
    <dgm:pt modelId="{DE1EF8E1-3A3A-46D0-9825-D0119E812AB8}" type="pres">
      <dgm:prSet presAssocID="{F9CC2199-EA0F-4751-BC69-D2280DCF56F4}" presName="node" presStyleLbl="node1" presStyleIdx="0" presStyleCnt="4" custScaleX="116214" custScaleY="114151">
        <dgm:presLayoutVars>
          <dgm:bulletEnabled val="1"/>
        </dgm:presLayoutVars>
      </dgm:prSet>
      <dgm:spPr/>
      <dgm:t>
        <a:bodyPr/>
        <a:lstStyle/>
        <a:p>
          <a:endParaRPr lang="en-US"/>
        </a:p>
      </dgm:t>
    </dgm:pt>
    <dgm:pt modelId="{9176C3BC-65B8-445E-86B2-98C6F27F3912}" type="pres">
      <dgm:prSet presAssocID="{3A4ABFDD-F42D-4900-AC31-39EC09314E5B}" presName="sibTrans" presStyleLbl="sibTrans2D1" presStyleIdx="0" presStyleCnt="4"/>
      <dgm:spPr/>
      <dgm:t>
        <a:bodyPr/>
        <a:lstStyle/>
        <a:p>
          <a:endParaRPr lang="en-US"/>
        </a:p>
      </dgm:t>
    </dgm:pt>
    <dgm:pt modelId="{63456372-BF82-423A-B16C-AF80AD99A8D7}" type="pres">
      <dgm:prSet presAssocID="{3A4ABFDD-F42D-4900-AC31-39EC09314E5B}" presName="connectorText" presStyleLbl="sibTrans2D1" presStyleIdx="0" presStyleCnt="4"/>
      <dgm:spPr/>
      <dgm:t>
        <a:bodyPr/>
        <a:lstStyle/>
        <a:p>
          <a:endParaRPr lang="en-US"/>
        </a:p>
      </dgm:t>
    </dgm:pt>
    <dgm:pt modelId="{78CD8489-A3B1-4316-82BF-B2C6BC0AA745}" type="pres">
      <dgm:prSet presAssocID="{96DFA1A5-E3DE-4CCB-A5D3-E188FB6B4110}" presName="node" presStyleLbl="node1" presStyleIdx="1" presStyleCnt="4" custScaleX="110048" custScaleY="106864">
        <dgm:presLayoutVars>
          <dgm:bulletEnabled val="1"/>
        </dgm:presLayoutVars>
      </dgm:prSet>
      <dgm:spPr/>
      <dgm:t>
        <a:bodyPr/>
        <a:lstStyle/>
        <a:p>
          <a:endParaRPr lang="en-US"/>
        </a:p>
      </dgm:t>
    </dgm:pt>
    <dgm:pt modelId="{913E3427-DC84-446A-A53E-CFEAF3FCE0CF}" type="pres">
      <dgm:prSet presAssocID="{FA82A5C5-B02F-4556-B0B5-F2AE8C53F6EF}" presName="sibTrans" presStyleLbl="sibTrans2D1" presStyleIdx="1" presStyleCnt="4"/>
      <dgm:spPr/>
      <dgm:t>
        <a:bodyPr/>
        <a:lstStyle/>
        <a:p>
          <a:endParaRPr lang="en-US"/>
        </a:p>
      </dgm:t>
    </dgm:pt>
    <dgm:pt modelId="{039616AA-278F-48A8-BCDB-606F061F93C0}" type="pres">
      <dgm:prSet presAssocID="{FA82A5C5-B02F-4556-B0B5-F2AE8C53F6EF}" presName="connectorText" presStyleLbl="sibTrans2D1" presStyleIdx="1" presStyleCnt="4"/>
      <dgm:spPr/>
      <dgm:t>
        <a:bodyPr/>
        <a:lstStyle/>
        <a:p>
          <a:endParaRPr lang="en-US"/>
        </a:p>
      </dgm:t>
    </dgm:pt>
    <dgm:pt modelId="{0F1FB9C5-2FF2-4FAA-B5D2-7A9DA2D2FE12}" type="pres">
      <dgm:prSet presAssocID="{70C7F102-994F-4CC6-B109-2F3779A7DA31}" presName="node" presStyleLbl="node1" presStyleIdx="2" presStyleCnt="4" custScaleX="111314" custScaleY="112606">
        <dgm:presLayoutVars>
          <dgm:bulletEnabled val="1"/>
        </dgm:presLayoutVars>
      </dgm:prSet>
      <dgm:spPr/>
      <dgm:t>
        <a:bodyPr/>
        <a:lstStyle/>
        <a:p>
          <a:endParaRPr lang="en-US"/>
        </a:p>
      </dgm:t>
    </dgm:pt>
    <dgm:pt modelId="{CBC58A72-6ED5-4932-B77F-9E0B011EAF91}" type="pres">
      <dgm:prSet presAssocID="{076D0096-D155-48CD-81A1-CC9D270D70B0}" presName="sibTrans" presStyleLbl="sibTrans2D1" presStyleIdx="2" presStyleCnt="4"/>
      <dgm:spPr/>
      <dgm:t>
        <a:bodyPr/>
        <a:lstStyle/>
        <a:p>
          <a:endParaRPr lang="en-US"/>
        </a:p>
      </dgm:t>
    </dgm:pt>
    <dgm:pt modelId="{C94E84C8-F9AF-4A08-A2A3-A35F65F37618}" type="pres">
      <dgm:prSet presAssocID="{076D0096-D155-48CD-81A1-CC9D270D70B0}" presName="connectorText" presStyleLbl="sibTrans2D1" presStyleIdx="2" presStyleCnt="4"/>
      <dgm:spPr/>
      <dgm:t>
        <a:bodyPr/>
        <a:lstStyle/>
        <a:p>
          <a:endParaRPr lang="en-US"/>
        </a:p>
      </dgm:t>
    </dgm:pt>
    <dgm:pt modelId="{AD3225C0-16C5-4849-AB44-41A8A3FBEE5C}" type="pres">
      <dgm:prSet presAssocID="{2EBC543D-7818-41D9-8B44-00B6DFFE53E5}" presName="node" presStyleLbl="node1" presStyleIdx="3" presStyleCnt="4" custScaleX="107556" custScaleY="107213">
        <dgm:presLayoutVars>
          <dgm:bulletEnabled val="1"/>
        </dgm:presLayoutVars>
      </dgm:prSet>
      <dgm:spPr/>
      <dgm:t>
        <a:bodyPr/>
        <a:lstStyle/>
        <a:p>
          <a:endParaRPr lang="en-US"/>
        </a:p>
      </dgm:t>
    </dgm:pt>
    <dgm:pt modelId="{5E404876-8FAC-4D2E-91A4-5FC14DF95719}" type="pres">
      <dgm:prSet presAssocID="{8914F963-D528-4C6B-814B-7B2DB11DFE3F}" presName="sibTrans" presStyleLbl="sibTrans2D1" presStyleIdx="3" presStyleCnt="4"/>
      <dgm:spPr/>
      <dgm:t>
        <a:bodyPr/>
        <a:lstStyle/>
        <a:p>
          <a:endParaRPr lang="en-US"/>
        </a:p>
      </dgm:t>
    </dgm:pt>
    <dgm:pt modelId="{4FC33095-380D-4151-B5AA-5CDE7BE8F25D}" type="pres">
      <dgm:prSet presAssocID="{8914F963-D528-4C6B-814B-7B2DB11DFE3F}" presName="connectorText" presStyleLbl="sibTrans2D1" presStyleIdx="3" presStyleCnt="4"/>
      <dgm:spPr/>
      <dgm:t>
        <a:bodyPr/>
        <a:lstStyle/>
        <a:p>
          <a:endParaRPr lang="en-US"/>
        </a:p>
      </dgm:t>
    </dgm:pt>
  </dgm:ptLst>
  <dgm:cxnLst>
    <dgm:cxn modelId="{CB2C5572-6D8D-4E7A-97BF-85B6127C0DC3}" type="presOf" srcId="{FA82A5C5-B02F-4556-B0B5-F2AE8C53F6EF}" destId="{039616AA-278F-48A8-BCDB-606F061F93C0}" srcOrd="1" destOrd="0" presId="urn:microsoft.com/office/officeart/2005/8/layout/cycle2"/>
    <dgm:cxn modelId="{E868DED5-9C4F-4ED0-B0BD-095CCEB797A6}" type="presOf" srcId="{FA82A5C5-B02F-4556-B0B5-F2AE8C53F6EF}" destId="{913E3427-DC84-446A-A53E-CFEAF3FCE0CF}" srcOrd="0" destOrd="0" presId="urn:microsoft.com/office/officeart/2005/8/layout/cycle2"/>
    <dgm:cxn modelId="{F1142BDD-FDD7-462C-99C0-9427EEE68CD3}" srcId="{34046944-C755-4A29-9294-8EE6F550158B}" destId="{2EBC543D-7818-41D9-8B44-00B6DFFE53E5}" srcOrd="3" destOrd="0" parTransId="{51B7BBF3-E293-47B6-A5B3-D69E650A1482}" sibTransId="{8914F963-D528-4C6B-814B-7B2DB11DFE3F}"/>
    <dgm:cxn modelId="{C6F3546A-4ED6-4218-AF74-D2591FEBC73C}" srcId="{34046944-C755-4A29-9294-8EE6F550158B}" destId="{70C7F102-994F-4CC6-B109-2F3779A7DA31}" srcOrd="2" destOrd="0" parTransId="{916506BA-B2D4-435E-B5DB-A2F1CDAB6537}" sibTransId="{076D0096-D155-48CD-81A1-CC9D270D70B0}"/>
    <dgm:cxn modelId="{2E9E433A-0D76-4E82-9448-78A0A3F4563B}" type="presOf" srcId="{34046944-C755-4A29-9294-8EE6F550158B}" destId="{BA8443B9-AC22-4989-93FE-DCA0D54402A6}" srcOrd="0" destOrd="0" presId="urn:microsoft.com/office/officeart/2005/8/layout/cycle2"/>
    <dgm:cxn modelId="{062B9594-33DB-499E-8445-FF4E724DF8A9}" type="presOf" srcId="{076D0096-D155-48CD-81A1-CC9D270D70B0}" destId="{CBC58A72-6ED5-4932-B77F-9E0B011EAF91}" srcOrd="0" destOrd="0" presId="urn:microsoft.com/office/officeart/2005/8/layout/cycle2"/>
    <dgm:cxn modelId="{6B813956-D3F1-49B5-803E-98D3CC6BEFD3}" type="presOf" srcId="{8914F963-D528-4C6B-814B-7B2DB11DFE3F}" destId="{4FC33095-380D-4151-B5AA-5CDE7BE8F25D}" srcOrd="1" destOrd="0" presId="urn:microsoft.com/office/officeart/2005/8/layout/cycle2"/>
    <dgm:cxn modelId="{44D85E66-C768-4E90-964B-ABDDE7D9485A}" srcId="{34046944-C755-4A29-9294-8EE6F550158B}" destId="{96DFA1A5-E3DE-4CCB-A5D3-E188FB6B4110}" srcOrd="1" destOrd="0" parTransId="{233C3FE0-404E-4736-A62B-96953215E5EE}" sibTransId="{FA82A5C5-B02F-4556-B0B5-F2AE8C53F6EF}"/>
    <dgm:cxn modelId="{FE0DA081-4388-4DD1-BDBA-EBE5F0D0B827}" srcId="{34046944-C755-4A29-9294-8EE6F550158B}" destId="{F9CC2199-EA0F-4751-BC69-D2280DCF56F4}" srcOrd="0" destOrd="0" parTransId="{AF4D90F0-40E5-4BA4-A03B-9F1930CBC38A}" sibTransId="{3A4ABFDD-F42D-4900-AC31-39EC09314E5B}"/>
    <dgm:cxn modelId="{A565F031-76F8-4025-9D36-40F633EB2375}" type="presOf" srcId="{70C7F102-994F-4CC6-B109-2F3779A7DA31}" destId="{0F1FB9C5-2FF2-4FAA-B5D2-7A9DA2D2FE12}" srcOrd="0" destOrd="0" presId="urn:microsoft.com/office/officeart/2005/8/layout/cycle2"/>
    <dgm:cxn modelId="{8C5F305D-80B1-46AB-BD06-5BAA152F1EBA}" type="presOf" srcId="{076D0096-D155-48CD-81A1-CC9D270D70B0}" destId="{C94E84C8-F9AF-4A08-A2A3-A35F65F37618}" srcOrd="1" destOrd="0" presId="urn:microsoft.com/office/officeart/2005/8/layout/cycle2"/>
    <dgm:cxn modelId="{FED402BC-9424-4875-9982-10138DA6CD4F}" type="presOf" srcId="{F9CC2199-EA0F-4751-BC69-D2280DCF56F4}" destId="{DE1EF8E1-3A3A-46D0-9825-D0119E812AB8}" srcOrd="0" destOrd="0" presId="urn:microsoft.com/office/officeart/2005/8/layout/cycle2"/>
    <dgm:cxn modelId="{5E1259CA-6D6E-4E86-9F28-C1E5E3F0BC64}" type="presOf" srcId="{8914F963-D528-4C6B-814B-7B2DB11DFE3F}" destId="{5E404876-8FAC-4D2E-91A4-5FC14DF95719}" srcOrd="0" destOrd="0" presId="urn:microsoft.com/office/officeart/2005/8/layout/cycle2"/>
    <dgm:cxn modelId="{32B80184-A44F-4EA9-B1AC-92FA1886EA6A}" type="presOf" srcId="{96DFA1A5-E3DE-4CCB-A5D3-E188FB6B4110}" destId="{78CD8489-A3B1-4316-82BF-B2C6BC0AA745}" srcOrd="0" destOrd="0" presId="urn:microsoft.com/office/officeart/2005/8/layout/cycle2"/>
    <dgm:cxn modelId="{EBB50178-22F3-40AB-B687-29CD4A131E8A}" type="presOf" srcId="{3A4ABFDD-F42D-4900-AC31-39EC09314E5B}" destId="{63456372-BF82-423A-B16C-AF80AD99A8D7}" srcOrd="1" destOrd="0" presId="urn:microsoft.com/office/officeart/2005/8/layout/cycle2"/>
    <dgm:cxn modelId="{151A479F-701C-4FEF-8731-9CBCCBDA4B46}" type="presOf" srcId="{3A4ABFDD-F42D-4900-AC31-39EC09314E5B}" destId="{9176C3BC-65B8-445E-86B2-98C6F27F3912}" srcOrd="0" destOrd="0" presId="urn:microsoft.com/office/officeart/2005/8/layout/cycle2"/>
    <dgm:cxn modelId="{4983321D-DAF4-48B7-B614-88CAB4B6ECFE}" type="presOf" srcId="{2EBC543D-7818-41D9-8B44-00B6DFFE53E5}" destId="{AD3225C0-16C5-4849-AB44-41A8A3FBEE5C}" srcOrd="0" destOrd="0" presId="urn:microsoft.com/office/officeart/2005/8/layout/cycle2"/>
    <dgm:cxn modelId="{8ABD42A0-3249-4DE9-896D-CD838B36A2C5}" type="presParOf" srcId="{BA8443B9-AC22-4989-93FE-DCA0D54402A6}" destId="{DE1EF8E1-3A3A-46D0-9825-D0119E812AB8}" srcOrd="0" destOrd="0" presId="urn:microsoft.com/office/officeart/2005/8/layout/cycle2"/>
    <dgm:cxn modelId="{30D310ED-CA0D-4707-B6BE-A49993D5340E}" type="presParOf" srcId="{BA8443B9-AC22-4989-93FE-DCA0D54402A6}" destId="{9176C3BC-65B8-445E-86B2-98C6F27F3912}" srcOrd="1" destOrd="0" presId="urn:microsoft.com/office/officeart/2005/8/layout/cycle2"/>
    <dgm:cxn modelId="{B5C645B2-9888-41A1-B341-4E158C34529A}" type="presParOf" srcId="{9176C3BC-65B8-445E-86B2-98C6F27F3912}" destId="{63456372-BF82-423A-B16C-AF80AD99A8D7}" srcOrd="0" destOrd="0" presId="urn:microsoft.com/office/officeart/2005/8/layout/cycle2"/>
    <dgm:cxn modelId="{77A33406-5178-4739-8B56-3BDCBCE7D2BB}" type="presParOf" srcId="{BA8443B9-AC22-4989-93FE-DCA0D54402A6}" destId="{78CD8489-A3B1-4316-82BF-B2C6BC0AA745}" srcOrd="2" destOrd="0" presId="urn:microsoft.com/office/officeart/2005/8/layout/cycle2"/>
    <dgm:cxn modelId="{4DB57280-016A-42CD-A98A-3D35CF76093C}" type="presParOf" srcId="{BA8443B9-AC22-4989-93FE-DCA0D54402A6}" destId="{913E3427-DC84-446A-A53E-CFEAF3FCE0CF}" srcOrd="3" destOrd="0" presId="urn:microsoft.com/office/officeart/2005/8/layout/cycle2"/>
    <dgm:cxn modelId="{F177D641-36A0-4252-A21F-04E8407D4A36}" type="presParOf" srcId="{913E3427-DC84-446A-A53E-CFEAF3FCE0CF}" destId="{039616AA-278F-48A8-BCDB-606F061F93C0}" srcOrd="0" destOrd="0" presId="urn:microsoft.com/office/officeart/2005/8/layout/cycle2"/>
    <dgm:cxn modelId="{A234E1B1-00B9-4EC1-9AA3-8165651E4F8F}" type="presParOf" srcId="{BA8443B9-AC22-4989-93FE-DCA0D54402A6}" destId="{0F1FB9C5-2FF2-4FAA-B5D2-7A9DA2D2FE12}" srcOrd="4" destOrd="0" presId="urn:microsoft.com/office/officeart/2005/8/layout/cycle2"/>
    <dgm:cxn modelId="{C0F5D2C3-1A7C-4ABC-BD71-818C074C2429}" type="presParOf" srcId="{BA8443B9-AC22-4989-93FE-DCA0D54402A6}" destId="{CBC58A72-6ED5-4932-B77F-9E0B011EAF91}" srcOrd="5" destOrd="0" presId="urn:microsoft.com/office/officeart/2005/8/layout/cycle2"/>
    <dgm:cxn modelId="{BDD07983-36D9-4BCB-9CA8-63C1FAF63C7E}" type="presParOf" srcId="{CBC58A72-6ED5-4932-B77F-9E0B011EAF91}" destId="{C94E84C8-F9AF-4A08-A2A3-A35F65F37618}" srcOrd="0" destOrd="0" presId="urn:microsoft.com/office/officeart/2005/8/layout/cycle2"/>
    <dgm:cxn modelId="{DDD6614B-E93F-407F-9EF6-B49D0EFB1B3D}" type="presParOf" srcId="{BA8443B9-AC22-4989-93FE-DCA0D54402A6}" destId="{AD3225C0-16C5-4849-AB44-41A8A3FBEE5C}" srcOrd="6" destOrd="0" presId="urn:microsoft.com/office/officeart/2005/8/layout/cycle2"/>
    <dgm:cxn modelId="{3C9133F2-6057-47C3-857E-701F7CEA5E61}" type="presParOf" srcId="{BA8443B9-AC22-4989-93FE-DCA0D54402A6}" destId="{5E404876-8FAC-4D2E-91A4-5FC14DF95719}" srcOrd="7" destOrd="0" presId="urn:microsoft.com/office/officeart/2005/8/layout/cycle2"/>
    <dgm:cxn modelId="{BE03643C-9E0B-4BA3-855F-BF3C95813B44}" type="presParOf" srcId="{5E404876-8FAC-4D2E-91A4-5FC14DF95719}" destId="{4FC33095-380D-4151-B5AA-5CDE7BE8F25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046944-C755-4A29-9294-8EE6F550158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9CC2199-EA0F-4751-BC69-D2280DCF56F4}">
      <dgm:prSet phldrT="[Text]" custT="1"/>
      <dgm:spPr>
        <a:solidFill>
          <a:srgbClr val="7030A0"/>
        </a:solidFill>
      </dgm:spPr>
      <dgm:t>
        <a:bodyPr/>
        <a:lstStyle/>
        <a:p>
          <a:r>
            <a:rPr lang="en-US" sz="1800" dirty="0" smtClean="0"/>
            <a:t>Establish Learning Goals</a:t>
          </a:r>
          <a:endParaRPr lang="en-US" sz="1800" dirty="0"/>
        </a:p>
      </dgm:t>
    </dgm:pt>
    <dgm:pt modelId="{AF4D90F0-40E5-4BA4-A03B-9F1930CBC38A}" type="parTrans" cxnId="{FE0DA081-4388-4DD1-BDBA-EBE5F0D0B827}">
      <dgm:prSet/>
      <dgm:spPr/>
      <dgm:t>
        <a:bodyPr/>
        <a:lstStyle/>
        <a:p>
          <a:endParaRPr lang="en-US"/>
        </a:p>
      </dgm:t>
    </dgm:pt>
    <dgm:pt modelId="{3A4ABFDD-F42D-4900-AC31-39EC09314E5B}" type="sibTrans" cxnId="{FE0DA081-4388-4DD1-BDBA-EBE5F0D0B827}">
      <dgm:prSet/>
      <dgm:spPr/>
      <dgm:t>
        <a:bodyPr/>
        <a:lstStyle/>
        <a:p>
          <a:endParaRPr lang="en-US"/>
        </a:p>
      </dgm:t>
    </dgm:pt>
    <dgm:pt modelId="{96DFA1A5-E3DE-4CCB-A5D3-E188FB6B4110}">
      <dgm:prSet phldrT="[Text]" custT="1"/>
      <dgm:spPr>
        <a:solidFill>
          <a:srgbClr val="7030A0"/>
        </a:solidFill>
      </dgm:spPr>
      <dgm:t>
        <a:bodyPr/>
        <a:lstStyle/>
        <a:p>
          <a:r>
            <a:rPr lang="en-US" sz="1800" dirty="0" smtClean="0"/>
            <a:t>Provide Learning </a:t>
          </a:r>
          <a:r>
            <a:rPr lang="en-US" sz="1800" dirty="0" err="1" smtClean="0"/>
            <a:t>Oppor-tunities</a:t>
          </a:r>
          <a:endParaRPr lang="en-US" sz="1800" dirty="0"/>
        </a:p>
      </dgm:t>
    </dgm:pt>
    <dgm:pt modelId="{233C3FE0-404E-4736-A62B-96953215E5EE}" type="parTrans" cxnId="{44D85E66-C768-4E90-964B-ABDDE7D9485A}">
      <dgm:prSet/>
      <dgm:spPr/>
      <dgm:t>
        <a:bodyPr/>
        <a:lstStyle/>
        <a:p>
          <a:endParaRPr lang="en-US"/>
        </a:p>
      </dgm:t>
    </dgm:pt>
    <dgm:pt modelId="{FA82A5C5-B02F-4556-B0B5-F2AE8C53F6EF}" type="sibTrans" cxnId="{44D85E66-C768-4E90-964B-ABDDE7D9485A}">
      <dgm:prSet/>
      <dgm:spPr/>
      <dgm:t>
        <a:bodyPr/>
        <a:lstStyle/>
        <a:p>
          <a:endParaRPr lang="en-US"/>
        </a:p>
      </dgm:t>
    </dgm:pt>
    <dgm:pt modelId="{70C7F102-994F-4CC6-B109-2F3779A7DA31}">
      <dgm:prSet phldrT="[Text]" custT="1"/>
      <dgm:spPr>
        <a:solidFill>
          <a:srgbClr val="7030A0"/>
        </a:solidFill>
      </dgm:spPr>
      <dgm:t>
        <a:bodyPr/>
        <a:lstStyle/>
        <a:p>
          <a:r>
            <a:rPr lang="en-US" sz="1800" dirty="0" smtClean="0"/>
            <a:t>Assess Student Learning</a:t>
          </a:r>
          <a:endParaRPr lang="en-US" sz="1800" dirty="0"/>
        </a:p>
      </dgm:t>
    </dgm:pt>
    <dgm:pt modelId="{916506BA-B2D4-435E-B5DB-A2F1CDAB6537}" type="parTrans" cxnId="{C6F3546A-4ED6-4218-AF74-D2591FEBC73C}">
      <dgm:prSet/>
      <dgm:spPr/>
      <dgm:t>
        <a:bodyPr/>
        <a:lstStyle/>
        <a:p>
          <a:endParaRPr lang="en-US"/>
        </a:p>
      </dgm:t>
    </dgm:pt>
    <dgm:pt modelId="{076D0096-D155-48CD-81A1-CC9D270D70B0}" type="sibTrans" cxnId="{C6F3546A-4ED6-4218-AF74-D2591FEBC73C}">
      <dgm:prSet/>
      <dgm:spPr/>
      <dgm:t>
        <a:bodyPr/>
        <a:lstStyle/>
        <a:p>
          <a:endParaRPr lang="en-US"/>
        </a:p>
      </dgm:t>
    </dgm:pt>
    <dgm:pt modelId="{2EBC543D-7818-41D9-8B44-00B6DFFE53E5}">
      <dgm:prSet phldrT="[Text]" custT="1"/>
      <dgm:spPr>
        <a:solidFill>
          <a:srgbClr val="7030A0"/>
        </a:solidFill>
      </dgm:spPr>
      <dgm:t>
        <a:bodyPr/>
        <a:lstStyle/>
        <a:p>
          <a:r>
            <a:rPr lang="en-US" sz="1800" dirty="0" smtClean="0"/>
            <a:t>Use the Results</a:t>
          </a:r>
          <a:endParaRPr lang="en-US" sz="1800" dirty="0"/>
        </a:p>
      </dgm:t>
    </dgm:pt>
    <dgm:pt modelId="{51B7BBF3-E293-47B6-A5B3-D69E650A1482}" type="parTrans" cxnId="{F1142BDD-FDD7-462C-99C0-9427EEE68CD3}">
      <dgm:prSet/>
      <dgm:spPr/>
      <dgm:t>
        <a:bodyPr/>
        <a:lstStyle/>
        <a:p>
          <a:endParaRPr lang="en-US"/>
        </a:p>
      </dgm:t>
    </dgm:pt>
    <dgm:pt modelId="{8914F963-D528-4C6B-814B-7B2DB11DFE3F}" type="sibTrans" cxnId="{F1142BDD-FDD7-462C-99C0-9427EEE68CD3}">
      <dgm:prSet/>
      <dgm:spPr/>
      <dgm:t>
        <a:bodyPr/>
        <a:lstStyle/>
        <a:p>
          <a:endParaRPr lang="en-US"/>
        </a:p>
      </dgm:t>
    </dgm:pt>
    <dgm:pt modelId="{BA8443B9-AC22-4989-93FE-DCA0D54402A6}" type="pres">
      <dgm:prSet presAssocID="{34046944-C755-4A29-9294-8EE6F550158B}" presName="cycle" presStyleCnt="0">
        <dgm:presLayoutVars>
          <dgm:dir/>
          <dgm:resizeHandles val="exact"/>
        </dgm:presLayoutVars>
      </dgm:prSet>
      <dgm:spPr/>
      <dgm:t>
        <a:bodyPr/>
        <a:lstStyle/>
        <a:p>
          <a:endParaRPr lang="en-US"/>
        </a:p>
      </dgm:t>
    </dgm:pt>
    <dgm:pt modelId="{DE1EF8E1-3A3A-46D0-9825-D0119E812AB8}" type="pres">
      <dgm:prSet presAssocID="{F9CC2199-EA0F-4751-BC69-D2280DCF56F4}" presName="node" presStyleLbl="node1" presStyleIdx="0" presStyleCnt="4" custScaleX="116214" custScaleY="114151">
        <dgm:presLayoutVars>
          <dgm:bulletEnabled val="1"/>
        </dgm:presLayoutVars>
      </dgm:prSet>
      <dgm:spPr/>
      <dgm:t>
        <a:bodyPr/>
        <a:lstStyle/>
        <a:p>
          <a:endParaRPr lang="en-US"/>
        </a:p>
      </dgm:t>
    </dgm:pt>
    <dgm:pt modelId="{9176C3BC-65B8-445E-86B2-98C6F27F3912}" type="pres">
      <dgm:prSet presAssocID="{3A4ABFDD-F42D-4900-AC31-39EC09314E5B}" presName="sibTrans" presStyleLbl="sibTrans2D1" presStyleIdx="0" presStyleCnt="4"/>
      <dgm:spPr/>
      <dgm:t>
        <a:bodyPr/>
        <a:lstStyle/>
        <a:p>
          <a:endParaRPr lang="en-US"/>
        </a:p>
      </dgm:t>
    </dgm:pt>
    <dgm:pt modelId="{63456372-BF82-423A-B16C-AF80AD99A8D7}" type="pres">
      <dgm:prSet presAssocID="{3A4ABFDD-F42D-4900-AC31-39EC09314E5B}" presName="connectorText" presStyleLbl="sibTrans2D1" presStyleIdx="0" presStyleCnt="4"/>
      <dgm:spPr/>
      <dgm:t>
        <a:bodyPr/>
        <a:lstStyle/>
        <a:p>
          <a:endParaRPr lang="en-US"/>
        </a:p>
      </dgm:t>
    </dgm:pt>
    <dgm:pt modelId="{78CD8489-A3B1-4316-82BF-B2C6BC0AA745}" type="pres">
      <dgm:prSet presAssocID="{96DFA1A5-E3DE-4CCB-A5D3-E188FB6B4110}" presName="node" presStyleLbl="node1" presStyleIdx="1" presStyleCnt="4" custScaleX="110048" custScaleY="106864">
        <dgm:presLayoutVars>
          <dgm:bulletEnabled val="1"/>
        </dgm:presLayoutVars>
      </dgm:prSet>
      <dgm:spPr/>
      <dgm:t>
        <a:bodyPr/>
        <a:lstStyle/>
        <a:p>
          <a:endParaRPr lang="en-US"/>
        </a:p>
      </dgm:t>
    </dgm:pt>
    <dgm:pt modelId="{913E3427-DC84-446A-A53E-CFEAF3FCE0CF}" type="pres">
      <dgm:prSet presAssocID="{FA82A5C5-B02F-4556-B0B5-F2AE8C53F6EF}" presName="sibTrans" presStyleLbl="sibTrans2D1" presStyleIdx="1" presStyleCnt="4"/>
      <dgm:spPr/>
      <dgm:t>
        <a:bodyPr/>
        <a:lstStyle/>
        <a:p>
          <a:endParaRPr lang="en-US"/>
        </a:p>
      </dgm:t>
    </dgm:pt>
    <dgm:pt modelId="{039616AA-278F-48A8-BCDB-606F061F93C0}" type="pres">
      <dgm:prSet presAssocID="{FA82A5C5-B02F-4556-B0B5-F2AE8C53F6EF}" presName="connectorText" presStyleLbl="sibTrans2D1" presStyleIdx="1" presStyleCnt="4"/>
      <dgm:spPr/>
      <dgm:t>
        <a:bodyPr/>
        <a:lstStyle/>
        <a:p>
          <a:endParaRPr lang="en-US"/>
        </a:p>
      </dgm:t>
    </dgm:pt>
    <dgm:pt modelId="{0F1FB9C5-2FF2-4FAA-B5D2-7A9DA2D2FE12}" type="pres">
      <dgm:prSet presAssocID="{70C7F102-994F-4CC6-B109-2F3779A7DA31}" presName="node" presStyleLbl="node1" presStyleIdx="2" presStyleCnt="4" custScaleX="111314" custScaleY="112606">
        <dgm:presLayoutVars>
          <dgm:bulletEnabled val="1"/>
        </dgm:presLayoutVars>
      </dgm:prSet>
      <dgm:spPr/>
      <dgm:t>
        <a:bodyPr/>
        <a:lstStyle/>
        <a:p>
          <a:endParaRPr lang="en-US"/>
        </a:p>
      </dgm:t>
    </dgm:pt>
    <dgm:pt modelId="{CBC58A72-6ED5-4932-B77F-9E0B011EAF91}" type="pres">
      <dgm:prSet presAssocID="{076D0096-D155-48CD-81A1-CC9D270D70B0}" presName="sibTrans" presStyleLbl="sibTrans2D1" presStyleIdx="2" presStyleCnt="4"/>
      <dgm:spPr/>
      <dgm:t>
        <a:bodyPr/>
        <a:lstStyle/>
        <a:p>
          <a:endParaRPr lang="en-US"/>
        </a:p>
      </dgm:t>
    </dgm:pt>
    <dgm:pt modelId="{C94E84C8-F9AF-4A08-A2A3-A35F65F37618}" type="pres">
      <dgm:prSet presAssocID="{076D0096-D155-48CD-81A1-CC9D270D70B0}" presName="connectorText" presStyleLbl="sibTrans2D1" presStyleIdx="2" presStyleCnt="4"/>
      <dgm:spPr/>
      <dgm:t>
        <a:bodyPr/>
        <a:lstStyle/>
        <a:p>
          <a:endParaRPr lang="en-US"/>
        </a:p>
      </dgm:t>
    </dgm:pt>
    <dgm:pt modelId="{AD3225C0-16C5-4849-AB44-41A8A3FBEE5C}" type="pres">
      <dgm:prSet presAssocID="{2EBC543D-7818-41D9-8B44-00B6DFFE53E5}" presName="node" presStyleLbl="node1" presStyleIdx="3" presStyleCnt="4" custScaleX="107556" custScaleY="107213">
        <dgm:presLayoutVars>
          <dgm:bulletEnabled val="1"/>
        </dgm:presLayoutVars>
      </dgm:prSet>
      <dgm:spPr/>
      <dgm:t>
        <a:bodyPr/>
        <a:lstStyle/>
        <a:p>
          <a:endParaRPr lang="en-US"/>
        </a:p>
      </dgm:t>
    </dgm:pt>
    <dgm:pt modelId="{5E404876-8FAC-4D2E-91A4-5FC14DF95719}" type="pres">
      <dgm:prSet presAssocID="{8914F963-D528-4C6B-814B-7B2DB11DFE3F}" presName="sibTrans" presStyleLbl="sibTrans2D1" presStyleIdx="3" presStyleCnt="4"/>
      <dgm:spPr/>
      <dgm:t>
        <a:bodyPr/>
        <a:lstStyle/>
        <a:p>
          <a:endParaRPr lang="en-US"/>
        </a:p>
      </dgm:t>
    </dgm:pt>
    <dgm:pt modelId="{4FC33095-380D-4151-B5AA-5CDE7BE8F25D}" type="pres">
      <dgm:prSet presAssocID="{8914F963-D528-4C6B-814B-7B2DB11DFE3F}" presName="connectorText" presStyleLbl="sibTrans2D1" presStyleIdx="3" presStyleCnt="4"/>
      <dgm:spPr/>
      <dgm:t>
        <a:bodyPr/>
        <a:lstStyle/>
        <a:p>
          <a:endParaRPr lang="en-US"/>
        </a:p>
      </dgm:t>
    </dgm:pt>
  </dgm:ptLst>
  <dgm:cxnLst>
    <dgm:cxn modelId="{CB2C5572-6D8D-4E7A-97BF-85B6127C0DC3}" type="presOf" srcId="{FA82A5C5-B02F-4556-B0B5-F2AE8C53F6EF}" destId="{039616AA-278F-48A8-BCDB-606F061F93C0}" srcOrd="1" destOrd="0" presId="urn:microsoft.com/office/officeart/2005/8/layout/cycle2"/>
    <dgm:cxn modelId="{E868DED5-9C4F-4ED0-B0BD-095CCEB797A6}" type="presOf" srcId="{FA82A5C5-B02F-4556-B0B5-F2AE8C53F6EF}" destId="{913E3427-DC84-446A-A53E-CFEAF3FCE0CF}" srcOrd="0" destOrd="0" presId="urn:microsoft.com/office/officeart/2005/8/layout/cycle2"/>
    <dgm:cxn modelId="{F1142BDD-FDD7-462C-99C0-9427EEE68CD3}" srcId="{34046944-C755-4A29-9294-8EE6F550158B}" destId="{2EBC543D-7818-41D9-8B44-00B6DFFE53E5}" srcOrd="3" destOrd="0" parTransId="{51B7BBF3-E293-47B6-A5B3-D69E650A1482}" sibTransId="{8914F963-D528-4C6B-814B-7B2DB11DFE3F}"/>
    <dgm:cxn modelId="{C6F3546A-4ED6-4218-AF74-D2591FEBC73C}" srcId="{34046944-C755-4A29-9294-8EE6F550158B}" destId="{70C7F102-994F-4CC6-B109-2F3779A7DA31}" srcOrd="2" destOrd="0" parTransId="{916506BA-B2D4-435E-B5DB-A2F1CDAB6537}" sibTransId="{076D0096-D155-48CD-81A1-CC9D270D70B0}"/>
    <dgm:cxn modelId="{2E9E433A-0D76-4E82-9448-78A0A3F4563B}" type="presOf" srcId="{34046944-C755-4A29-9294-8EE6F550158B}" destId="{BA8443B9-AC22-4989-93FE-DCA0D54402A6}" srcOrd="0" destOrd="0" presId="urn:microsoft.com/office/officeart/2005/8/layout/cycle2"/>
    <dgm:cxn modelId="{062B9594-33DB-499E-8445-FF4E724DF8A9}" type="presOf" srcId="{076D0096-D155-48CD-81A1-CC9D270D70B0}" destId="{CBC58A72-6ED5-4932-B77F-9E0B011EAF91}" srcOrd="0" destOrd="0" presId="urn:microsoft.com/office/officeart/2005/8/layout/cycle2"/>
    <dgm:cxn modelId="{6B813956-D3F1-49B5-803E-98D3CC6BEFD3}" type="presOf" srcId="{8914F963-D528-4C6B-814B-7B2DB11DFE3F}" destId="{4FC33095-380D-4151-B5AA-5CDE7BE8F25D}" srcOrd="1" destOrd="0" presId="urn:microsoft.com/office/officeart/2005/8/layout/cycle2"/>
    <dgm:cxn modelId="{44D85E66-C768-4E90-964B-ABDDE7D9485A}" srcId="{34046944-C755-4A29-9294-8EE6F550158B}" destId="{96DFA1A5-E3DE-4CCB-A5D3-E188FB6B4110}" srcOrd="1" destOrd="0" parTransId="{233C3FE0-404E-4736-A62B-96953215E5EE}" sibTransId="{FA82A5C5-B02F-4556-B0B5-F2AE8C53F6EF}"/>
    <dgm:cxn modelId="{FE0DA081-4388-4DD1-BDBA-EBE5F0D0B827}" srcId="{34046944-C755-4A29-9294-8EE6F550158B}" destId="{F9CC2199-EA0F-4751-BC69-D2280DCF56F4}" srcOrd="0" destOrd="0" parTransId="{AF4D90F0-40E5-4BA4-A03B-9F1930CBC38A}" sibTransId="{3A4ABFDD-F42D-4900-AC31-39EC09314E5B}"/>
    <dgm:cxn modelId="{A565F031-76F8-4025-9D36-40F633EB2375}" type="presOf" srcId="{70C7F102-994F-4CC6-B109-2F3779A7DA31}" destId="{0F1FB9C5-2FF2-4FAA-B5D2-7A9DA2D2FE12}" srcOrd="0" destOrd="0" presId="urn:microsoft.com/office/officeart/2005/8/layout/cycle2"/>
    <dgm:cxn modelId="{8C5F305D-80B1-46AB-BD06-5BAA152F1EBA}" type="presOf" srcId="{076D0096-D155-48CD-81A1-CC9D270D70B0}" destId="{C94E84C8-F9AF-4A08-A2A3-A35F65F37618}" srcOrd="1" destOrd="0" presId="urn:microsoft.com/office/officeart/2005/8/layout/cycle2"/>
    <dgm:cxn modelId="{FED402BC-9424-4875-9982-10138DA6CD4F}" type="presOf" srcId="{F9CC2199-EA0F-4751-BC69-D2280DCF56F4}" destId="{DE1EF8E1-3A3A-46D0-9825-D0119E812AB8}" srcOrd="0" destOrd="0" presId="urn:microsoft.com/office/officeart/2005/8/layout/cycle2"/>
    <dgm:cxn modelId="{5E1259CA-6D6E-4E86-9F28-C1E5E3F0BC64}" type="presOf" srcId="{8914F963-D528-4C6B-814B-7B2DB11DFE3F}" destId="{5E404876-8FAC-4D2E-91A4-5FC14DF95719}" srcOrd="0" destOrd="0" presId="urn:microsoft.com/office/officeart/2005/8/layout/cycle2"/>
    <dgm:cxn modelId="{32B80184-A44F-4EA9-B1AC-92FA1886EA6A}" type="presOf" srcId="{96DFA1A5-E3DE-4CCB-A5D3-E188FB6B4110}" destId="{78CD8489-A3B1-4316-82BF-B2C6BC0AA745}" srcOrd="0" destOrd="0" presId="urn:microsoft.com/office/officeart/2005/8/layout/cycle2"/>
    <dgm:cxn modelId="{EBB50178-22F3-40AB-B687-29CD4A131E8A}" type="presOf" srcId="{3A4ABFDD-F42D-4900-AC31-39EC09314E5B}" destId="{63456372-BF82-423A-B16C-AF80AD99A8D7}" srcOrd="1" destOrd="0" presId="urn:microsoft.com/office/officeart/2005/8/layout/cycle2"/>
    <dgm:cxn modelId="{151A479F-701C-4FEF-8731-9CBCCBDA4B46}" type="presOf" srcId="{3A4ABFDD-F42D-4900-AC31-39EC09314E5B}" destId="{9176C3BC-65B8-445E-86B2-98C6F27F3912}" srcOrd="0" destOrd="0" presId="urn:microsoft.com/office/officeart/2005/8/layout/cycle2"/>
    <dgm:cxn modelId="{4983321D-DAF4-48B7-B614-88CAB4B6ECFE}" type="presOf" srcId="{2EBC543D-7818-41D9-8B44-00B6DFFE53E5}" destId="{AD3225C0-16C5-4849-AB44-41A8A3FBEE5C}" srcOrd="0" destOrd="0" presId="urn:microsoft.com/office/officeart/2005/8/layout/cycle2"/>
    <dgm:cxn modelId="{8ABD42A0-3249-4DE9-896D-CD838B36A2C5}" type="presParOf" srcId="{BA8443B9-AC22-4989-93FE-DCA0D54402A6}" destId="{DE1EF8E1-3A3A-46D0-9825-D0119E812AB8}" srcOrd="0" destOrd="0" presId="urn:microsoft.com/office/officeart/2005/8/layout/cycle2"/>
    <dgm:cxn modelId="{30D310ED-CA0D-4707-B6BE-A49993D5340E}" type="presParOf" srcId="{BA8443B9-AC22-4989-93FE-DCA0D54402A6}" destId="{9176C3BC-65B8-445E-86B2-98C6F27F3912}" srcOrd="1" destOrd="0" presId="urn:microsoft.com/office/officeart/2005/8/layout/cycle2"/>
    <dgm:cxn modelId="{B5C645B2-9888-41A1-B341-4E158C34529A}" type="presParOf" srcId="{9176C3BC-65B8-445E-86B2-98C6F27F3912}" destId="{63456372-BF82-423A-B16C-AF80AD99A8D7}" srcOrd="0" destOrd="0" presId="urn:microsoft.com/office/officeart/2005/8/layout/cycle2"/>
    <dgm:cxn modelId="{77A33406-5178-4739-8B56-3BDCBCE7D2BB}" type="presParOf" srcId="{BA8443B9-AC22-4989-93FE-DCA0D54402A6}" destId="{78CD8489-A3B1-4316-82BF-B2C6BC0AA745}" srcOrd="2" destOrd="0" presId="urn:microsoft.com/office/officeart/2005/8/layout/cycle2"/>
    <dgm:cxn modelId="{4DB57280-016A-42CD-A98A-3D35CF76093C}" type="presParOf" srcId="{BA8443B9-AC22-4989-93FE-DCA0D54402A6}" destId="{913E3427-DC84-446A-A53E-CFEAF3FCE0CF}" srcOrd="3" destOrd="0" presId="urn:microsoft.com/office/officeart/2005/8/layout/cycle2"/>
    <dgm:cxn modelId="{F177D641-36A0-4252-A21F-04E8407D4A36}" type="presParOf" srcId="{913E3427-DC84-446A-A53E-CFEAF3FCE0CF}" destId="{039616AA-278F-48A8-BCDB-606F061F93C0}" srcOrd="0" destOrd="0" presId="urn:microsoft.com/office/officeart/2005/8/layout/cycle2"/>
    <dgm:cxn modelId="{A234E1B1-00B9-4EC1-9AA3-8165651E4F8F}" type="presParOf" srcId="{BA8443B9-AC22-4989-93FE-DCA0D54402A6}" destId="{0F1FB9C5-2FF2-4FAA-B5D2-7A9DA2D2FE12}" srcOrd="4" destOrd="0" presId="urn:microsoft.com/office/officeart/2005/8/layout/cycle2"/>
    <dgm:cxn modelId="{C0F5D2C3-1A7C-4ABC-BD71-818C074C2429}" type="presParOf" srcId="{BA8443B9-AC22-4989-93FE-DCA0D54402A6}" destId="{CBC58A72-6ED5-4932-B77F-9E0B011EAF91}" srcOrd="5" destOrd="0" presId="urn:microsoft.com/office/officeart/2005/8/layout/cycle2"/>
    <dgm:cxn modelId="{BDD07983-36D9-4BCB-9CA8-63C1FAF63C7E}" type="presParOf" srcId="{CBC58A72-6ED5-4932-B77F-9E0B011EAF91}" destId="{C94E84C8-F9AF-4A08-A2A3-A35F65F37618}" srcOrd="0" destOrd="0" presId="urn:microsoft.com/office/officeart/2005/8/layout/cycle2"/>
    <dgm:cxn modelId="{DDD6614B-E93F-407F-9EF6-B49D0EFB1B3D}" type="presParOf" srcId="{BA8443B9-AC22-4989-93FE-DCA0D54402A6}" destId="{AD3225C0-16C5-4849-AB44-41A8A3FBEE5C}" srcOrd="6" destOrd="0" presId="urn:microsoft.com/office/officeart/2005/8/layout/cycle2"/>
    <dgm:cxn modelId="{3C9133F2-6057-47C3-857E-701F7CEA5E61}" type="presParOf" srcId="{BA8443B9-AC22-4989-93FE-DCA0D54402A6}" destId="{5E404876-8FAC-4D2E-91A4-5FC14DF95719}" srcOrd="7" destOrd="0" presId="urn:microsoft.com/office/officeart/2005/8/layout/cycle2"/>
    <dgm:cxn modelId="{BE03643C-9E0B-4BA3-855F-BF3C95813B44}" type="presParOf" srcId="{5E404876-8FAC-4D2E-91A4-5FC14DF95719}" destId="{4FC33095-380D-4151-B5AA-5CDE7BE8F25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99D86C-EBD7-43D8-A822-F11F086F186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E0A0011-CC43-4616-B986-A73B0E15C992}">
      <dgm:prSet phldrT="[Text]" custT="1"/>
      <dgm:spPr>
        <a:solidFill>
          <a:schemeClr val="accent1">
            <a:lumMod val="50000"/>
          </a:schemeClr>
        </a:solidFill>
      </dgm:spPr>
      <dgm:t>
        <a:bodyPr/>
        <a:lstStyle/>
        <a:p>
          <a:r>
            <a:rPr lang="en-US" sz="1800" dirty="0" smtClean="0"/>
            <a:t>Outcomes</a:t>
          </a:r>
          <a:endParaRPr lang="en-US" sz="1800" dirty="0"/>
        </a:p>
      </dgm:t>
    </dgm:pt>
    <dgm:pt modelId="{861FC378-8EC6-4E08-943D-DF8085D81B73}" type="parTrans" cxnId="{B5CF01F0-1BCD-4564-ADFD-7A285E8807BA}">
      <dgm:prSet/>
      <dgm:spPr/>
      <dgm:t>
        <a:bodyPr/>
        <a:lstStyle/>
        <a:p>
          <a:endParaRPr lang="en-US"/>
        </a:p>
      </dgm:t>
    </dgm:pt>
    <dgm:pt modelId="{8B5F96FD-78E4-4449-8749-43B9CA7B0071}" type="sibTrans" cxnId="{B5CF01F0-1BCD-4564-ADFD-7A285E8807BA}">
      <dgm:prSet/>
      <dgm:spPr>
        <a:solidFill>
          <a:schemeClr val="accent1">
            <a:lumMod val="50000"/>
          </a:schemeClr>
        </a:solidFill>
      </dgm:spPr>
      <dgm:t>
        <a:bodyPr/>
        <a:lstStyle/>
        <a:p>
          <a:endParaRPr lang="en-US"/>
        </a:p>
      </dgm:t>
    </dgm:pt>
    <dgm:pt modelId="{E71AC3A5-84ED-4C75-AD57-535D8DDF9785}">
      <dgm:prSet phldrT="[Text]" custT="1"/>
      <dgm:spPr>
        <a:solidFill>
          <a:schemeClr val="accent1">
            <a:lumMod val="50000"/>
          </a:schemeClr>
        </a:solidFill>
      </dgm:spPr>
      <dgm:t>
        <a:bodyPr/>
        <a:lstStyle/>
        <a:p>
          <a:r>
            <a:rPr lang="en-US" sz="1800" dirty="0" smtClean="0"/>
            <a:t>Assess-</a:t>
          </a:r>
          <a:r>
            <a:rPr lang="en-US" sz="1800" dirty="0" err="1" smtClean="0"/>
            <a:t>ment</a:t>
          </a:r>
          <a:endParaRPr lang="en-US" sz="1800" dirty="0"/>
        </a:p>
      </dgm:t>
    </dgm:pt>
    <dgm:pt modelId="{1B48D9AC-4759-4243-9796-D6D29950FE06}" type="parTrans" cxnId="{456F7760-1409-4FE0-A27F-1E7F636265A1}">
      <dgm:prSet/>
      <dgm:spPr/>
      <dgm:t>
        <a:bodyPr/>
        <a:lstStyle/>
        <a:p>
          <a:endParaRPr lang="en-US"/>
        </a:p>
      </dgm:t>
    </dgm:pt>
    <dgm:pt modelId="{20D7B778-63D7-4A3B-AB95-F85519179D70}" type="sibTrans" cxnId="{456F7760-1409-4FE0-A27F-1E7F636265A1}">
      <dgm:prSet/>
      <dgm:spPr>
        <a:solidFill>
          <a:schemeClr val="accent1">
            <a:lumMod val="50000"/>
          </a:schemeClr>
        </a:solidFill>
      </dgm:spPr>
      <dgm:t>
        <a:bodyPr/>
        <a:lstStyle/>
        <a:p>
          <a:endParaRPr lang="en-US"/>
        </a:p>
      </dgm:t>
    </dgm:pt>
    <dgm:pt modelId="{870348AD-E8CD-4DB2-BA78-1EA304CBB26A}">
      <dgm:prSet phldrT="[Text]" custT="1"/>
      <dgm:spPr>
        <a:solidFill>
          <a:schemeClr val="accent1">
            <a:lumMod val="50000"/>
          </a:schemeClr>
        </a:solidFill>
      </dgm:spPr>
      <dgm:t>
        <a:bodyPr/>
        <a:lstStyle/>
        <a:p>
          <a:r>
            <a:rPr lang="en-US" sz="1800" dirty="0" smtClean="0"/>
            <a:t>Reflection &amp; Analysis</a:t>
          </a:r>
          <a:endParaRPr lang="en-US" sz="1800" dirty="0"/>
        </a:p>
      </dgm:t>
    </dgm:pt>
    <dgm:pt modelId="{A1C95116-2210-4530-B226-2BD48FD66D43}" type="parTrans" cxnId="{4C6EDD59-5217-45A8-88A4-54002CE55C8D}">
      <dgm:prSet/>
      <dgm:spPr/>
      <dgm:t>
        <a:bodyPr/>
        <a:lstStyle/>
        <a:p>
          <a:endParaRPr lang="en-US"/>
        </a:p>
      </dgm:t>
    </dgm:pt>
    <dgm:pt modelId="{AFA9BA30-5D29-49FC-BB9A-C4FB0B10AC79}" type="sibTrans" cxnId="{4C6EDD59-5217-45A8-88A4-54002CE55C8D}">
      <dgm:prSet/>
      <dgm:spPr>
        <a:solidFill>
          <a:schemeClr val="accent1">
            <a:lumMod val="50000"/>
          </a:schemeClr>
        </a:solidFill>
      </dgm:spPr>
      <dgm:t>
        <a:bodyPr/>
        <a:lstStyle/>
        <a:p>
          <a:endParaRPr lang="en-US"/>
        </a:p>
      </dgm:t>
    </dgm:pt>
    <dgm:pt modelId="{FA46CA1A-947F-44A4-A841-81231C4D2584}">
      <dgm:prSet phldrT="[Text]" custT="1"/>
      <dgm:spPr>
        <a:solidFill>
          <a:schemeClr val="accent1">
            <a:lumMod val="50000"/>
          </a:schemeClr>
        </a:solidFill>
      </dgm:spPr>
      <dgm:t>
        <a:bodyPr/>
        <a:lstStyle/>
        <a:p>
          <a:r>
            <a:rPr lang="en-US" sz="1700" dirty="0" smtClean="0"/>
            <a:t>Curriculum</a:t>
          </a:r>
          <a:r>
            <a:rPr lang="en-US" sz="1700" baseline="0" dirty="0" smtClean="0"/>
            <a:t> Revision</a:t>
          </a:r>
          <a:endParaRPr lang="en-US" sz="1700" dirty="0"/>
        </a:p>
      </dgm:t>
    </dgm:pt>
    <dgm:pt modelId="{1E108915-8D70-4C04-8200-9B26384B8C12}" type="parTrans" cxnId="{94C3B4B1-7DC6-43FE-B072-BFFCD6F35FA0}">
      <dgm:prSet/>
      <dgm:spPr/>
      <dgm:t>
        <a:bodyPr/>
        <a:lstStyle/>
        <a:p>
          <a:endParaRPr lang="en-US"/>
        </a:p>
      </dgm:t>
    </dgm:pt>
    <dgm:pt modelId="{3C263B34-9E1F-479C-859C-F8B4A2BFF722}" type="sibTrans" cxnId="{94C3B4B1-7DC6-43FE-B072-BFFCD6F35FA0}">
      <dgm:prSet/>
      <dgm:spPr>
        <a:solidFill>
          <a:schemeClr val="accent1">
            <a:lumMod val="50000"/>
          </a:schemeClr>
        </a:solidFill>
      </dgm:spPr>
      <dgm:t>
        <a:bodyPr/>
        <a:lstStyle/>
        <a:p>
          <a:endParaRPr lang="en-US" dirty="0"/>
        </a:p>
      </dgm:t>
    </dgm:pt>
    <dgm:pt modelId="{FC32C966-9F23-4525-94D2-35A4F6485965}">
      <dgm:prSet custT="1"/>
      <dgm:spPr>
        <a:solidFill>
          <a:schemeClr val="accent1">
            <a:lumMod val="50000"/>
          </a:schemeClr>
        </a:solidFill>
      </dgm:spPr>
      <dgm:t>
        <a:bodyPr/>
        <a:lstStyle/>
        <a:p>
          <a:r>
            <a:rPr lang="en-US" sz="2000" dirty="0" smtClean="0"/>
            <a:t>Goals &amp; Strategic Priorities</a:t>
          </a:r>
          <a:endParaRPr lang="en-US" sz="2000" dirty="0"/>
        </a:p>
      </dgm:t>
    </dgm:pt>
    <dgm:pt modelId="{E6FB8D82-86C2-4720-B297-231E9E1FEEFA}" type="parTrans" cxnId="{8596352B-5A69-4C15-ABDC-096A7993CE86}">
      <dgm:prSet/>
      <dgm:spPr/>
      <dgm:t>
        <a:bodyPr/>
        <a:lstStyle/>
        <a:p>
          <a:endParaRPr lang="en-US"/>
        </a:p>
      </dgm:t>
    </dgm:pt>
    <dgm:pt modelId="{6C858743-4BC8-490B-BA44-869AF597A84D}" type="sibTrans" cxnId="{8596352B-5A69-4C15-ABDC-096A7993CE86}">
      <dgm:prSet/>
      <dgm:spPr>
        <a:solidFill>
          <a:schemeClr val="accent1">
            <a:lumMod val="50000"/>
          </a:schemeClr>
        </a:solidFill>
      </dgm:spPr>
      <dgm:t>
        <a:bodyPr/>
        <a:lstStyle/>
        <a:p>
          <a:endParaRPr lang="en-US"/>
        </a:p>
      </dgm:t>
    </dgm:pt>
    <dgm:pt modelId="{97314457-AC3C-4A64-9947-47DC156D93A7}">
      <dgm:prSet custT="1"/>
      <dgm:spPr>
        <a:solidFill>
          <a:schemeClr val="accent1">
            <a:lumMod val="50000"/>
          </a:schemeClr>
        </a:solidFill>
      </dgm:spPr>
      <dgm:t>
        <a:bodyPr/>
        <a:lstStyle/>
        <a:p>
          <a:r>
            <a:rPr lang="en-US" sz="1800" dirty="0"/>
            <a:t>Curriculum Design</a:t>
          </a:r>
        </a:p>
      </dgm:t>
    </dgm:pt>
    <dgm:pt modelId="{D312FCC7-4780-4E3B-8076-0C5F640B029A}" type="parTrans" cxnId="{41CFC1D5-AB0C-4526-AC64-6D69F4DE9FF6}">
      <dgm:prSet/>
      <dgm:spPr/>
      <dgm:t>
        <a:bodyPr/>
        <a:lstStyle/>
        <a:p>
          <a:endParaRPr lang="en-US"/>
        </a:p>
      </dgm:t>
    </dgm:pt>
    <dgm:pt modelId="{1428BFD1-807D-467D-AD5B-1D7814EED77E}" type="sibTrans" cxnId="{41CFC1D5-AB0C-4526-AC64-6D69F4DE9FF6}">
      <dgm:prSet/>
      <dgm:spPr>
        <a:solidFill>
          <a:schemeClr val="accent1">
            <a:lumMod val="50000"/>
          </a:schemeClr>
        </a:solidFill>
      </dgm:spPr>
      <dgm:t>
        <a:bodyPr/>
        <a:lstStyle/>
        <a:p>
          <a:endParaRPr lang="en-US"/>
        </a:p>
      </dgm:t>
    </dgm:pt>
    <dgm:pt modelId="{C21EA156-8C09-6842-9639-C2FC6FA3E161}">
      <dgm:prSet custT="1"/>
      <dgm:spPr>
        <a:solidFill>
          <a:srgbClr val="5B9BD5">
            <a:lumMod val="50000"/>
          </a:srgbClr>
        </a:solidFill>
        <a:ln w="12700" cap="flat" cmpd="sng" algn="ctr">
          <a:solidFill>
            <a:prstClr val="white">
              <a:hueOff val="0"/>
              <a:satOff val="0"/>
              <a:lumOff val="0"/>
              <a:alphaOff val="0"/>
            </a:prstClr>
          </a:solidFill>
          <a:prstDash val="solid"/>
          <a:miter lim="800000"/>
        </a:ln>
        <a:effectLst/>
      </dgm:spPr>
      <dgm:t>
        <a:bodyPr spcFirstLastPara="0" vert="horz" wrap="square" lIns="21590" tIns="21590" rIns="21590" bIns="21590" numCol="1" spcCol="1270" anchor="ctr" anchorCtr="0"/>
        <a:lstStyle/>
        <a:p>
          <a:pPr marL="0" lvl="0" indent="0" algn="ctr" defTabSz="755650">
            <a:lnSpc>
              <a:spcPct val="90000"/>
            </a:lnSpc>
            <a:spcBef>
              <a:spcPct val="0"/>
            </a:spcBef>
            <a:spcAft>
              <a:spcPct val="35000"/>
            </a:spcAft>
            <a:buNone/>
          </a:pPr>
          <a:r>
            <a:rPr lang="en-US" sz="1800" kern="1200" dirty="0">
              <a:solidFill>
                <a:prstClr val="white"/>
              </a:solidFill>
              <a:latin typeface="Myriad Pro"/>
              <a:ea typeface="+mn-ea"/>
              <a:cs typeface="+mn-cs"/>
            </a:rPr>
            <a:t>Teaching &amp; Learning</a:t>
          </a:r>
        </a:p>
      </dgm:t>
    </dgm:pt>
    <dgm:pt modelId="{AB4ABCE6-D0BE-0D4E-8C86-32140F9B7E8A}" type="parTrans" cxnId="{1BC82DC9-5E40-8145-964A-A04F507FD214}">
      <dgm:prSet/>
      <dgm:spPr/>
      <dgm:t>
        <a:bodyPr/>
        <a:lstStyle/>
        <a:p>
          <a:endParaRPr lang="en-US"/>
        </a:p>
      </dgm:t>
    </dgm:pt>
    <dgm:pt modelId="{A0EF904D-6EB7-CB4F-B6BD-2952AA8042C4}" type="sibTrans" cxnId="{1BC82DC9-5E40-8145-964A-A04F507FD214}">
      <dgm:prSet custT="1"/>
      <dgm:spPr>
        <a:solidFill>
          <a:srgbClr val="5B9BD5">
            <a:lumMod val="50000"/>
          </a:srgbClr>
        </a:solidFill>
        <a:ln>
          <a:noFill/>
        </a:ln>
        <a:effectLst/>
      </dgm:spPr>
      <dgm:t>
        <a:bodyPr spcFirstLastPara="0" vert="horz" wrap="square" lIns="0" tIns="0" rIns="0" bIns="0" numCol="1" spcCol="1270" anchor="ctr" anchorCtr="0"/>
        <a:lstStyle/>
        <a:p>
          <a:pPr marL="0" lvl="0" indent="0" algn="ctr" defTabSz="622300">
            <a:lnSpc>
              <a:spcPct val="90000"/>
            </a:lnSpc>
            <a:spcBef>
              <a:spcPct val="0"/>
            </a:spcBef>
            <a:spcAft>
              <a:spcPct val="35000"/>
            </a:spcAft>
            <a:buNone/>
          </a:pPr>
          <a:endParaRPr lang="en-US" sz="1400" kern="1200">
            <a:solidFill>
              <a:prstClr val="white"/>
            </a:solidFill>
            <a:latin typeface="Myriad Pro"/>
            <a:ea typeface="+mn-ea"/>
            <a:cs typeface="+mn-cs"/>
          </a:endParaRPr>
        </a:p>
      </dgm:t>
    </dgm:pt>
    <dgm:pt modelId="{65EB94F8-8FE4-489C-9942-1AC59FB84FC3}" type="pres">
      <dgm:prSet presAssocID="{D099D86C-EBD7-43D8-A822-F11F086F186D}" presName="cycle" presStyleCnt="0">
        <dgm:presLayoutVars>
          <dgm:dir/>
          <dgm:resizeHandles val="exact"/>
        </dgm:presLayoutVars>
      </dgm:prSet>
      <dgm:spPr/>
      <dgm:t>
        <a:bodyPr/>
        <a:lstStyle/>
        <a:p>
          <a:endParaRPr lang="en-US"/>
        </a:p>
      </dgm:t>
    </dgm:pt>
    <dgm:pt modelId="{A5B82A6D-27C8-4B88-BD09-3BDF3219826E}" type="pres">
      <dgm:prSet presAssocID="{FC32C966-9F23-4525-94D2-35A4F6485965}" presName="node" presStyleLbl="node1" presStyleIdx="0" presStyleCnt="7" custScaleX="121558" custScaleY="121475" custRadScaleRad="104560" custRadScaleInc="534">
        <dgm:presLayoutVars>
          <dgm:bulletEnabled val="1"/>
        </dgm:presLayoutVars>
      </dgm:prSet>
      <dgm:spPr/>
      <dgm:t>
        <a:bodyPr/>
        <a:lstStyle/>
        <a:p>
          <a:endParaRPr lang="en-US"/>
        </a:p>
      </dgm:t>
    </dgm:pt>
    <dgm:pt modelId="{79D6966C-4594-4A5C-9567-06BE1C40C186}" type="pres">
      <dgm:prSet presAssocID="{6C858743-4BC8-490B-BA44-869AF597A84D}" presName="sibTrans" presStyleLbl="sibTrans2D1" presStyleIdx="0" presStyleCnt="7"/>
      <dgm:spPr/>
      <dgm:t>
        <a:bodyPr/>
        <a:lstStyle/>
        <a:p>
          <a:endParaRPr lang="en-US"/>
        </a:p>
      </dgm:t>
    </dgm:pt>
    <dgm:pt modelId="{0D68727E-5112-45B0-9F93-B8C3C6797E11}" type="pres">
      <dgm:prSet presAssocID="{6C858743-4BC8-490B-BA44-869AF597A84D}" presName="connectorText" presStyleLbl="sibTrans2D1" presStyleIdx="0" presStyleCnt="7"/>
      <dgm:spPr/>
      <dgm:t>
        <a:bodyPr/>
        <a:lstStyle/>
        <a:p>
          <a:endParaRPr lang="en-US"/>
        </a:p>
      </dgm:t>
    </dgm:pt>
    <dgm:pt modelId="{022DFACD-41C9-4CD1-81BB-FFA50B777217}" type="pres">
      <dgm:prSet presAssocID="{BE0A0011-CC43-4616-B986-A73B0E15C992}" presName="node" presStyleLbl="node1" presStyleIdx="1" presStyleCnt="7" custScaleX="123495" custScaleY="121380" custRadScaleRad="114277" custRadScaleInc="-97">
        <dgm:presLayoutVars>
          <dgm:bulletEnabled val="1"/>
        </dgm:presLayoutVars>
      </dgm:prSet>
      <dgm:spPr/>
      <dgm:t>
        <a:bodyPr/>
        <a:lstStyle/>
        <a:p>
          <a:endParaRPr lang="en-US"/>
        </a:p>
      </dgm:t>
    </dgm:pt>
    <dgm:pt modelId="{3DC17C1F-D8B5-44D5-BB09-59EC5ACD8D78}" type="pres">
      <dgm:prSet presAssocID="{8B5F96FD-78E4-4449-8749-43B9CA7B0071}" presName="sibTrans" presStyleLbl="sibTrans2D1" presStyleIdx="1" presStyleCnt="7"/>
      <dgm:spPr/>
      <dgm:t>
        <a:bodyPr/>
        <a:lstStyle/>
        <a:p>
          <a:endParaRPr lang="en-US"/>
        </a:p>
      </dgm:t>
    </dgm:pt>
    <dgm:pt modelId="{3188B38F-30A5-4FC6-8DB8-60AB79205B29}" type="pres">
      <dgm:prSet presAssocID="{8B5F96FD-78E4-4449-8749-43B9CA7B0071}" presName="connectorText" presStyleLbl="sibTrans2D1" presStyleIdx="1" presStyleCnt="7"/>
      <dgm:spPr/>
      <dgm:t>
        <a:bodyPr/>
        <a:lstStyle/>
        <a:p>
          <a:endParaRPr lang="en-US"/>
        </a:p>
      </dgm:t>
    </dgm:pt>
    <dgm:pt modelId="{98403F2D-A214-495A-AC8A-16AC8C99BBC3}" type="pres">
      <dgm:prSet presAssocID="{97314457-AC3C-4A64-9947-47DC156D93A7}" presName="node" presStyleLbl="node1" presStyleIdx="2" presStyleCnt="7" custScaleX="131629" custScaleY="116981" custRadScaleRad="119226" custRadScaleInc="-675">
        <dgm:presLayoutVars>
          <dgm:bulletEnabled val="1"/>
        </dgm:presLayoutVars>
      </dgm:prSet>
      <dgm:spPr/>
      <dgm:t>
        <a:bodyPr/>
        <a:lstStyle/>
        <a:p>
          <a:endParaRPr lang="en-US"/>
        </a:p>
      </dgm:t>
    </dgm:pt>
    <dgm:pt modelId="{C9A847E2-33C5-402C-8D8C-40EEA3962843}" type="pres">
      <dgm:prSet presAssocID="{1428BFD1-807D-467D-AD5B-1D7814EED77E}" presName="sibTrans" presStyleLbl="sibTrans2D1" presStyleIdx="2" presStyleCnt="7"/>
      <dgm:spPr/>
      <dgm:t>
        <a:bodyPr/>
        <a:lstStyle/>
        <a:p>
          <a:endParaRPr lang="en-US"/>
        </a:p>
      </dgm:t>
    </dgm:pt>
    <dgm:pt modelId="{2AEC1FAD-7DBE-43A7-BA41-267D15E74BAC}" type="pres">
      <dgm:prSet presAssocID="{1428BFD1-807D-467D-AD5B-1D7814EED77E}" presName="connectorText" presStyleLbl="sibTrans2D1" presStyleIdx="2" presStyleCnt="7"/>
      <dgm:spPr/>
      <dgm:t>
        <a:bodyPr/>
        <a:lstStyle/>
        <a:p>
          <a:endParaRPr lang="en-US"/>
        </a:p>
      </dgm:t>
    </dgm:pt>
    <dgm:pt modelId="{4BA257ED-2D6F-9E4B-BB95-A9DFF673E24D}" type="pres">
      <dgm:prSet presAssocID="{C21EA156-8C09-6842-9639-C2FC6FA3E161}" presName="node" presStyleLbl="node1" presStyleIdx="3" presStyleCnt="7" custScaleX="128039" custScaleY="121217" custRadScaleRad="99187" custRadScaleInc="-5874">
        <dgm:presLayoutVars>
          <dgm:bulletEnabled val="1"/>
        </dgm:presLayoutVars>
      </dgm:prSet>
      <dgm:spPr>
        <a:xfrm>
          <a:off x="4146416" y="4454036"/>
          <a:ext cx="1042877" cy="1042877"/>
        </a:xfrm>
        <a:prstGeom prst="ellipse">
          <a:avLst/>
        </a:prstGeom>
      </dgm:spPr>
      <dgm:t>
        <a:bodyPr/>
        <a:lstStyle/>
        <a:p>
          <a:endParaRPr lang="en-US"/>
        </a:p>
      </dgm:t>
    </dgm:pt>
    <dgm:pt modelId="{5219A8D0-6497-604A-9167-E75D87F06729}" type="pres">
      <dgm:prSet presAssocID="{A0EF904D-6EB7-CB4F-B6BD-2952AA8042C4}" presName="sibTrans" presStyleLbl="sibTrans2D1" presStyleIdx="3" presStyleCnt="7"/>
      <dgm:spPr>
        <a:xfrm rot="12971774">
          <a:off x="3618134" y="4259334"/>
          <a:ext cx="188507" cy="351971"/>
        </a:xfrm>
        <a:prstGeom prst="rightArrow">
          <a:avLst>
            <a:gd name="adj1" fmla="val 60000"/>
            <a:gd name="adj2" fmla="val 50000"/>
          </a:avLst>
        </a:prstGeom>
      </dgm:spPr>
      <dgm:t>
        <a:bodyPr/>
        <a:lstStyle/>
        <a:p>
          <a:endParaRPr lang="en-US"/>
        </a:p>
      </dgm:t>
    </dgm:pt>
    <dgm:pt modelId="{7D9E2131-E87F-D943-B90C-2009C2C91296}" type="pres">
      <dgm:prSet presAssocID="{A0EF904D-6EB7-CB4F-B6BD-2952AA8042C4}" presName="connectorText" presStyleLbl="sibTrans2D1" presStyleIdx="3" presStyleCnt="7"/>
      <dgm:spPr/>
      <dgm:t>
        <a:bodyPr/>
        <a:lstStyle/>
        <a:p>
          <a:endParaRPr lang="en-US"/>
        </a:p>
      </dgm:t>
    </dgm:pt>
    <dgm:pt modelId="{5C390C8D-6BE4-455E-8ED5-5C65DB87C7E0}" type="pres">
      <dgm:prSet presAssocID="{E71AC3A5-84ED-4C75-AD57-535D8DDF9785}" presName="node" presStyleLbl="node1" presStyleIdx="4" presStyleCnt="7" custScaleX="127710" custScaleY="117696" custRadScaleRad="101175" custRadScaleInc="7443">
        <dgm:presLayoutVars>
          <dgm:bulletEnabled val="1"/>
        </dgm:presLayoutVars>
      </dgm:prSet>
      <dgm:spPr/>
      <dgm:t>
        <a:bodyPr/>
        <a:lstStyle/>
        <a:p>
          <a:endParaRPr lang="en-US"/>
        </a:p>
      </dgm:t>
    </dgm:pt>
    <dgm:pt modelId="{40AA66FE-C413-4DDD-84BB-A768C1068C65}" type="pres">
      <dgm:prSet presAssocID="{20D7B778-63D7-4A3B-AB95-F85519179D70}" presName="sibTrans" presStyleLbl="sibTrans2D1" presStyleIdx="4" presStyleCnt="7" custScaleX="129730"/>
      <dgm:spPr/>
      <dgm:t>
        <a:bodyPr/>
        <a:lstStyle/>
        <a:p>
          <a:endParaRPr lang="en-US"/>
        </a:p>
      </dgm:t>
    </dgm:pt>
    <dgm:pt modelId="{B5460882-21CE-41EA-AA76-1E81882401A8}" type="pres">
      <dgm:prSet presAssocID="{20D7B778-63D7-4A3B-AB95-F85519179D70}" presName="connectorText" presStyleLbl="sibTrans2D1" presStyleIdx="4" presStyleCnt="7"/>
      <dgm:spPr/>
      <dgm:t>
        <a:bodyPr/>
        <a:lstStyle/>
        <a:p>
          <a:endParaRPr lang="en-US"/>
        </a:p>
      </dgm:t>
    </dgm:pt>
    <dgm:pt modelId="{96F35D70-3266-4FBF-8537-5AB919C3C820}" type="pres">
      <dgm:prSet presAssocID="{870348AD-E8CD-4DB2-BA78-1EA304CBB26A}" presName="node" presStyleLbl="node1" presStyleIdx="5" presStyleCnt="7" custScaleX="127583" custScaleY="121660" custRadScaleRad="116446" custRadScaleInc="-523">
        <dgm:presLayoutVars>
          <dgm:bulletEnabled val="1"/>
        </dgm:presLayoutVars>
      </dgm:prSet>
      <dgm:spPr/>
      <dgm:t>
        <a:bodyPr/>
        <a:lstStyle/>
        <a:p>
          <a:endParaRPr lang="en-US"/>
        </a:p>
      </dgm:t>
    </dgm:pt>
    <dgm:pt modelId="{EE168B84-6E41-49F2-8D9A-3E5B7510F523}" type="pres">
      <dgm:prSet presAssocID="{AFA9BA30-5D29-49FC-BB9A-C4FB0B10AC79}" presName="sibTrans" presStyleLbl="sibTrans2D1" presStyleIdx="5" presStyleCnt="7"/>
      <dgm:spPr/>
      <dgm:t>
        <a:bodyPr/>
        <a:lstStyle/>
        <a:p>
          <a:endParaRPr lang="en-US"/>
        </a:p>
      </dgm:t>
    </dgm:pt>
    <dgm:pt modelId="{4B75619B-AC0B-4FDB-B22F-98EB60443F59}" type="pres">
      <dgm:prSet presAssocID="{AFA9BA30-5D29-49FC-BB9A-C4FB0B10AC79}" presName="connectorText" presStyleLbl="sibTrans2D1" presStyleIdx="5" presStyleCnt="7"/>
      <dgm:spPr/>
      <dgm:t>
        <a:bodyPr/>
        <a:lstStyle/>
        <a:p>
          <a:endParaRPr lang="en-US"/>
        </a:p>
      </dgm:t>
    </dgm:pt>
    <dgm:pt modelId="{9E890EA7-C730-451F-A127-8089930750E4}" type="pres">
      <dgm:prSet presAssocID="{FA46CA1A-947F-44A4-A841-81231C4D2584}" presName="node" presStyleLbl="node1" presStyleIdx="6" presStyleCnt="7" custScaleX="120342" custScaleY="117722" custRadScaleRad="117607" custRadScaleInc="-6482">
        <dgm:presLayoutVars>
          <dgm:bulletEnabled val="1"/>
        </dgm:presLayoutVars>
      </dgm:prSet>
      <dgm:spPr/>
      <dgm:t>
        <a:bodyPr/>
        <a:lstStyle/>
        <a:p>
          <a:endParaRPr lang="en-US"/>
        </a:p>
      </dgm:t>
    </dgm:pt>
    <dgm:pt modelId="{5FB9524E-4F78-4CFB-9EAA-1EC41A977ED6}" type="pres">
      <dgm:prSet presAssocID="{3C263B34-9E1F-479C-859C-F8B4A2BFF722}" presName="sibTrans" presStyleLbl="sibTrans2D1" presStyleIdx="6" presStyleCnt="7"/>
      <dgm:spPr/>
      <dgm:t>
        <a:bodyPr/>
        <a:lstStyle/>
        <a:p>
          <a:endParaRPr lang="en-US"/>
        </a:p>
      </dgm:t>
    </dgm:pt>
    <dgm:pt modelId="{DE70D31A-1032-405E-A49F-70AD337ED1B6}" type="pres">
      <dgm:prSet presAssocID="{3C263B34-9E1F-479C-859C-F8B4A2BFF722}" presName="connectorText" presStyleLbl="sibTrans2D1" presStyleIdx="6" presStyleCnt="7"/>
      <dgm:spPr/>
      <dgm:t>
        <a:bodyPr/>
        <a:lstStyle/>
        <a:p>
          <a:endParaRPr lang="en-US"/>
        </a:p>
      </dgm:t>
    </dgm:pt>
  </dgm:ptLst>
  <dgm:cxnLst>
    <dgm:cxn modelId="{586809A2-2AB6-48A8-A6F8-56BA0D789672}" type="presOf" srcId="{3C263B34-9E1F-479C-859C-F8B4A2BFF722}" destId="{5FB9524E-4F78-4CFB-9EAA-1EC41A977ED6}" srcOrd="0" destOrd="0" presId="urn:microsoft.com/office/officeart/2005/8/layout/cycle2"/>
    <dgm:cxn modelId="{32B37BE2-4DD5-7343-9A23-1571D1C4DF1B}" type="presOf" srcId="{A0EF904D-6EB7-CB4F-B6BD-2952AA8042C4}" destId="{7D9E2131-E87F-D943-B90C-2009C2C91296}" srcOrd="1" destOrd="0" presId="urn:microsoft.com/office/officeart/2005/8/layout/cycle2"/>
    <dgm:cxn modelId="{04C9418D-0849-7144-A1DD-89FF92ECE9AA}" type="presOf" srcId="{C21EA156-8C09-6842-9639-C2FC6FA3E161}" destId="{4BA257ED-2D6F-9E4B-BB95-A9DFF673E24D}" srcOrd="0" destOrd="0" presId="urn:microsoft.com/office/officeart/2005/8/layout/cycle2"/>
    <dgm:cxn modelId="{363832F0-C5E5-4FE7-AE2B-552019558D4C}" type="presOf" srcId="{870348AD-E8CD-4DB2-BA78-1EA304CBB26A}" destId="{96F35D70-3266-4FBF-8537-5AB919C3C820}" srcOrd="0" destOrd="0" presId="urn:microsoft.com/office/officeart/2005/8/layout/cycle2"/>
    <dgm:cxn modelId="{13AD84AD-6E8E-4C9A-B353-9B6C5CFFABD5}" type="presOf" srcId="{8B5F96FD-78E4-4449-8749-43B9CA7B0071}" destId="{3188B38F-30A5-4FC6-8DB8-60AB79205B29}" srcOrd="1" destOrd="0" presId="urn:microsoft.com/office/officeart/2005/8/layout/cycle2"/>
    <dgm:cxn modelId="{1ED844F4-59B2-403E-B2C1-E96701767281}" type="presOf" srcId="{AFA9BA30-5D29-49FC-BB9A-C4FB0B10AC79}" destId="{EE168B84-6E41-49F2-8D9A-3E5B7510F523}" srcOrd="0" destOrd="0" presId="urn:microsoft.com/office/officeart/2005/8/layout/cycle2"/>
    <dgm:cxn modelId="{037513B1-7713-46BC-A159-22402B29B074}" type="presOf" srcId="{8B5F96FD-78E4-4449-8749-43B9CA7B0071}" destId="{3DC17C1F-D8B5-44D5-BB09-59EC5ACD8D78}" srcOrd="0" destOrd="0" presId="urn:microsoft.com/office/officeart/2005/8/layout/cycle2"/>
    <dgm:cxn modelId="{182AF5BD-7E64-404E-B3FD-0B8667C9AAC1}" type="presOf" srcId="{3C263B34-9E1F-479C-859C-F8B4A2BFF722}" destId="{DE70D31A-1032-405E-A49F-70AD337ED1B6}" srcOrd="1" destOrd="0" presId="urn:microsoft.com/office/officeart/2005/8/layout/cycle2"/>
    <dgm:cxn modelId="{B09B2DCD-9EE2-4221-B6DB-8AC21D1D6820}" type="presOf" srcId="{20D7B778-63D7-4A3B-AB95-F85519179D70}" destId="{B5460882-21CE-41EA-AA76-1E81882401A8}" srcOrd="1" destOrd="0" presId="urn:microsoft.com/office/officeart/2005/8/layout/cycle2"/>
    <dgm:cxn modelId="{456F7760-1409-4FE0-A27F-1E7F636265A1}" srcId="{D099D86C-EBD7-43D8-A822-F11F086F186D}" destId="{E71AC3A5-84ED-4C75-AD57-535D8DDF9785}" srcOrd="4" destOrd="0" parTransId="{1B48D9AC-4759-4243-9796-D6D29950FE06}" sibTransId="{20D7B778-63D7-4A3B-AB95-F85519179D70}"/>
    <dgm:cxn modelId="{822935B1-1FBA-49F6-8DE1-AE5B94B8354A}" type="presOf" srcId="{1428BFD1-807D-467D-AD5B-1D7814EED77E}" destId="{2AEC1FAD-7DBE-43A7-BA41-267D15E74BAC}" srcOrd="1" destOrd="0" presId="urn:microsoft.com/office/officeart/2005/8/layout/cycle2"/>
    <dgm:cxn modelId="{A1E50F12-BBFA-4D83-B944-099D3CB84DAF}" type="presOf" srcId="{BE0A0011-CC43-4616-B986-A73B0E15C992}" destId="{022DFACD-41C9-4CD1-81BB-FFA50B777217}" srcOrd="0" destOrd="0" presId="urn:microsoft.com/office/officeart/2005/8/layout/cycle2"/>
    <dgm:cxn modelId="{5A5EE2E3-CF28-4FF2-852A-59534BC37418}" type="presOf" srcId="{6C858743-4BC8-490B-BA44-869AF597A84D}" destId="{0D68727E-5112-45B0-9F93-B8C3C6797E11}" srcOrd="1" destOrd="0" presId="urn:microsoft.com/office/officeart/2005/8/layout/cycle2"/>
    <dgm:cxn modelId="{B5CF01F0-1BCD-4564-ADFD-7A285E8807BA}" srcId="{D099D86C-EBD7-43D8-A822-F11F086F186D}" destId="{BE0A0011-CC43-4616-B986-A73B0E15C992}" srcOrd="1" destOrd="0" parTransId="{861FC378-8EC6-4E08-943D-DF8085D81B73}" sibTransId="{8B5F96FD-78E4-4449-8749-43B9CA7B0071}"/>
    <dgm:cxn modelId="{1BC82DC9-5E40-8145-964A-A04F507FD214}" srcId="{D099D86C-EBD7-43D8-A822-F11F086F186D}" destId="{C21EA156-8C09-6842-9639-C2FC6FA3E161}" srcOrd="3" destOrd="0" parTransId="{AB4ABCE6-D0BE-0D4E-8C86-32140F9B7E8A}" sibTransId="{A0EF904D-6EB7-CB4F-B6BD-2952AA8042C4}"/>
    <dgm:cxn modelId="{ADCD5CCE-744E-4A22-B0AD-910D6049AEC9}" type="presOf" srcId="{FC32C966-9F23-4525-94D2-35A4F6485965}" destId="{A5B82A6D-27C8-4B88-BD09-3BDF3219826E}" srcOrd="0" destOrd="0" presId="urn:microsoft.com/office/officeart/2005/8/layout/cycle2"/>
    <dgm:cxn modelId="{600C0913-069C-4328-9F79-EACD96C46F33}" type="presOf" srcId="{AFA9BA30-5D29-49FC-BB9A-C4FB0B10AC79}" destId="{4B75619B-AC0B-4FDB-B22F-98EB60443F59}" srcOrd="1" destOrd="0" presId="urn:microsoft.com/office/officeart/2005/8/layout/cycle2"/>
    <dgm:cxn modelId="{94C3B4B1-7DC6-43FE-B072-BFFCD6F35FA0}" srcId="{D099D86C-EBD7-43D8-A822-F11F086F186D}" destId="{FA46CA1A-947F-44A4-A841-81231C4D2584}" srcOrd="6" destOrd="0" parTransId="{1E108915-8D70-4C04-8200-9B26384B8C12}" sibTransId="{3C263B34-9E1F-479C-859C-F8B4A2BFF722}"/>
    <dgm:cxn modelId="{A7B976D4-FFD2-44B1-B349-9E8DC34EF66F}" type="presOf" srcId="{6C858743-4BC8-490B-BA44-869AF597A84D}" destId="{79D6966C-4594-4A5C-9567-06BE1C40C186}" srcOrd="0" destOrd="0" presId="urn:microsoft.com/office/officeart/2005/8/layout/cycle2"/>
    <dgm:cxn modelId="{8596352B-5A69-4C15-ABDC-096A7993CE86}" srcId="{D099D86C-EBD7-43D8-A822-F11F086F186D}" destId="{FC32C966-9F23-4525-94D2-35A4F6485965}" srcOrd="0" destOrd="0" parTransId="{E6FB8D82-86C2-4720-B297-231E9E1FEEFA}" sibTransId="{6C858743-4BC8-490B-BA44-869AF597A84D}"/>
    <dgm:cxn modelId="{EA65CA89-7037-4DFD-AE20-0A6BC74D5968}" type="presOf" srcId="{FA46CA1A-947F-44A4-A841-81231C4D2584}" destId="{9E890EA7-C730-451F-A127-8089930750E4}" srcOrd="0" destOrd="0" presId="urn:microsoft.com/office/officeart/2005/8/layout/cycle2"/>
    <dgm:cxn modelId="{96D3BD39-6025-411B-9A5C-FF51A3C0ED4C}" type="presOf" srcId="{D099D86C-EBD7-43D8-A822-F11F086F186D}" destId="{65EB94F8-8FE4-489C-9942-1AC59FB84FC3}" srcOrd="0" destOrd="0" presId="urn:microsoft.com/office/officeart/2005/8/layout/cycle2"/>
    <dgm:cxn modelId="{136AA4AA-6D36-4882-91D3-3C8210812E87}" type="presOf" srcId="{20D7B778-63D7-4A3B-AB95-F85519179D70}" destId="{40AA66FE-C413-4DDD-84BB-A768C1068C65}" srcOrd="0" destOrd="0" presId="urn:microsoft.com/office/officeart/2005/8/layout/cycle2"/>
    <dgm:cxn modelId="{41CFC1D5-AB0C-4526-AC64-6D69F4DE9FF6}" srcId="{D099D86C-EBD7-43D8-A822-F11F086F186D}" destId="{97314457-AC3C-4A64-9947-47DC156D93A7}" srcOrd="2" destOrd="0" parTransId="{D312FCC7-4780-4E3B-8076-0C5F640B029A}" sibTransId="{1428BFD1-807D-467D-AD5B-1D7814EED77E}"/>
    <dgm:cxn modelId="{AB625756-F9A5-4AE1-9E84-086CFE35A912}" type="presOf" srcId="{97314457-AC3C-4A64-9947-47DC156D93A7}" destId="{98403F2D-A214-495A-AC8A-16AC8C99BBC3}" srcOrd="0" destOrd="0" presId="urn:microsoft.com/office/officeart/2005/8/layout/cycle2"/>
    <dgm:cxn modelId="{F5D627D4-3C82-49C9-8153-45371C778E5D}" type="presOf" srcId="{1428BFD1-807D-467D-AD5B-1D7814EED77E}" destId="{C9A847E2-33C5-402C-8D8C-40EEA3962843}" srcOrd="0" destOrd="0" presId="urn:microsoft.com/office/officeart/2005/8/layout/cycle2"/>
    <dgm:cxn modelId="{BF65E4F3-340E-4423-9611-D6012263E0EC}" type="presOf" srcId="{E71AC3A5-84ED-4C75-AD57-535D8DDF9785}" destId="{5C390C8D-6BE4-455E-8ED5-5C65DB87C7E0}" srcOrd="0" destOrd="0" presId="urn:microsoft.com/office/officeart/2005/8/layout/cycle2"/>
    <dgm:cxn modelId="{C5F5A149-D9C0-544C-A626-24D5FE5D1947}" type="presOf" srcId="{A0EF904D-6EB7-CB4F-B6BD-2952AA8042C4}" destId="{5219A8D0-6497-604A-9167-E75D87F06729}" srcOrd="0" destOrd="0" presId="urn:microsoft.com/office/officeart/2005/8/layout/cycle2"/>
    <dgm:cxn modelId="{4C6EDD59-5217-45A8-88A4-54002CE55C8D}" srcId="{D099D86C-EBD7-43D8-A822-F11F086F186D}" destId="{870348AD-E8CD-4DB2-BA78-1EA304CBB26A}" srcOrd="5" destOrd="0" parTransId="{A1C95116-2210-4530-B226-2BD48FD66D43}" sibTransId="{AFA9BA30-5D29-49FC-BB9A-C4FB0B10AC79}"/>
    <dgm:cxn modelId="{DE914CD9-779B-4449-B5ED-CC39A24163A4}" type="presParOf" srcId="{65EB94F8-8FE4-489C-9942-1AC59FB84FC3}" destId="{A5B82A6D-27C8-4B88-BD09-3BDF3219826E}" srcOrd="0" destOrd="0" presId="urn:microsoft.com/office/officeart/2005/8/layout/cycle2"/>
    <dgm:cxn modelId="{ECEB1155-5073-4509-9A9D-1B1529B610D1}" type="presParOf" srcId="{65EB94F8-8FE4-489C-9942-1AC59FB84FC3}" destId="{79D6966C-4594-4A5C-9567-06BE1C40C186}" srcOrd="1" destOrd="0" presId="urn:microsoft.com/office/officeart/2005/8/layout/cycle2"/>
    <dgm:cxn modelId="{DCBD04EB-B234-429F-A2EF-4AC84D9B76CB}" type="presParOf" srcId="{79D6966C-4594-4A5C-9567-06BE1C40C186}" destId="{0D68727E-5112-45B0-9F93-B8C3C6797E11}" srcOrd="0" destOrd="0" presId="urn:microsoft.com/office/officeart/2005/8/layout/cycle2"/>
    <dgm:cxn modelId="{C74F99BF-5B1F-4D0E-BD1A-15B04DECF316}" type="presParOf" srcId="{65EB94F8-8FE4-489C-9942-1AC59FB84FC3}" destId="{022DFACD-41C9-4CD1-81BB-FFA50B777217}" srcOrd="2" destOrd="0" presId="urn:microsoft.com/office/officeart/2005/8/layout/cycle2"/>
    <dgm:cxn modelId="{77152F84-300E-4DF7-8C83-77B6AA189C5F}" type="presParOf" srcId="{65EB94F8-8FE4-489C-9942-1AC59FB84FC3}" destId="{3DC17C1F-D8B5-44D5-BB09-59EC5ACD8D78}" srcOrd="3" destOrd="0" presId="urn:microsoft.com/office/officeart/2005/8/layout/cycle2"/>
    <dgm:cxn modelId="{D06ED7D6-2F69-4879-BA5C-2164E92A8928}" type="presParOf" srcId="{3DC17C1F-D8B5-44D5-BB09-59EC5ACD8D78}" destId="{3188B38F-30A5-4FC6-8DB8-60AB79205B29}" srcOrd="0" destOrd="0" presId="urn:microsoft.com/office/officeart/2005/8/layout/cycle2"/>
    <dgm:cxn modelId="{F1EB6EC2-2963-4255-9088-9BB3D0E60CF6}" type="presParOf" srcId="{65EB94F8-8FE4-489C-9942-1AC59FB84FC3}" destId="{98403F2D-A214-495A-AC8A-16AC8C99BBC3}" srcOrd="4" destOrd="0" presId="urn:microsoft.com/office/officeart/2005/8/layout/cycle2"/>
    <dgm:cxn modelId="{7593FABD-D464-4069-814A-386AF7581CB6}" type="presParOf" srcId="{65EB94F8-8FE4-489C-9942-1AC59FB84FC3}" destId="{C9A847E2-33C5-402C-8D8C-40EEA3962843}" srcOrd="5" destOrd="0" presId="urn:microsoft.com/office/officeart/2005/8/layout/cycle2"/>
    <dgm:cxn modelId="{310C8E4D-ECDD-41B0-84D3-A508B95F6921}" type="presParOf" srcId="{C9A847E2-33C5-402C-8D8C-40EEA3962843}" destId="{2AEC1FAD-7DBE-43A7-BA41-267D15E74BAC}" srcOrd="0" destOrd="0" presId="urn:microsoft.com/office/officeart/2005/8/layout/cycle2"/>
    <dgm:cxn modelId="{4FB70308-A251-3A4E-B8CB-5501CD99B126}" type="presParOf" srcId="{65EB94F8-8FE4-489C-9942-1AC59FB84FC3}" destId="{4BA257ED-2D6F-9E4B-BB95-A9DFF673E24D}" srcOrd="6" destOrd="0" presId="urn:microsoft.com/office/officeart/2005/8/layout/cycle2"/>
    <dgm:cxn modelId="{0122669E-BAD8-404C-8F36-4F40B5C7D1D9}" type="presParOf" srcId="{65EB94F8-8FE4-489C-9942-1AC59FB84FC3}" destId="{5219A8D0-6497-604A-9167-E75D87F06729}" srcOrd="7" destOrd="0" presId="urn:microsoft.com/office/officeart/2005/8/layout/cycle2"/>
    <dgm:cxn modelId="{77C2A065-EEAD-444F-8838-A3BAE9D650A3}" type="presParOf" srcId="{5219A8D0-6497-604A-9167-E75D87F06729}" destId="{7D9E2131-E87F-D943-B90C-2009C2C91296}" srcOrd="0" destOrd="0" presId="urn:microsoft.com/office/officeart/2005/8/layout/cycle2"/>
    <dgm:cxn modelId="{D4F42C40-6B27-4262-BE6B-C76BF866BF28}" type="presParOf" srcId="{65EB94F8-8FE4-489C-9942-1AC59FB84FC3}" destId="{5C390C8D-6BE4-455E-8ED5-5C65DB87C7E0}" srcOrd="8" destOrd="0" presId="urn:microsoft.com/office/officeart/2005/8/layout/cycle2"/>
    <dgm:cxn modelId="{883FB4A0-A1C4-4245-8E24-67DB41AAB784}" type="presParOf" srcId="{65EB94F8-8FE4-489C-9942-1AC59FB84FC3}" destId="{40AA66FE-C413-4DDD-84BB-A768C1068C65}" srcOrd="9" destOrd="0" presId="urn:microsoft.com/office/officeart/2005/8/layout/cycle2"/>
    <dgm:cxn modelId="{A748CF7C-C1CB-43B9-99FD-3CACC6367909}" type="presParOf" srcId="{40AA66FE-C413-4DDD-84BB-A768C1068C65}" destId="{B5460882-21CE-41EA-AA76-1E81882401A8}" srcOrd="0" destOrd="0" presId="urn:microsoft.com/office/officeart/2005/8/layout/cycle2"/>
    <dgm:cxn modelId="{47E484A4-6E82-4B8F-927E-7D34C3387EC9}" type="presParOf" srcId="{65EB94F8-8FE4-489C-9942-1AC59FB84FC3}" destId="{96F35D70-3266-4FBF-8537-5AB919C3C820}" srcOrd="10" destOrd="0" presId="urn:microsoft.com/office/officeart/2005/8/layout/cycle2"/>
    <dgm:cxn modelId="{23149676-93A3-4229-ACD7-E47EC7C7F035}" type="presParOf" srcId="{65EB94F8-8FE4-489C-9942-1AC59FB84FC3}" destId="{EE168B84-6E41-49F2-8D9A-3E5B7510F523}" srcOrd="11" destOrd="0" presId="urn:microsoft.com/office/officeart/2005/8/layout/cycle2"/>
    <dgm:cxn modelId="{33BB4B0D-FF12-4195-AC88-3AF438AB574C}" type="presParOf" srcId="{EE168B84-6E41-49F2-8D9A-3E5B7510F523}" destId="{4B75619B-AC0B-4FDB-B22F-98EB60443F59}" srcOrd="0" destOrd="0" presId="urn:microsoft.com/office/officeart/2005/8/layout/cycle2"/>
    <dgm:cxn modelId="{DEC5A70E-D9FB-4942-A435-8EED8DEECB49}" type="presParOf" srcId="{65EB94F8-8FE4-489C-9942-1AC59FB84FC3}" destId="{9E890EA7-C730-451F-A127-8089930750E4}" srcOrd="12" destOrd="0" presId="urn:microsoft.com/office/officeart/2005/8/layout/cycle2"/>
    <dgm:cxn modelId="{1E2C4DAD-53AB-4CE4-9F63-DE7E8CF841D3}" type="presParOf" srcId="{65EB94F8-8FE4-489C-9942-1AC59FB84FC3}" destId="{5FB9524E-4F78-4CFB-9EAA-1EC41A977ED6}" srcOrd="13" destOrd="0" presId="urn:microsoft.com/office/officeart/2005/8/layout/cycle2"/>
    <dgm:cxn modelId="{E0DFB083-E96C-4D43-938B-B55FF5BA6C7C}" type="presParOf" srcId="{5FB9524E-4F78-4CFB-9EAA-1EC41A977ED6}" destId="{DE70D31A-1032-405E-A49F-70AD337ED1B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EF8E1-3A3A-46D0-9825-D0119E812AB8}">
      <dsp:nvSpPr>
        <dsp:cNvPr id="0" name=""/>
        <dsp:cNvSpPr/>
      </dsp:nvSpPr>
      <dsp:spPr>
        <a:xfrm>
          <a:off x="3348152" y="-104739"/>
          <a:ext cx="1846328" cy="1813553"/>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Establish Learning Goals</a:t>
          </a:r>
          <a:endParaRPr lang="en-US" sz="1800" kern="1200" dirty="0"/>
        </a:p>
      </dsp:txBody>
      <dsp:txXfrm>
        <a:off x="3618540" y="160850"/>
        <a:ext cx="1305552" cy="1282375"/>
      </dsp:txXfrm>
    </dsp:sp>
    <dsp:sp modelId="{9176C3BC-65B8-445E-86B2-98C6F27F3912}">
      <dsp:nvSpPr>
        <dsp:cNvPr id="0" name=""/>
        <dsp:cNvSpPr/>
      </dsp:nvSpPr>
      <dsp:spPr>
        <a:xfrm rot="2700000">
          <a:off x="4965917" y="1390694"/>
          <a:ext cx="324311" cy="5361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4980165" y="1463535"/>
        <a:ext cx="227018" cy="321719"/>
      </dsp:txXfrm>
    </dsp:sp>
    <dsp:sp modelId="{78CD8489-A3B1-4316-82BF-B2C6BC0AA745}">
      <dsp:nvSpPr>
        <dsp:cNvPr id="0" name=""/>
        <dsp:cNvSpPr/>
      </dsp:nvSpPr>
      <dsp:spPr>
        <a:xfrm>
          <a:off x="5085724" y="1641737"/>
          <a:ext cx="1748367" cy="1697782"/>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Provide Learning </a:t>
          </a:r>
          <a:r>
            <a:rPr lang="en-US" sz="1800" kern="1200" dirty="0" err="1" smtClean="0"/>
            <a:t>Oppor-tunities</a:t>
          </a:r>
          <a:endParaRPr lang="en-US" sz="1800" kern="1200" dirty="0"/>
        </a:p>
      </dsp:txBody>
      <dsp:txXfrm>
        <a:off x="5341766" y="1890371"/>
        <a:ext cx="1236283" cy="1200514"/>
      </dsp:txXfrm>
    </dsp:sp>
    <dsp:sp modelId="{913E3427-DC84-446A-A53E-CFEAF3FCE0CF}">
      <dsp:nvSpPr>
        <dsp:cNvPr id="0" name=""/>
        <dsp:cNvSpPr/>
      </dsp:nvSpPr>
      <dsp:spPr>
        <a:xfrm rot="8100000">
          <a:off x="4963375" y="3050140"/>
          <a:ext cx="337844" cy="5361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5049885" y="3121545"/>
        <a:ext cx="236491" cy="321719"/>
      </dsp:txXfrm>
    </dsp:sp>
    <dsp:sp modelId="{0F1FB9C5-2FF2-4FAA-B5D2-7A9DA2D2FE12}">
      <dsp:nvSpPr>
        <dsp:cNvPr id="0" name=""/>
        <dsp:cNvSpPr/>
      </dsp:nvSpPr>
      <dsp:spPr>
        <a:xfrm>
          <a:off x="3387076" y="3284716"/>
          <a:ext cx="1768481" cy="1789007"/>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Assess Student Learning</a:t>
          </a:r>
          <a:endParaRPr lang="en-US" sz="1800" kern="1200" dirty="0"/>
        </a:p>
      </dsp:txBody>
      <dsp:txXfrm>
        <a:off x="3646064" y="3546710"/>
        <a:ext cx="1250505" cy="1265019"/>
      </dsp:txXfrm>
    </dsp:sp>
    <dsp:sp modelId="{CBC58A72-6ED5-4932-B77F-9E0B011EAF91}">
      <dsp:nvSpPr>
        <dsp:cNvPr id="0" name=""/>
        <dsp:cNvSpPr/>
      </dsp:nvSpPr>
      <dsp:spPr>
        <a:xfrm rot="13500000">
          <a:off x="3249928" y="3060838"/>
          <a:ext cx="342209" cy="5361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3337556" y="3204374"/>
        <a:ext cx="239546" cy="321719"/>
      </dsp:txXfrm>
    </dsp:sp>
    <dsp:sp modelId="{AD3225C0-16C5-4849-AB44-41A8A3FBEE5C}">
      <dsp:nvSpPr>
        <dsp:cNvPr id="0" name=""/>
        <dsp:cNvSpPr/>
      </dsp:nvSpPr>
      <dsp:spPr>
        <a:xfrm>
          <a:off x="1728337" y="1638964"/>
          <a:ext cx="1708776" cy="1703327"/>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Use the Results</a:t>
          </a:r>
          <a:endParaRPr lang="en-US" sz="1800" kern="1200" dirty="0"/>
        </a:p>
      </dsp:txBody>
      <dsp:txXfrm>
        <a:off x="1978581" y="1888410"/>
        <a:ext cx="1208288" cy="1204435"/>
      </dsp:txXfrm>
    </dsp:sp>
    <dsp:sp modelId="{5E404876-8FAC-4D2E-91A4-5FC14DF95719}">
      <dsp:nvSpPr>
        <dsp:cNvPr id="0" name=""/>
        <dsp:cNvSpPr/>
      </dsp:nvSpPr>
      <dsp:spPr>
        <a:xfrm rot="18900000">
          <a:off x="3234241" y="1406674"/>
          <a:ext cx="328677" cy="5361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3248681" y="1548774"/>
        <a:ext cx="230074" cy="321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EF8E1-3A3A-46D0-9825-D0119E812AB8}">
      <dsp:nvSpPr>
        <dsp:cNvPr id="0" name=""/>
        <dsp:cNvSpPr/>
      </dsp:nvSpPr>
      <dsp:spPr>
        <a:xfrm>
          <a:off x="3348152" y="-104739"/>
          <a:ext cx="1846328" cy="1813553"/>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Establish Learning Goals</a:t>
          </a:r>
          <a:endParaRPr lang="en-US" sz="1800" kern="1200" dirty="0"/>
        </a:p>
      </dsp:txBody>
      <dsp:txXfrm>
        <a:off x="3618540" y="160850"/>
        <a:ext cx="1305552" cy="1282375"/>
      </dsp:txXfrm>
    </dsp:sp>
    <dsp:sp modelId="{9176C3BC-65B8-445E-86B2-98C6F27F3912}">
      <dsp:nvSpPr>
        <dsp:cNvPr id="0" name=""/>
        <dsp:cNvSpPr/>
      </dsp:nvSpPr>
      <dsp:spPr>
        <a:xfrm rot="2700000">
          <a:off x="4965917" y="1390694"/>
          <a:ext cx="324311" cy="5361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4980165" y="1463535"/>
        <a:ext cx="227018" cy="321719"/>
      </dsp:txXfrm>
    </dsp:sp>
    <dsp:sp modelId="{78CD8489-A3B1-4316-82BF-B2C6BC0AA745}">
      <dsp:nvSpPr>
        <dsp:cNvPr id="0" name=""/>
        <dsp:cNvSpPr/>
      </dsp:nvSpPr>
      <dsp:spPr>
        <a:xfrm>
          <a:off x="5085724" y="1641737"/>
          <a:ext cx="1748367" cy="1697782"/>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Provide Learning </a:t>
          </a:r>
          <a:r>
            <a:rPr lang="en-US" sz="1800" kern="1200" dirty="0" err="1" smtClean="0"/>
            <a:t>Oppor-tunities</a:t>
          </a:r>
          <a:endParaRPr lang="en-US" sz="1800" kern="1200" dirty="0"/>
        </a:p>
      </dsp:txBody>
      <dsp:txXfrm>
        <a:off x="5341766" y="1890371"/>
        <a:ext cx="1236283" cy="1200514"/>
      </dsp:txXfrm>
    </dsp:sp>
    <dsp:sp modelId="{913E3427-DC84-446A-A53E-CFEAF3FCE0CF}">
      <dsp:nvSpPr>
        <dsp:cNvPr id="0" name=""/>
        <dsp:cNvSpPr/>
      </dsp:nvSpPr>
      <dsp:spPr>
        <a:xfrm rot="8100000">
          <a:off x="4963375" y="3050140"/>
          <a:ext cx="337844" cy="5361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5049885" y="3121545"/>
        <a:ext cx="236491" cy="321719"/>
      </dsp:txXfrm>
    </dsp:sp>
    <dsp:sp modelId="{0F1FB9C5-2FF2-4FAA-B5D2-7A9DA2D2FE12}">
      <dsp:nvSpPr>
        <dsp:cNvPr id="0" name=""/>
        <dsp:cNvSpPr/>
      </dsp:nvSpPr>
      <dsp:spPr>
        <a:xfrm>
          <a:off x="3387076" y="3284716"/>
          <a:ext cx="1768481" cy="1789007"/>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Assess Student Learning</a:t>
          </a:r>
          <a:endParaRPr lang="en-US" sz="1800" kern="1200" dirty="0"/>
        </a:p>
      </dsp:txBody>
      <dsp:txXfrm>
        <a:off x="3646064" y="3546710"/>
        <a:ext cx="1250505" cy="1265019"/>
      </dsp:txXfrm>
    </dsp:sp>
    <dsp:sp modelId="{CBC58A72-6ED5-4932-B77F-9E0B011EAF91}">
      <dsp:nvSpPr>
        <dsp:cNvPr id="0" name=""/>
        <dsp:cNvSpPr/>
      </dsp:nvSpPr>
      <dsp:spPr>
        <a:xfrm rot="13500000">
          <a:off x="3249928" y="3060838"/>
          <a:ext cx="342209" cy="5361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3337556" y="3204374"/>
        <a:ext cx="239546" cy="321719"/>
      </dsp:txXfrm>
    </dsp:sp>
    <dsp:sp modelId="{AD3225C0-16C5-4849-AB44-41A8A3FBEE5C}">
      <dsp:nvSpPr>
        <dsp:cNvPr id="0" name=""/>
        <dsp:cNvSpPr/>
      </dsp:nvSpPr>
      <dsp:spPr>
        <a:xfrm>
          <a:off x="1728337" y="1638964"/>
          <a:ext cx="1708776" cy="1703327"/>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Use the Results</a:t>
          </a:r>
          <a:endParaRPr lang="en-US" sz="1800" kern="1200" dirty="0"/>
        </a:p>
      </dsp:txBody>
      <dsp:txXfrm>
        <a:off x="1978581" y="1888410"/>
        <a:ext cx="1208288" cy="1204435"/>
      </dsp:txXfrm>
    </dsp:sp>
    <dsp:sp modelId="{5E404876-8FAC-4D2E-91A4-5FC14DF95719}">
      <dsp:nvSpPr>
        <dsp:cNvPr id="0" name=""/>
        <dsp:cNvSpPr/>
      </dsp:nvSpPr>
      <dsp:spPr>
        <a:xfrm rot="18900000">
          <a:off x="3234241" y="1406674"/>
          <a:ext cx="328677" cy="5361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3248681" y="1548774"/>
        <a:ext cx="230074" cy="321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82A6D-27C8-4B88-BD09-3BDF3219826E}">
      <dsp:nvSpPr>
        <dsp:cNvPr id="0" name=""/>
        <dsp:cNvSpPr/>
      </dsp:nvSpPr>
      <dsp:spPr>
        <a:xfrm>
          <a:off x="4649854" y="-136117"/>
          <a:ext cx="1554789" cy="1553727"/>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Goals &amp; Strategic Priorities</a:t>
          </a:r>
          <a:endParaRPr lang="en-US" sz="2000" kern="1200" dirty="0"/>
        </a:p>
      </dsp:txBody>
      <dsp:txXfrm>
        <a:off x="4877548" y="91421"/>
        <a:ext cx="1099401" cy="1098651"/>
      </dsp:txXfrm>
    </dsp:sp>
    <dsp:sp modelId="{79D6966C-4594-4A5C-9567-06BE1C40C186}">
      <dsp:nvSpPr>
        <dsp:cNvPr id="0" name=""/>
        <dsp:cNvSpPr/>
      </dsp:nvSpPr>
      <dsp:spPr>
        <a:xfrm rot="1072034">
          <a:off x="6266368" y="738535"/>
          <a:ext cx="267594" cy="43167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268304" y="812556"/>
        <a:ext cx="187316" cy="259007"/>
      </dsp:txXfrm>
    </dsp:sp>
    <dsp:sp modelId="{022DFACD-41C9-4CD1-81BB-FFA50B777217}">
      <dsp:nvSpPr>
        <dsp:cNvPr id="0" name=""/>
        <dsp:cNvSpPr/>
      </dsp:nvSpPr>
      <dsp:spPr>
        <a:xfrm>
          <a:off x="6608313" y="499811"/>
          <a:ext cx="1579564" cy="1552512"/>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Outcomes</a:t>
          </a:r>
          <a:endParaRPr lang="en-US" sz="1800" kern="1200" dirty="0"/>
        </a:p>
      </dsp:txBody>
      <dsp:txXfrm>
        <a:off x="6839635" y="727171"/>
        <a:ext cx="1116920" cy="1097792"/>
      </dsp:txXfrm>
    </dsp:sp>
    <dsp:sp modelId="{3DC17C1F-D8B5-44D5-BB09-59EC5ACD8D78}">
      <dsp:nvSpPr>
        <dsp:cNvPr id="0" name=""/>
        <dsp:cNvSpPr/>
      </dsp:nvSpPr>
      <dsp:spPr>
        <a:xfrm rot="4470912">
          <a:off x="7509778" y="2139689"/>
          <a:ext cx="374740" cy="43167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7550982" y="2171854"/>
        <a:ext cx="262318" cy="259007"/>
      </dsp:txXfrm>
    </dsp:sp>
    <dsp:sp modelId="{98403F2D-A214-495A-AC8A-16AC8C99BBC3}">
      <dsp:nvSpPr>
        <dsp:cNvPr id="0" name=""/>
        <dsp:cNvSpPr/>
      </dsp:nvSpPr>
      <dsp:spPr>
        <a:xfrm>
          <a:off x="7153814" y="2684753"/>
          <a:ext cx="1683602" cy="1496247"/>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Curriculum Design</a:t>
          </a:r>
        </a:p>
      </dsp:txBody>
      <dsp:txXfrm>
        <a:off x="7400372" y="2903873"/>
        <a:ext cx="1190486" cy="1058007"/>
      </dsp:txXfrm>
    </dsp:sp>
    <dsp:sp modelId="{C9A847E2-33C5-402C-8D8C-40EEA3962843}">
      <dsp:nvSpPr>
        <dsp:cNvPr id="0" name=""/>
        <dsp:cNvSpPr/>
      </dsp:nvSpPr>
      <dsp:spPr>
        <a:xfrm rot="8330269">
          <a:off x="7087389" y="3897782"/>
          <a:ext cx="259161" cy="43167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7155529" y="3958531"/>
        <a:ext cx="181413" cy="259007"/>
      </dsp:txXfrm>
    </dsp:sp>
    <dsp:sp modelId="{4BA257ED-2D6F-9E4B-BB95-A9DFF673E24D}">
      <dsp:nvSpPr>
        <dsp:cNvPr id="0" name=""/>
        <dsp:cNvSpPr/>
      </dsp:nvSpPr>
      <dsp:spPr>
        <a:xfrm>
          <a:off x="5606970" y="4030092"/>
          <a:ext cx="1637684" cy="1550427"/>
        </a:xfrm>
        <a:prstGeom prst="ellipse">
          <a:avLst/>
        </a:prstGeom>
        <a:solidFill>
          <a:srgbClr val="5B9BD5">
            <a:lumMod val="5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800" kern="1200" dirty="0">
              <a:solidFill>
                <a:prstClr val="white"/>
              </a:solidFill>
              <a:latin typeface="Myriad Pro"/>
              <a:ea typeface="+mn-ea"/>
              <a:cs typeface="+mn-cs"/>
            </a:rPr>
            <a:t>Teaching &amp; Learning</a:t>
          </a:r>
        </a:p>
      </dsp:txBody>
      <dsp:txXfrm>
        <a:off x="5846803" y="4257147"/>
        <a:ext cx="1158018" cy="1096317"/>
      </dsp:txXfrm>
    </dsp:sp>
    <dsp:sp modelId="{5219A8D0-6497-604A-9167-E75D87F06729}">
      <dsp:nvSpPr>
        <dsp:cNvPr id="0" name=""/>
        <dsp:cNvSpPr/>
      </dsp:nvSpPr>
      <dsp:spPr>
        <a:xfrm rot="10746382">
          <a:off x="5301830" y="4605316"/>
          <a:ext cx="215727" cy="431679"/>
        </a:xfrm>
        <a:prstGeom prst="rightArrow">
          <a:avLst>
            <a:gd name="adj1" fmla="val 60000"/>
            <a:gd name="adj2" fmla="val 50000"/>
          </a:avLst>
        </a:prstGeom>
        <a:solidFill>
          <a:srgbClr val="5B9BD5">
            <a:lumMod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prstClr val="white"/>
            </a:solidFill>
            <a:latin typeface="Myriad Pro"/>
            <a:ea typeface="+mn-ea"/>
            <a:cs typeface="+mn-cs"/>
          </a:endParaRPr>
        </a:p>
      </dsp:txBody>
      <dsp:txXfrm rot="10800000">
        <a:off x="5366544" y="4691147"/>
        <a:ext cx="151009" cy="259007"/>
      </dsp:txXfrm>
    </dsp:sp>
    <dsp:sp modelId="{5C390C8D-6BE4-455E-8ED5-5C65DB87C7E0}">
      <dsp:nvSpPr>
        <dsp:cNvPr id="0" name=""/>
        <dsp:cNvSpPr/>
      </dsp:nvSpPr>
      <dsp:spPr>
        <a:xfrm>
          <a:off x="3566738" y="4084466"/>
          <a:ext cx="1633476" cy="1505392"/>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Assess-</a:t>
          </a:r>
          <a:r>
            <a:rPr lang="en-US" sz="1800" kern="1200" dirty="0" err="1" smtClean="0"/>
            <a:t>ment</a:t>
          </a:r>
          <a:endParaRPr lang="en-US" sz="1800" kern="1200" dirty="0"/>
        </a:p>
      </dsp:txBody>
      <dsp:txXfrm>
        <a:off x="3805955" y="4304926"/>
        <a:ext cx="1155042" cy="1064472"/>
      </dsp:txXfrm>
    </dsp:sp>
    <dsp:sp modelId="{40AA66FE-C413-4DDD-84BB-A768C1068C65}">
      <dsp:nvSpPr>
        <dsp:cNvPr id="0" name=""/>
        <dsp:cNvSpPr/>
      </dsp:nvSpPr>
      <dsp:spPr>
        <a:xfrm rot="13418394">
          <a:off x="3500930" y="3928336"/>
          <a:ext cx="311705" cy="43167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3581522" y="4046939"/>
        <a:ext cx="218194" cy="259007"/>
      </dsp:txXfrm>
    </dsp:sp>
    <dsp:sp modelId="{96F35D70-3266-4FBF-8537-5AB919C3C820}">
      <dsp:nvSpPr>
        <dsp:cNvPr id="0" name=""/>
        <dsp:cNvSpPr/>
      </dsp:nvSpPr>
      <dsp:spPr>
        <a:xfrm>
          <a:off x="2094960" y="2654830"/>
          <a:ext cx="1631852" cy="1556093"/>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Reflection &amp; Analysis</a:t>
          </a:r>
          <a:endParaRPr lang="en-US" sz="1800" kern="1200" dirty="0"/>
        </a:p>
      </dsp:txBody>
      <dsp:txXfrm>
        <a:off x="2333939" y="2882715"/>
        <a:ext cx="1153894" cy="1100323"/>
      </dsp:txXfrm>
    </dsp:sp>
    <dsp:sp modelId="{EE168B84-6E41-49F2-8D9A-3E5B7510F523}">
      <dsp:nvSpPr>
        <dsp:cNvPr id="0" name=""/>
        <dsp:cNvSpPr/>
      </dsp:nvSpPr>
      <dsp:spPr>
        <a:xfrm rot="16880735">
          <a:off x="2953679" y="2142902"/>
          <a:ext cx="345458" cy="43167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995303" y="2280044"/>
        <a:ext cx="241821" cy="259007"/>
      </dsp:txXfrm>
    </dsp:sp>
    <dsp:sp modelId="{9E890EA7-C730-451F-A127-8089930750E4}">
      <dsp:nvSpPr>
        <dsp:cNvPr id="0" name=""/>
        <dsp:cNvSpPr/>
      </dsp:nvSpPr>
      <dsp:spPr>
        <a:xfrm>
          <a:off x="2571059" y="537991"/>
          <a:ext cx="1539235" cy="1505724"/>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Curriculum</a:t>
          </a:r>
          <a:r>
            <a:rPr lang="en-US" sz="1700" kern="1200" baseline="0" dirty="0" smtClean="0"/>
            <a:t> Revision</a:t>
          </a:r>
          <a:endParaRPr lang="en-US" sz="1700" kern="1200" dirty="0"/>
        </a:p>
      </dsp:txBody>
      <dsp:txXfrm>
        <a:off x="2796475" y="758499"/>
        <a:ext cx="1088403" cy="1064708"/>
      </dsp:txXfrm>
    </dsp:sp>
    <dsp:sp modelId="{5FB9524E-4F78-4CFB-9EAA-1EC41A977ED6}">
      <dsp:nvSpPr>
        <dsp:cNvPr id="0" name=""/>
        <dsp:cNvSpPr/>
      </dsp:nvSpPr>
      <dsp:spPr>
        <a:xfrm rot="20561679">
          <a:off x="4200760" y="754193"/>
          <a:ext cx="339234" cy="43167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4203063" y="855665"/>
        <a:ext cx="237464" cy="25900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47" tIns="48324" rIns="96647" bIns="48324" rtlCol="0"/>
          <a:lstStyle>
            <a:lvl1pPr algn="r">
              <a:defRPr sz="1300"/>
            </a:lvl1pPr>
          </a:lstStyle>
          <a:p>
            <a:fld id="{9190590D-82AB-4333-8407-3F60734F7331}" type="datetimeFigureOut">
              <a:rPr lang="en-US" smtClean="0"/>
              <a:t>11/3/2019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47" tIns="48324" rIns="96647" bIns="483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47" tIns="48324" rIns="96647" bIns="48324" rtlCol="0" anchor="b"/>
          <a:lstStyle>
            <a:lvl1pPr algn="r">
              <a:defRPr sz="1300"/>
            </a:lvl1pPr>
          </a:lstStyle>
          <a:p>
            <a:fld id="{068560C1-B14E-4109-8806-29783600BB22}" type="slidenum">
              <a:rPr lang="en-US" smtClean="0"/>
              <a:t>‹#›</a:t>
            </a:fld>
            <a:endParaRPr lang="en-US" dirty="0"/>
          </a:p>
        </p:txBody>
      </p:sp>
    </p:spTree>
    <p:extLst>
      <p:ext uri="{BB962C8B-B14F-4D97-AF65-F5344CB8AC3E}">
        <p14:creationId xmlns:p14="http://schemas.microsoft.com/office/powerpoint/2010/main" val="917419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560C1-B14E-4109-8806-29783600BB22}" type="slidenum">
              <a:rPr lang="en-US" smtClean="0"/>
              <a:t>1</a:t>
            </a:fld>
            <a:endParaRPr lang="en-US" dirty="0"/>
          </a:p>
        </p:txBody>
      </p:sp>
    </p:spTree>
    <p:extLst>
      <p:ext uri="{BB962C8B-B14F-4D97-AF65-F5344CB8AC3E}">
        <p14:creationId xmlns:p14="http://schemas.microsoft.com/office/powerpoint/2010/main" val="881217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560C1-B14E-4109-8806-29783600BB22}" type="slidenum">
              <a:rPr lang="en-US" smtClean="0"/>
              <a:t>2</a:t>
            </a:fld>
            <a:endParaRPr lang="en-US" dirty="0"/>
          </a:p>
        </p:txBody>
      </p:sp>
    </p:spTree>
    <p:extLst>
      <p:ext uri="{BB962C8B-B14F-4D97-AF65-F5344CB8AC3E}">
        <p14:creationId xmlns:p14="http://schemas.microsoft.com/office/powerpoint/2010/main" val="1624454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560C1-B14E-4109-8806-29783600BB22}" type="slidenum">
              <a:rPr lang="en-US" smtClean="0"/>
              <a:t>5</a:t>
            </a:fld>
            <a:endParaRPr lang="en-US"/>
          </a:p>
        </p:txBody>
      </p:sp>
    </p:spTree>
    <p:extLst>
      <p:ext uri="{BB962C8B-B14F-4D97-AF65-F5344CB8AC3E}">
        <p14:creationId xmlns:p14="http://schemas.microsoft.com/office/powerpoint/2010/main" val="4250305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560C1-B14E-4109-8806-29783600BB22}" type="slidenum">
              <a:rPr lang="en-US" smtClean="0"/>
              <a:t>48</a:t>
            </a:fld>
            <a:endParaRPr lang="en-US" dirty="0"/>
          </a:p>
        </p:txBody>
      </p:sp>
    </p:spTree>
    <p:extLst>
      <p:ext uri="{BB962C8B-B14F-4D97-AF65-F5344CB8AC3E}">
        <p14:creationId xmlns:p14="http://schemas.microsoft.com/office/powerpoint/2010/main" val="2089420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560C1-B14E-4109-8806-29783600BB22}" type="slidenum">
              <a:rPr lang="en-US" smtClean="0"/>
              <a:t>56</a:t>
            </a:fld>
            <a:endParaRPr lang="en-US" dirty="0"/>
          </a:p>
        </p:txBody>
      </p:sp>
    </p:spTree>
    <p:extLst>
      <p:ext uri="{BB962C8B-B14F-4D97-AF65-F5344CB8AC3E}">
        <p14:creationId xmlns:p14="http://schemas.microsoft.com/office/powerpoint/2010/main" val="4109769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r="-1154"/>
          <a:stretch/>
        </p:blipFill>
        <p:spPr>
          <a:xfrm rot="21191334">
            <a:off x="-409025" y="-715758"/>
            <a:ext cx="11969354" cy="5142793"/>
          </a:xfrm>
          <a:prstGeom prst="rect">
            <a:avLst/>
          </a:prstGeom>
        </p:spPr>
      </p:pic>
      <p:sp>
        <p:nvSpPr>
          <p:cNvPr id="12" name="Rectangle 11"/>
          <p:cNvSpPr/>
          <p:nvPr userDrawn="1"/>
        </p:nvSpPr>
        <p:spPr>
          <a:xfrm>
            <a:off x="-85344" y="-146304"/>
            <a:ext cx="12277344" cy="7138381"/>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5905948 w 12192000"/>
              <a:gd name="connsiteY4" fmla="*/ 3593054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807285 w 12192000"/>
              <a:gd name="connsiteY4" fmla="*/ 5862918 h 6858000"/>
              <a:gd name="connsiteX5" fmla="*/ 5905948 w 12192000"/>
              <a:gd name="connsiteY5" fmla="*/ 3593054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688489 w 12192000"/>
              <a:gd name="connsiteY4" fmla="*/ 5529431 h 6858000"/>
              <a:gd name="connsiteX5" fmla="*/ 5905948 w 12192000"/>
              <a:gd name="connsiteY5" fmla="*/ 3593054 h 6858000"/>
              <a:gd name="connsiteX0" fmla="*/ 5916706 w 12202758"/>
              <a:gd name="connsiteY0" fmla="*/ 3593054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916706 w 12202758"/>
              <a:gd name="connsiteY5" fmla="*/ 3593054 h 6858000"/>
              <a:gd name="connsiteX0" fmla="*/ 5680038 w 12202758"/>
              <a:gd name="connsiteY0" fmla="*/ 2829262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680038 w 12202758"/>
              <a:gd name="connsiteY5" fmla="*/ 2829262 h 6858000"/>
              <a:gd name="connsiteX0" fmla="*/ 5701554 w 12202758"/>
              <a:gd name="connsiteY0" fmla="*/ 2893808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701554 w 12202758"/>
              <a:gd name="connsiteY5" fmla="*/ 2893808 h 6858000"/>
              <a:gd name="connsiteX0" fmla="*/ 5701554 w 12202758"/>
              <a:gd name="connsiteY0" fmla="*/ 2893808 h 6858000"/>
              <a:gd name="connsiteX1" fmla="*/ 11015831 w 12202758"/>
              <a:gd name="connsiteY1" fmla="*/ 505609 h 6858000"/>
              <a:gd name="connsiteX2" fmla="*/ 12202758 w 12202758"/>
              <a:gd name="connsiteY2" fmla="*/ 0 h 6858000"/>
              <a:gd name="connsiteX3" fmla="*/ 12202758 w 12202758"/>
              <a:gd name="connsiteY3" fmla="*/ 6858000 h 6858000"/>
              <a:gd name="connsiteX4" fmla="*/ 10758 w 12202758"/>
              <a:gd name="connsiteY4" fmla="*/ 6858000 h 6858000"/>
              <a:gd name="connsiteX5" fmla="*/ 0 w 12202758"/>
              <a:gd name="connsiteY5" fmla="*/ 5249732 h 6858000"/>
              <a:gd name="connsiteX6" fmla="*/ 5701554 w 12202758"/>
              <a:gd name="connsiteY6" fmla="*/ 2893808 h 6858000"/>
              <a:gd name="connsiteX0" fmla="*/ 5701554 w 12202758"/>
              <a:gd name="connsiteY0" fmla="*/ 2893809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6" fmla="*/ 5701554 w 12202758"/>
              <a:gd name="connsiteY6" fmla="*/ 2893809 h 6858001"/>
              <a:gd name="connsiteX0" fmla="*/ 5583220 w 12202758"/>
              <a:gd name="connsiteY0" fmla="*/ 2571079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6" fmla="*/ 5583220 w 12202758"/>
              <a:gd name="connsiteY6" fmla="*/ 2571079 h 6858001"/>
              <a:gd name="connsiteX0" fmla="*/ 0 w 12202758"/>
              <a:gd name="connsiteY0" fmla="*/ 5249733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0" fmla="*/ 0 w 12202758"/>
              <a:gd name="connsiteY0" fmla="*/ 5249733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272015 w 12202758"/>
              <a:gd name="connsiteY4" fmla="*/ 6409701 h 6858001"/>
              <a:gd name="connsiteX5" fmla="*/ 0 w 12202758"/>
              <a:gd name="connsiteY5" fmla="*/ 5249733 h 6858001"/>
              <a:gd name="connsiteX0" fmla="*/ 3756 w 12206514"/>
              <a:gd name="connsiteY0" fmla="*/ 5249733 h 6872463"/>
              <a:gd name="connsiteX1" fmla="*/ 10944284 w 12206514"/>
              <a:gd name="connsiteY1" fmla="*/ 0 h 6872463"/>
              <a:gd name="connsiteX2" fmla="*/ 12206514 w 12206514"/>
              <a:gd name="connsiteY2" fmla="*/ 1 h 6872463"/>
              <a:gd name="connsiteX3" fmla="*/ 12206514 w 12206514"/>
              <a:gd name="connsiteY3" fmla="*/ 6858001 h 6872463"/>
              <a:gd name="connsiteX4" fmla="*/ 0 w 12206514"/>
              <a:gd name="connsiteY4" fmla="*/ 6872463 h 6872463"/>
              <a:gd name="connsiteX5" fmla="*/ 3756 w 12206514"/>
              <a:gd name="connsiteY5" fmla="*/ 5249733 h 6872463"/>
              <a:gd name="connsiteX0" fmla="*/ 0 w 12231787"/>
              <a:gd name="connsiteY0" fmla="*/ 5249733 h 6872463"/>
              <a:gd name="connsiteX1" fmla="*/ 10969557 w 12231787"/>
              <a:gd name="connsiteY1" fmla="*/ 0 h 6872463"/>
              <a:gd name="connsiteX2" fmla="*/ 12231787 w 12231787"/>
              <a:gd name="connsiteY2" fmla="*/ 1 h 6872463"/>
              <a:gd name="connsiteX3" fmla="*/ 12231787 w 12231787"/>
              <a:gd name="connsiteY3" fmla="*/ 6858001 h 6872463"/>
              <a:gd name="connsiteX4" fmla="*/ 25273 w 12231787"/>
              <a:gd name="connsiteY4" fmla="*/ 6872463 h 6872463"/>
              <a:gd name="connsiteX5" fmla="*/ 0 w 12231787"/>
              <a:gd name="connsiteY5" fmla="*/ 5249733 h 6872463"/>
              <a:gd name="connsiteX0" fmla="*/ 0 w 12217273"/>
              <a:gd name="connsiteY0" fmla="*/ 4758050 h 6872463"/>
              <a:gd name="connsiteX1" fmla="*/ 109550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758050 h 6872463"/>
              <a:gd name="connsiteX0" fmla="*/ 0 w 12217273"/>
              <a:gd name="connsiteY0" fmla="*/ 4928874 h 6872463"/>
              <a:gd name="connsiteX1" fmla="*/ 109550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928874 h 6872463"/>
              <a:gd name="connsiteX0" fmla="*/ 0 w 12217273"/>
              <a:gd name="connsiteY0" fmla="*/ 4928874 h 6872463"/>
              <a:gd name="connsiteX1" fmla="*/ 111836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928874 h 687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7273" h="6872463">
                <a:moveTo>
                  <a:pt x="0" y="4928874"/>
                </a:moveTo>
                <a:lnTo>
                  <a:pt x="11183643" y="0"/>
                </a:lnTo>
                <a:lnTo>
                  <a:pt x="12217273" y="1"/>
                </a:lnTo>
                <a:lnTo>
                  <a:pt x="12217273" y="6858001"/>
                </a:lnTo>
                <a:lnTo>
                  <a:pt x="10759" y="6872463"/>
                </a:lnTo>
                <a:cubicBezTo>
                  <a:pt x="7173" y="6167659"/>
                  <a:pt x="3586" y="5633678"/>
                  <a:pt x="0" y="4928874"/>
                </a:cubicBezTo>
                <a:close/>
              </a:path>
            </a:pathLst>
          </a:custGeom>
          <a:solidFill>
            <a:srgbClr val="482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588000" y="1668463"/>
            <a:ext cx="5970824" cy="2387600"/>
          </a:xfrm>
          <a:prstGeom prst="rect">
            <a:avLst/>
          </a:prstGeom>
        </p:spPr>
        <p:txBody>
          <a:bodyPr anchor="b"/>
          <a:lstStyle>
            <a:lvl1pPr algn="r">
              <a:defRPr sz="6000" baseline="0">
                <a:solidFill>
                  <a:schemeClr val="bg1"/>
                </a:solidFill>
              </a:defRPr>
            </a:lvl1pPr>
          </a:lstStyle>
          <a:p>
            <a:r>
              <a:rPr lang="en-US" dirty="0"/>
              <a:t>MAIN HEADLINE</a:t>
            </a:r>
            <a:br>
              <a:rPr lang="en-US" dirty="0"/>
            </a:br>
            <a:r>
              <a:rPr lang="en-US" dirty="0"/>
              <a:t>GOES HERE</a:t>
            </a:r>
          </a:p>
        </p:txBody>
      </p:sp>
      <p:sp>
        <p:nvSpPr>
          <p:cNvPr id="3" name="Subtitle 2"/>
          <p:cNvSpPr>
            <a:spLocks noGrp="1"/>
          </p:cNvSpPr>
          <p:nvPr>
            <p:ph type="subTitle" idx="1" hasCustomPrompt="1"/>
          </p:nvPr>
        </p:nvSpPr>
        <p:spPr>
          <a:xfrm>
            <a:off x="2481942" y="4282326"/>
            <a:ext cx="9076881" cy="788690"/>
          </a:xfr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line of information goes here</a:t>
            </a:r>
          </a:p>
          <a:p>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r>
              <a:rPr lang="en-US" dirty="0"/>
              <a:t>11/7/2018</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35900" y="5218653"/>
            <a:ext cx="3722924" cy="1059073"/>
          </a:xfrm>
          <a:prstGeom prst="rect">
            <a:avLst/>
          </a:prstGeom>
        </p:spPr>
      </p:pic>
      <p:grpSp>
        <p:nvGrpSpPr>
          <p:cNvPr id="19" name="Group 18"/>
          <p:cNvGrpSpPr/>
          <p:nvPr userDrawn="1"/>
        </p:nvGrpSpPr>
        <p:grpSpPr>
          <a:xfrm>
            <a:off x="761999" y="5228178"/>
            <a:ext cx="590551" cy="882903"/>
            <a:chOff x="761999" y="5278978"/>
            <a:chExt cx="590551" cy="882903"/>
          </a:xfrm>
        </p:grpSpPr>
        <p:pic>
          <p:nvPicPr>
            <p:cNvPr id="16" name="Picture 15"/>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61999" y="5278978"/>
              <a:ext cx="590551" cy="688435"/>
            </a:xfrm>
            <a:prstGeom prst="rect">
              <a:avLst/>
            </a:prstGeom>
          </p:spPr>
        </p:pic>
        <p:pic>
          <p:nvPicPr>
            <p:cNvPr id="17" name="Picture 16"/>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61999" y="6048672"/>
              <a:ext cx="590551" cy="113209"/>
            </a:xfrm>
            <a:prstGeom prst="rect">
              <a:avLst/>
            </a:prstGeom>
          </p:spPr>
        </p:pic>
      </p:grpSp>
      <p:cxnSp>
        <p:nvCxnSpPr>
          <p:cNvPr id="21" name="Straight Connector 20"/>
          <p:cNvCxnSpPr/>
          <p:nvPr userDrawn="1"/>
        </p:nvCxnSpPr>
        <p:spPr>
          <a:xfrm flipH="1">
            <a:off x="1721224" y="4138388"/>
            <a:ext cx="10623176" cy="24821"/>
          </a:xfrm>
          <a:prstGeom prst="line">
            <a:avLst/>
          </a:prstGeom>
          <a:ln>
            <a:solidFill>
              <a:srgbClr val="B5A5E3"/>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6587965" y="7017615"/>
            <a:ext cx="5604035" cy="369332"/>
          </a:xfrm>
          <a:prstGeom prst="rect">
            <a:avLst/>
          </a:prstGeom>
        </p:spPr>
        <p:txBody>
          <a:bodyPr wrap="none">
            <a:spAutoFit/>
          </a:bodyPr>
          <a:lstStyle/>
          <a:p>
            <a:r>
              <a:rPr lang="en-US" dirty="0"/>
              <a:t>Based on:</a:t>
            </a:r>
            <a:r>
              <a:rPr lang="en-US" baseline="0" dirty="0"/>
              <a:t> </a:t>
            </a:r>
            <a:r>
              <a:rPr lang="en-US" dirty="0"/>
              <a:t>https://ucomm.unl.edu/toolbox/design-layout</a:t>
            </a:r>
          </a:p>
        </p:txBody>
      </p:sp>
    </p:spTree>
    <p:extLst>
      <p:ext uri="{BB962C8B-B14F-4D97-AF65-F5344CB8AC3E}">
        <p14:creationId xmlns:p14="http://schemas.microsoft.com/office/powerpoint/2010/main" val="227764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8800"/>
            <a:ext cx="10515600" cy="4348162"/>
          </a:xfrm>
        </p:spPr>
        <p:txBody>
          <a:bodyPr/>
          <a:lstStyle>
            <a:lvl1pPr>
              <a:defRPr>
                <a:latin typeface="Myriad Pro" panose="020B0503030403020204" pitchFamily="34" charset="0"/>
              </a:defRPr>
            </a:lvl1pPr>
            <a:lvl2pPr>
              <a:defRPr>
                <a:latin typeface="Myriad Pro" panose="020B0503030403020204" pitchFamily="34" charset="0"/>
              </a:defRPr>
            </a:lvl2pPr>
            <a:lvl3pPr>
              <a:defRPr>
                <a:latin typeface="Myriad Pro" panose="020B0503030403020204" pitchFamily="34" charset="0"/>
              </a:defRPr>
            </a:lvl3pPr>
            <a:lvl4pPr>
              <a:defRPr>
                <a:latin typeface="Myriad Pro" panose="020B0503030403020204" pitchFamily="34" charset="0"/>
              </a:defRPr>
            </a:lvl4pPr>
            <a:lvl5pPr>
              <a:defRPr>
                <a:latin typeface="Myriad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11/7/2018</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r>
              <a:rPr lang="en-US" dirty="0"/>
              <a:t>Student Learning and Assessment in AES Units</a:t>
            </a:r>
          </a:p>
        </p:txBody>
      </p:sp>
      <p:sp>
        <p:nvSpPr>
          <p:cNvPr id="6" name="Slide Number Placeholder 5"/>
          <p:cNvSpPr>
            <a:spLocks noGrp="1"/>
          </p:cNvSpPr>
          <p:nvPr>
            <p:ph type="sldNum" sz="quarter" idx="12"/>
          </p:nvPr>
        </p:nvSpPr>
        <p:spPr/>
        <p:txBody>
          <a:bodyPr/>
          <a:lstStyle/>
          <a:p>
            <a:fld id="{23C13E18-335F-437C-89F9-3534969646CC}" type="slidenum">
              <a:rPr lang="en-US" smtClean="0"/>
              <a:t>‹#›</a:t>
            </a:fld>
            <a:endParaRPr lang="en-US" dirty="0"/>
          </a:p>
        </p:txBody>
      </p:sp>
      <p:sp>
        <p:nvSpPr>
          <p:cNvPr id="13" name="Title Placeholder 12">
            <a:extLst>
              <a:ext uri="{FF2B5EF4-FFF2-40B4-BE49-F238E27FC236}">
                <a16:creationId xmlns:a16="http://schemas.microsoft.com/office/drawing/2014/main" id="{552185E0-1B30-C64C-B155-E39AC52F81AA}"/>
              </a:ext>
            </a:extLst>
          </p:cNvPr>
          <p:cNvSpPr>
            <a:spLocks noGrp="1"/>
          </p:cNvSpPr>
          <p:nvPr>
            <p:ph type="title"/>
          </p:nvPr>
        </p:nvSpPr>
        <p:spPr>
          <a:xfrm>
            <a:off x="838200" y="518718"/>
            <a:ext cx="10515600" cy="676670"/>
          </a:xfrm>
          <a:prstGeom prst="rect">
            <a:avLst/>
          </a:prstGeom>
        </p:spPr>
        <p:txBody>
          <a:bodyPr vert="horz" lIns="91440" tIns="45720" rIns="91440" bIns="45720" rtlCol="0" anchor="t">
            <a:noAutofit/>
          </a:bodyPr>
          <a:lstStyle/>
          <a:p>
            <a:r>
              <a:rPr lang="en-US" dirty="0"/>
              <a:t>MAIN HEADLINE HERE</a:t>
            </a:r>
          </a:p>
        </p:txBody>
      </p:sp>
    </p:spTree>
    <p:extLst>
      <p:ext uri="{BB962C8B-B14F-4D97-AF65-F5344CB8AC3E}">
        <p14:creationId xmlns:p14="http://schemas.microsoft.com/office/powerpoint/2010/main" val="5128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a:prstGeom prst="rect">
            <a:avLst/>
          </a:prstGeom>
        </p:spPr>
        <p:txBody>
          <a:bodyPr anchor="t">
            <a:normAutofit/>
          </a:bodyPr>
          <a:lstStyle>
            <a:lvl1pPr algn="ctr">
              <a:defRPr sz="7200"/>
            </a:lvl1pPr>
          </a:lstStyle>
          <a:p>
            <a:r>
              <a:rPr lang="en-US" dirty="0"/>
              <a:t>SUBHEAD / SECTION</a:t>
            </a:r>
            <a:br>
              <a:rPr lang="en-US" dirty="0"/>
            </a:br>
            <a:r>
              <a:rPr lang="en-US" dirty="0"/>
              <a:t>HEADER</a:t>
            </a:r>
          </a:p>
        </p:txBody>
      </p:sp>
      <p:sp>
        <p:nvSpPr>
          <p:cNvPr id="4" name="Date Placeholder 3"/>
          <p:cNvSpPr>
            <a:spLocks noGrp="1"/>
          </p:cNvSpPr>
          <p:nvPr>
            <p:ph type="dt" sz="half" idx="10"/>
          </p:nvPr>
        </p:nvSpPr>
        <p:spPr/>
        <p:txBody>
          <a:bodyPr/>
          <a:lstStyle/>
          <a:p>
            <a:r>
              <a:rPr lang="en-US" dirty="0"/>
              <a:t>11/7/2018</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r>
              <a:rPr lang="en-US" dirty="0"/>
              <a:t>Student Learning and Assessment in AES Units</a:t>
            </a:r>
          </a:p>
        </p:txBody>
      </p:sp>
      <p:sp>
        <p:nvSpPr>
          <p:cNvPr id="6" name="Slide Number Placeholder 5"/>
          <p:cNvSpPr>
            <a:spLocks noGrp="1"/>
          </p:cNvSpPr>
          <p:nvPr>
            <p:ph type="sldNum" sz="quarter" idx="12"/>
          </p:nvPr>
        </p:nvSpPr>
        <p:spPr/>
        <p:txBody>
          <a:bodyPr/>
          <a:lstStyle/>
          <a:p>
            <a:fld id="{23C13E18-335F-437C-89F9-3534969646CC}" type="slidenum">
              <a:rPr lang="en-US" smtClean="0"/>
              <a:t>‹#›</a:t>
            </a:fld>
            <a:endParaRPr lang="en-US" dirty="0"/>
          </a:p>
        </p:txBody>
      </p:sp>
      <p:grpSp>
        <p:nvGrpSpPr>
          <p:cNvPr id="12" name="Group 11"/>
          <p:cNvGrpSpPr/>
          <p:nvPr userDrawn="1"/>
        </p:nvGrpSpPr>
        <p:grpSpPr>
          <a:xfrm>
            <a:off x="723900" y="5219034"/>
            <a:ext cx="590551" cy="843629"/>
            <a:chOff x="1538514" y="5240184"/>
            <a:chExt cx="590551" cy="843629"/>
          </a:xfrm>
        </p:grpSpPr>
        <p:pic>
          <p:nvPicPr>
            <p:cNvPr id="13" name="Picture 12"/>
            <p:cNvPicPr>
              <a:picLocks noChangeAspect="1"/>
            </p:cNvPicPr>
            <p:nvPr userDrawn="1"/>
          </p:nvPicPr>
          <p:blipFill>
            <a:blip r:embed="rId2"/>
            <a:stretch>
              <a:fillRect/>
            </a:stretch>
          </p:blipFill>
          <p:spPr>
            <a:xfrm>
              <a:off x="1538514" y="5240184"/>
              <a:ext cx="590551" cy="675932"/>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8514" y="5973995"/>
              <a:ext cx="590551" cy="109818"/>
            </a:xfrm>
            <a:prstGeom prst="rect">
              <a:avLst/>
            </a:prstGeom>
          </p:spPr>
        </p:pic>
      </p:grpSp>
    </p:spTree>
    <p:extLst>
      <p:ext uri="{BB962C8B-B14F-4D97-AF65-F5344CB8AC3E}">
        <p14:creationId xmlns:p14="http://schemas.microsoft.com/office/powerpoint/2010/main" val="323757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11/7/2018</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vl1pPr>
          </a:lstStyle>
          <a:p>
            <a:r>
              <a:rPr lang="en-US" dirty="0"/>
              <a:t>Student Learning and Assessment in AES Units</a:t>
            </a:r>
          </a:p>
        </p:txBody>
      </p:sp>
      <p:sp>
        <p:nvSpPr>
          <p:cNvPr id="7" name="Slide Number Placeholder 6"/>
          <p:cNvSpPr>
            <a:spLocks noGrp="1"/>
          </p:cNvSpPr>
          <p:nvPr>
            <p:ph type="sldNum" sz="quarter" idx="12"/>
          </p:nvPr>
        </p:nvSpPr>
        <p:spPr/>
        <p:txBody>
          <a:bodyPr/>
          <a:lstStyle/>
          <a:p>
            <a:fld id="{23C13E18-335F-437C-89F9-3534969646CC}" type="slidenum">
              <a:rPr lang="en-US" smtClean="0"/>
              <a:t>‹#›</a:t>
            </a:fld>
            <a:endParaRPr lang="en-US" dirty="0"/>
          </a:p>
        </p:txBody>
      </p:sp>
      <p:sp>
        <p:nvSpPr>
          <p:cNvPr id="9" name="Title Placeholder 12">
            <a:extLst>
              <a:ext uri="{FF2B5EF4-FFF2-40B4-BE49-F238E27FC236}">
                <a16:creationId xmlns:a16="http://schemas.microsoft.com/office/drawing/2014/main" id="{3BFBB335-31CF-394A-B588-37E4732F7C5E}"/>
              </a:ext>
            </a:extLst>
          </p:cNvPr>
          <p:cNvSpPr>
            <a:spLocks noGrp="1"/>
          </p:cNvSpPr>
          <p:nvPr>
            <p:ph type="title"/>
          </p:nvPr>
        </p:nvSpPr>
        <p:spPr>
          <a:xfrm>
            <a:off x="838200" y="518718"/>
            <a:ext cx="10515600" cy="676670"/>
          </a:xfrm>
          <a:prstGeom prst="rect">
            <a:avLst/>
          </a:prstGeom>
        </p:spPr>
        <p:txBody>
          <a:bodyPr vert="horz" lIns="91440" tIns="45720" rIns="91440" bIns="45720" rtlCol="0" anchor="t">
            <a:noAutofit/>
          </a:bodyPr>
          <a:lstStyle/>
          <a:p>
            <a:r>
              <a:rPr lang="en-US" dirty="0"/>
              <a:t>MAIN HEADLINE HERE</a:t>
            </a:r>
          </a:p>
        </p:txBody>
      </p:sp>
    </p:spTree>
    <p:extLst>
      <p:ext uri="{BB962C8B-B14F-4D97-AF65-F5344CB8AC3E}">
        <p14:creationId xmlns:p14="http://schemas.microsoft.com/office/powerpoint/2010/main" val="313710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11/7/2018</a:t>
            </a: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lvl1pPr>
          </a:lstStyle>
          <a:p>
            <a:r>
              <a:rPr lang="en-US" dirty="0"/>
              <a:t>Student Learning and Assessment in AES Units</a:t>
            </a:r>
          </a:p>
        </p:txBody>
      </p:sp>
      <p:sp>
        <p:nvSpPr>
          <p:cNvPr id="9" name="Slide Number Placeholder 8"/>
          <p:cNvSpPr>
            <a:spLocks noGrp="1"/>
          </p:cNvSpPr>
          <p:nvPr>
            <p:ph type="sldNum" sz="quarter" idx="12"/>
          </p:nvPr>
        </p:nvSpPr>
        <p:spPr/>
        <p:txBody>
          <a:bodyPr/>
          <a:lstStyle/>
          <a:p>
            <a:fld id="{23C13E18-335F-437C-89F9-3534969646CC}" type="slidenum">
              <a:rPr lang="en-US" smtClean="0"/>
              <a:t>‹#›</a:t>
            </a:fld>
            <a:endParaRPr lang="en-US" dirty="0"/>
          </a:p>
        </p:txBody>
      </p:sp>
      <p:sp>
        <p:nvSpPr>
          <p:cNvPr id="13" name="Title Placeholder 12">
            <a:extLst>
              <a:ext uri="{FF2B5EF4-FFF2-40B4-BE49-F238E27FC236}">
                <a16:creationId xmlns:a16="http://schemas.microsoft.com/office/drawing/2014/main" id="{4B37BEED-D307-5C40-81DE-D9B85D526D2D}"/>
              </a:ext>
            </a:extLst>
          </p:cNvPr>
          <p:cNvSpPr>
            <a:spLocks noGrp="1"/>
          </p:cNvSpPr>
          <p:nvPr>
            <p:ph type="title"/>
          </p:nvPr>
        </p:nvSpPr>
        <p:spPr>
          <a:xfrm>
            <a:off x="838200" y="518718"/>
            <a:ext cx="10515600" cy="676670"/>
          </a:xfrm>
          <a:prstGeom prst="rect">
            <a:avLst/>
          </a:prstGeom>
        </p:spPr>
        <p:txBody>
          <a:bodyPr vert="horz" lIns="91440" tIns="45720" rIns="91440" bIns="45720" rtlCol="0" anchor="t">
            <a:noAutofit/>
          </a:bodyPr>
          <a:lstStyle/>
          <a:p>
            <a:r>
              <a:rPr lang="en-US" dirty="0"/>
              <a:t>MAIN HEADLINE HERE</a:t>
            </a:r>
          </a:p>
        </p:txBody>
      </p:sp>
    </p:spTree>
    <p:extLst>
      <p:ext uri="{BB962C8B-B14F-4D97-AF65-F5344CB8AC3E}">
        <p14:creationId xmlns:p14="http://schemas.microsoft.com/office/powerpoint/2010/main" val="113505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11/7/2018</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lvl1pPr>
          </a:lstStyle>
          <a:p>
            <a:r>
              <a:rPr lang="en-US" dirty="0"/>
              <a:t>Student Learning and Assessment in AES Units</a:t>
            </a:r>
          </a:p>
        </p:txBody>
      </p:sp>
      <p:sp>
        <p:nvSpPr>
          <p:cNvPr id="5" name="Slide Number Placeholder 4"/>
          <p:cNvSpPr>
            <a:spLocks noGrp="1"/>
          </p:cNvSpPr>
          <p:nvPr>
            <p:ph type="sldNum" sz="quarter" idx="12"/>
          </p:nvPr>
        </p:nvSpPr>
        <p:spPr/>
        <p:txBody>
          <a:bodyPr/>
          <a:lstStyle/>
          <a:p>
            <a:fld id="{23C13E18-335F-437C-89F9-3534969646CC}" type="slidenum">
              <a:rPr lang="en-US" smtClean="0"/>
              <a:t>‹#›</a:t>
            </a:fld>
            <a:endParaRPr lang="en-US" dirty="0"/>
          </a:p>
        </p:txBody>
      </p:sp>
      <p:sp>
        <p:nvSpPr>
          <p:cNvPr id="7" name="Title Placeholder 12">
            <a:extLst>
              <a:ext uri="{FF2B5EF4-FFF2-40B4-BE49-F238E27FC236}">
                <a16:creationId xmlns:a16="http://schemas.microsoft.com/office/drawing/2014/main" id="{B0E3081E-F9D1-7845-A7A7-35DE14B0B162}"/>
              </a:ext>
            </a:extLst>
          </p:cNvPr>
          <p:cNvSpPr>
            <a:spLocks noGrp="1"/>
          </p:cNvSpPr>
          <p:nvPr>
            <p:ph type="title"/>
          </p:nvPr>
        </p:nvSpPr>
        <p:spPr>
          <a:xfrm>
            <a:off x="838200" y="518718"/>
            <a:ext cx="10515600" cy="676670"/>
          </a:xfrm>
          <a:prstGeom prst="rect">
            <a:avLst/>
          </a:prstGeom>
        </p:spPr>
        <p:txBody>
          <a:bodyPr vert="horz" lIns="91440" tIns="45720" rIns="91440" bIns="45720" rtlCol="0" anchor="t">
            <a:noAutofit/>
          </a:bodyPr>
          <a:lstStyle/>
          <a:p>
            <a:r>
              <a:rPr lang="en-US" dirty="0"/>
              <a:t>MAIN HEADLINE HERE</a:t>
            </a:r>
          </a:p>
        </p:txBody>
      </p:sp>
    </p:spTree>
    <p:extLst>
      <p:ext uri="{BB962C8B-B14F-4D97-AF65-F5344CB8AC3E}">
        <p14:creationId xmlns:p14="http://schemas.microsoft.com/office/powerpoint/2010/main" val="2691366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995D80-3EE1-2A41-9BE7-7F6BFC92F782}"/>
              </a:ext>
            </a:extLst>
          </p:cNvPr>
          <p:cNvSpPr>
            <a:spLocks noGrp="1"/>
          </p:cNvSpPr>
          <p:nvPr>
            <p:ph type="dt" sz="half" idx="10"/>
          </p:nvPr>
        </p:nvSpPr>
        <p:spPr/>
        <p:txBody>
          <a:bodyPr/>
          <a:lstStyle/>
          <a:p>
            <a:r>
              <a:rPr lang="en-US" dirty="0"/>
              <a:t>11/7/2018</a:t>
            </a:r>
          </a:p>
        </p:txBody>
      </p:sp>
      <p:sp>
        <p:nvSpPr>
          <p:cNvPr id="4" name="Footer Placeholder 3">
            <a:extLst>
              <a:ext uri="{FF2B5EF4-FFF2-40B4-BE49-F238E27FC236}">
                <a16:creationId xmlns:a16="http://schemas.microsoft.com/office/drawing/2014/main" id="{F87052DF-EE3B-BE49-9B51-35A1F53BB515}"/>
              </a:ext>
            </a:extLst>
          </p:cNvPr>
          <p:cNvSpPr>
            <a:spLocks noGrp="1"/>
          </p:cNvSpPr>
          <p:nvPr>
            <p:ph type="ftr" sz="quarter" idx="11"/>
          </p:nvPr>
        </p:nvSpPr>
        <p:spPr>
          <a:xfrm>
            <a:off x="4038600" y="6356350"/>
            <a:ext cx="4114800" cy="365125"/>
          </a:xfrm>
          <a:prstGeom prst="rect">
            <a:avLst/>
          </a:prstGeom>
        </p:spPr>
        <p:txBody>
          <a:bodyPr/>
          <a:lstStyle>
            <a:lvl1pPr>
              <a:defRPr/>
            </a:lvl1pPr>
          </a:lstStyle>
          <a:p>
            <a:r>
              <a:rPr lang="en-US" dirty="0"/>
              <a:t>Student Learning and Assessment in AES Units</a:t>
            </a:r>
          </a:p>
        </p:txBody>
      </p:sp>
      <p:sp>
        <p:nvSpPr>
          <p:cNvPr id="5" name="Slide Number Placeholder 4">
            <a:extLst>
              <a:ext uri="{FF2B5EF4-FFF2-40B4-BE49-F238E27FC236}">
                <a16:creationId xmlns:a16="http://schemas.microsoft.com/office/drawing/2014/main" id="{DC612728-4EAD-C342-9D29-C946B36E6892}"/>
              </a:ext>
            </a:extLst>
          </p:cNvPr>
          <p:cNvSpPr>
            <a:spLocks noGrp="1"/>
          </p:cNvSpPr>
          <p:nvPr>
            <p:ph type="sldNum" sz="quarter" idx="12"/>
          </p:nvPr>
        </p:nvSpPr>
        <p:spPr/>
        <p:txBody>
          <a:bodyPr/>
          <a:lstStyle/>
          <a:p>
            <a:fld id="{23C13E18-335F-437C-89F9-3534969646CC}" type="slidenum">
              <a:rPr lang="en-US" smtClean="0"/>
              <a:t>‹#›</a:t>
            </a:fld>
            <a:endParaRPr lang="en-US" dirty="0"/>
          </a:p>
        </p:txBody>
      </p:sp>
      <p:sp>
        <p:nvSpPr>
          <p:cNvPr id="8" name="Rectangle 7">
            <a:extLst>
              <a:ext uri="{FF2B5EF4-FFF2-40B4-BE49-F238E27FC236}">
                <a16:creationId xmlns:a16="http://schemas.microsoft.com/office/drawing/2014/main" id="{A8E62EAE-F300-CB44-957C-8D05A5F213BC}"/>
              </a:ext>
            </a:extLst>
          </p:cNvPr>
          <p:cNvSpPr/>
          <p:nvPr userDrawn="1"/>
        </p:nvSpPr>
        <p:spPr>
          <a:xfrm>
            <a:off x="-109728" y="-121920"/>
            <a:ext cx="12216384" cy="6388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030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96982" y="-96982"/>
            <a:ext cx="12288982" cy="6954983"/>
            <a:chOff x="0" y="-8795"/>
            <a:chExt cx="12192000" cy="6866796"/>
          </a:xfrm>
        </p:grpSpPr>
        <p:pic>
          <p:nvPicPr>
            <p:cNvPr id="20" name="Picture 19"/>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0" y="1"/>
              <a:ext cx="2566467" cy="1562820"/>
            </a:xfrm>
            <a:prstGeom prst="rect">
              <a:avLst/>
            </a:prstGeom>
          </p:spPr>
        </p:pic>
        <p:sp>
          <p:nvSpPr>
            <p:cNvPr id="22" name="Rectangle 11"/>
            <p:cNvSpPr/>
            <p:nvPr userDrawn="1"/>
          </p:nvSpPr>
          <p:spPr>
            <a:xfrm>
              <a:off x="0" y="1"/>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5905948 w 12192000"/>
                <a:gd name="connsiteY4" fmla="*/ 3593054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807285 w 12192000"/>
                <a:gd name="connsiteY4" fmla="*/ 5862918 h 6858000"/>
                <a:gd name="connsiteX5" fmla="*/ 5905948 w 12192000"/>
                <a:gd name="connsiteY5" fmla="*/ 3593054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688489 w 12192000"/>
                <a:gd name="connsiteY4" fmla="*/ 5529431 h 6858000"/>
                <a:gd name="connsiteX5" fmla="*/ 5905948 w 12192000"/>
                <a:gd name="connsiteY5" fmla="*/ 3593054 h 6858000"/>
                <a:gd name="connsiteX0" fmla="*/ 5916706 w 12202758"/>
                <a:gd name="connsiteY0" fmla="*/ 3593054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916706 w 12202758"/>
                <a:gd name="connsiteY5" fmla="*/ 3593054 h 6858000"/>
                <a:gd name="connsiteX0" fmla="*/ 5680038 w 12202758"/>
                <a:gd name="connsiteY0" fmla="*/ 2829262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680038 w 12202758"/>
                <a:gd name="connsiteY5" fmla="*/ 2829262 h 6858000"/>
                <a:gd name="connsiteX0" fmla="*/ 5701554 w 12202758"/>
                <a:gd name="connsiteY0" fmla="*/ 2893808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701554 w 12202758"/>
                <a:gd name="connsiteY5" fmla="*/ 2893808 h 6858000"/>
                <a:gd name="connsiteX0" fmla="*/ 5701554 w 12202758"/>
                <a:gd name="connsiteY0" fmla="*/ 2893808 h 6858000"/>
                <a:gd name="connsiteX1" fmla="*/ 11015831 w 12202758"/>
                <a:gd name="connsiteY1" fmla="*/ 505609 h 6858000"/>
                <a:gd name="connsiteX2" fmla="*/ 12202758 w 12202758"/>
                <a:gd name="connsiteY2" fmla="*/ 0 h 6858000"/>
                <a:gd name="connsiteX3" fmla="*/ 12202758 w 12202758"/>
                <a:gd name="connsiteY3" fmla="*/ 6858000 h 6858000"/>
                <a:gd name="connsiteX4" fmla="*/ 10758 w 12202758"/>
                <a:gd name="connsiteY4" fmla="*/ 6858000 h 6858000"/>
                <a:gd name="connsiteX5" fmla="*/ 0 w 12202758"/>
                <a:gd name="connsiteY5" fmla="*/ 5249732 h 6858000"/>
                <a:gd name="connsiteX6" fmla="*/ 5701554 w 12202758"/>
                <a:gd name="connsiteY6" fmla="*/ 2893808 h 6858000"/>
                <a:gd name="connsiteX0" fmla="*/ 5701554 w 12202758"/>
                <a:gd name="connsiteY0" fmla="*/ 2893809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6" fmla="*/ 5701554 w 12202758"/>
                <a:gd name="connsiteY6" fmla="*/ 2893809 h 6858001"/>
                <a:gd name="connsiteX0" fmla="*/ 5583220 w 12202758"/>
                <a:gd name="connsiteY0" fmla="*/ 2571079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6" fmla="*/ 5583220 w 12202758"/>
                <a:gd name="connsiteY6" fmla="*/ 2571079 h 6858001"/>
                <a:gd name="connsiteX0" fmla="*/ 0 w 12202758"/>
                <a:gd name="connsiteY0" fmla="*/ 5249733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0" fmla="*/ 0 w 12202758"/>
                <a:gd name="connsiteY0" fmla="*/ 5249733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272015 w 12202758"/>
                <a:gd name="connsiteY4" fmla="*/ 6409701 h 6858001"/>
                <a:gd name="connsiteX5" fmla="*/ 0 w 12202758"/>
                <a:gd name="connsiteY5" fmla="*/ 5249733 h 6858001"/>
                <a:gd name="connsiteX0" fmla="*/ 3756 w 12206514"/>
                <a:gd name="connsiteY0" fmla="*/ 5249733 h 6872463"/>
                <a:gd name="connsiteX1" fmla="*/ 10944284 w 12206514"/>
                <a:gd name="connsiteY1" fmla="*/ 0 h 6872463"/>
                <a:gd name="connsiteX2" fmla="*/ 12206514 w 12206514"/>
                <a:gd name="connsiteY2" fmla="*/ 1 h 6872463"/>
                <a:gd name="connsiteX3" fmla="*/ 12206514 w 12206514"/>
                <a:gd name="connsiteY3" fmla="*/ 6858001 h 6872463"/>
                <a:gd name="connsiteX4" fmla="*/ 0 w 12206514"/>
                <a:gd name="connsiteY4" fmla="*/ 6872463 h 6872463"/>
                <a:gd name="connsiteX5" fmla="*/ 3756 w 12206514"/>
                <a:gd name="connsiteY5" fmla="*/ 5249733 h 6872463"/>
                <a:gd name="connsiteX0" fmla="*/ 0 w 12231787"/>
                <a:gd name="connsiteY0" fmla="*/ 5249733 h 6872463"/>
                <a:gd name="connsiteX1" fmla="*/ 10969557 w 12231787"/>
                <a:gd name="connsiteY1" fmla="*/ 0 h 6872463"/>
                <a:gd name="connsiteX2" fmla="*/ 12231787 w 12231787"/>
                <a:gd name="connsiteY2" fmla="*/ 1 h 6872463"/>
                <a:gd name="connsiteX3" fmla="*/ 12231787 w 12231787"/>
                <a:gd name="connsiteY3" fmla="*/ 6858001 h 6872463"/>
                <a:gd name="connsiteX4" fmla="*/ 25273 w 12231787"/>
                <a:gd name="connsiteY4" fmla="*/ 6872463 h 6872463"/>
                <a:gd name="connsiteX5" fmla="*/ 0 w 12231787"/>
                <a:gd name="connsiteY5" fmla="*/ 5249733 h 6872463"/>
                <a:gd name="connsiteX0" fmla="*/ 0 w 12217273"/>
                <a:gd name="connsiteY0" fmla="*/ 4758050 h 6872463"/>
                <a:gd name="connsiteX1" fmla="*/ 109550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758050 h 6872463"/>
                <a:gd name="connsiteX0" fmla="*/ 0 w 12217273"/>
                <a:gd name="connsiteY0" fmla="*/ 4928874 h 6872463"/>
                <a:gd name="connsiteX1" fmla="*/ 109550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928874 h 6872463"/>
                <a:gd name="connsiteX0" fmla="*/ 0 w 12217273"/>
                <a:gd name="connsiteY0" fmla="*/ 4928874 h 6872463"/>
                <a:gd name="connsiteX1" fmla="*/ 111836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928874 h 6872463"/>
                <a:gd name="connsiteX0" fmla="*/ 40236 w 12206709"/>
                <a:gd name="connsiteY0" fmla="*/ 2043846 h 6872463"/>
                <a:gd name="connsiteX1" fmla="*/ 11173079 w 12206709"/>
                <a:gd name="connsiteY1" fmla="*/ 0 h 6872463"/>
                <a:gd name="connsiteX2" fmla="*/ 12206709 w 12206709"/>
                <a:gd name="connsiteY2" fmla="*/ 1 h 6872463"/>
                <a:gd name="connsiteX3" fmla="*/ 12206709 w 12206709"/>
                <a:gd name="connsiteY3" fmla="*/ 6858001 h 6872463"/>
                <a:gd name="connsiteX4" fmla="*/ 195 w 12206709"/>
                <a:gd name="connsiteY4" fmla="*/ 6872463 h 6872463"/>
                <a:gd name="connsiteX5" fmla="*/ 40236 w 12206709"/>
                <a:gd name="connsiteY5" fmla="*/ 2043846 h 6872463"/>
                <a:gd name="connsiteX0" fmla="*/ 40236 w 12206709"/>
                <a:gd name="connsiteY0" fmla="*/ 2043845 h 6872462"/>
                <a:gd name="connsiteX1" fmla="*/ 3349879 w 12206709"/>
                <a:gd name="connsiteY1" fmla="*/ 50614 h 6872462"/>
                <a:gd name="connsiteX2" fmla="*/ 12206709 w 12206709"/>
                <a:gd name="connsiteY2" fmla="*/ 0 h 6872462"/>
                <a:gd name="connsiteX3" fmla="*/ 12206709 w 12206709"/>
                <a:gd name="connsiteY3" fmla="*/ 6858000 h 6872462"/>
                <a:gd name="connsiteX4" fmla="*/ 195 w 12206709"/>
                <a:gd name="connsiteY4" fmla="*/ 6872462 h 6872462"/>
                <a:gd name="connsiteX5" fmla="*/ 40236 w 12206709"/>
                <a:gd name="connsiteY5" fmla="*/ 2043845 h 6872462"/>
                <a:gd name="connsiteX0" fmla="*/ 0 w 12229973"/>
                <a:gd name="connsiteY0" fmla="*/ 2031191 h 6872462"/>
                <a:gd name="connsiteX1" fmla="*/ 3373143 w 12229973"/>
                <a:gd name="connsiteY1" fmla="*/ 50614 h 6872462"/>
                <a:gd name="connsiteX2" fmla="*/ 12229973 w 12229973"/>
                <a:gd name="connsiteY2" fmla="*/ 0 h 6872462"/>
                <a:gd name="connsiteX3" fmla="*/ 12229973 w 12229973"/>
                <a:gd name="connsiteY3" fmla="*/ 6858000 h 6872462"/>
                <a:gd name="connsiteX4" fmla="*/ 23459 w 12229973"/>
                <a:gd name="connsiteY4" fmla="*/ 6872462 h 6872462"/>
                <a:gd name="connsiteX5" fmla="*/ 0 w 12229973"/>
                <a:gd name="connsiteY5" fmla="*/ 2031191 h 6872462"/>
                <a:gd name="connsiteX0" fmla="*/ 0 w 12229973"/>
                <a:gd name="connsiteY0" fmla="*/ 2031192 h 6872463"/>
                <a:gd name="connsiteX1" fmla="*/ 3373143 w 12229973"/>
                <a:gd name="connsiteY1" fmla="*/ 0 h 6872463"/>
                <a:gd name="connsiteX2" fmla="*/ 12229973 w 12229973"/>
                <a:gd name="connsiteY2" fmla="*/ 1 h 6872463"/>
                <a:gd name="connsiteX3" fmla="*/ 12229973 w 12229973"/>
                <a:gd name="connsiteY3" fmla="*/ 6858001 h 6872463"/>
                <a:gd name="connsiteX4" fmla="*/ 23459 w 12229973"/>
                <a:gd name="connsiteY4" fmla="*/ 6872463 h 6872463"/>
                <a:gd name="connsiteX5" fmla="*/ 0 w 12229973"/>
                <a:gd name="connsiteY5" fmla="*/ 2031192 h 687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9973" h="6872463">
                  <a:moveTo>
                    <a:pt x="0" y="2031192"/>
                  </a:moveTo>
                  <a:lnTo>
                    <a:pt x="3373143" y="0"/>
                  </a:lnTo>
                  <a:lnTo>
                    <a:pt x="12229973" y="1"/>
                  </a:lnTo>
                  <a:lnTo>
                    <a:pt x="12229973" y="6858001"/>
                  </a:lnTo>
                  <a:lnTo>
                    <a:pt x="23459" y="6872463"/>
                  </a:lnTo>
                  <a:cubicBezTo>
                    <a:pt x="19873" y="6167659"/>
                    <a:pt x="3586" y="2735996"/>
                    <a:pt x="0" y="20311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1"/>
            <p:cNvSpPr/>
            <p:nvPr userDrawn="1"/>
          </p:nvSpPr>
          <p:spPr>
            <a:xfrm>
              <a:off x="0" y="-8795"/>
              <a:ext cx="3581400" cy="2184321"/>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5905948 w 12192000"/>
                <a:gd name="connsiteY4" fmla="*/ 3593054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807285 w 12192000"/>
                <a:gd name="connsiteY4" fmla="*/ 5862918 h 6858000"/>
                <a:gd name="connsiteX5" fmla="*/ 5905948 w 12192000"/>
                <a:gd name="connsiteY5" fmla="*/ 3593054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688489 w 12192000"/>
                <a:gd name="connsiteY4" fmla="*/ 5529431 h 6858000"/>
                <a:gd name="connsiteX5" fmla="*/ 5905948 w 12192000"/>
                <a:gd name="connsiteY5" fmla="*/ 3593054 h 6858000"/>
                <a:gd name="connsiteX0" fmla="*/ 5916706 w 12202758"/>
                <a:gd name="connsiteY0" fmla="*/ 3593054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916706 w 12202758"/>
                <a:gd name="connsiteY5" fmla="*/ 3593054 h 6858000"/>
                <a:gd name="connsiteX0" fmla="*/ 5680038 w 12202758"/>
                <a:gd name="connsiteY0" fmla="*/ 2829262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680038 w 12202758"/>
                <a:gd name="connsiteY5" fmla="*/ 2829262 h 6858000"/>
                <a:gd name="connsiteX0" fmla="*/ 5701554 w 12202758"/>
                <a:gd name="connsiteY0" fmla="*/ 2893808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701554 w 12202758"/>
                <a:gd name="connsiteY5" fmla="*/ 2893808 h 6858000"/>
                <a:gd name="connsiteX0" fmla="*/ 5701554 w 12202758"/>
                <a:gd name="connsiteY0" fmla="*/ 2893808 h 6858000"/>
                <a:gd name="connsiteX1" fmla="*/ 11015831 w 12202758"/>
                <a:gd name="connsiteY1" fmla="*/ 505609 h 6858000"/>
                <a:gd name="connsiteX2" fmla="*/ 12202758 w 12202758"/>
                <a:gd name="connsiteY2" fmla="*/ 0 h 6858000"/>
                <a:gd name="connsiteX3" fmla="*/ 12202758 w 12202758"/>
                <a:gd name="connsiteY3" fmla="*/ 6858000 h 6858000"/>
                <a:gd name="connsiteX4" fmla="*/ 10758 w 12202758"/>
                <a:gd name="connsiteY4" fmla="*/ 6858000 h 6858000"/>
                <a:gd name="connsiteX5" fmla="*/ 0 w 12202758"/>
                <a:gd name="connsiteY5" fmla="*/ 5249732 h 6858000"/>
                <a:gd name="connsiteX6" fmla="*/ 5701554 w 12202758"/>
                <a:gd name="connsiteY6" fmla="*/ 2893808 h 6858000"/>
                <a:gd name="connsiteX0" fmla="*/ 5701554 w 12202758"/>
                <a:gd name="connsiteY0" fmla="*/ 2893809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6" fmla="*/ 5701554 w 12202758"/>
                <a:gd name="connsiteY6" fmla="*/ 2893809 h 6858001"/>
                <a:gd name="connsiteX0" fmla="*/ 5583220 w 12202758"/>
                <a:gd name="connsiteY0" fmla="*/ 2571079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6" fmla="*/ 5583220 w 12202758"/>
                <a:gd name="connsiteY6" fmla="*/ 2571079 h 6858001"/>
                <a:gd name="connsiteX0" fmla="*/ 0 w 12202758"/>
                <a:gd name="connsiteY0" fmla="*/ 5249733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0" fmla="*/ 0 w 12202758"/>
                <a:gd name="connsiteY0" fmla="*/ 5249733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272015 w 12202758"/>
                <a:gd name="connsiteY4" fmla="*/ 6409701 h 6858001"/>
                <a:gd name="connsiteX5" fmla="*/ 0 w 12202758"/>
                <a:gd name="connsiteY5" fmla="*/ 5249733 h 6858001"/>
                <a:gd name="connsiteX0" fmla="*/ 3756 w 12206514"/>
                <a:gd name="connsiteY0" fmla="*/ 5249733 h 6872463"/>
                <a:gd name="connsiteX1" fmla="*/ 10944284 w 12206514"/>
                <a:gd name="connsiteY1" fmla="*/ 0 h 6872463"/>
                <a:gd name="connsiteX2" fmla="*/ 12206514 w 12206514"/>
                <a:gd name="connsiteY2" fmla="*/ 1 h 6872463"/>
                <a:gd name="connsiteX3" fmla="*/ 12206514 w 12206514"/>
                <a:gd name="connsiteY3" fmla="*/ 6858001 h 6872463"/>
                <a:gd name="connsiteX4" fmla="*/ 0 w 12206514"/>
                <a:gd name="connsiteY4" fmla="*/ 6872463 h 6872463"/>
                <a:gd name="connsiteX5" fmla="*/ 3756 w 12206514"/>
                <a:gd name="connsiteY5" fmla="*/ 5249733 h 6872463"/>
                <a:gd name="connsiteX0" fmla="*/ 0 w 12231787"/>
                <a:gd name="connsiteY0" fmla="*/ 5249733 h 6872463"/>
                <a:gd name="connsiteX1" fmla="*/ 10969557 w 12231787"/>
                <a:gd name="connsiteY1" fmla="*/ 0 h 6872463"/>
                <a:gd name="connsiteX2" fmla="*/ 12231787 w 12231787"/>
                <a:gd name="connsiteY2" fmla="*/ 1 h 6872463"/>
                <a:gd name="connsiteX3" fmla="*/ 12231787 w 12231787"/>
                <a:gd name="connsiteY3" fmla="*/ 6858001 h 6872463"/>
                <a:gd name="connsiteX4" fmla="*/ 25273 w 12231787"/>
                <a:gd name="connsiteY4" fmla="*/ 6872463 h 6872463"/>
                <a:gd name="connsiteX5" fmla="*/ 0 w 12231787"/>
                <a:gd name="connsiteY5" fmla="*/ 5249733 h 6872463"/>
                <a:gd name="connsiteX0" fmla="*/ 0 w 12217273"/>
                <a:gd name="connsiteY0" fmla="*/ 4758050 h 6872463"/>
                <a:gd name="connsiteX1" fmla="*/ 109550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758050 h 6872463"/>
                <a:gd name="connsiteX0" fmla="*/ 0 w 12217273"/>
                <a:gd name="connsiteY0" fmla="*/ 4928874 h 6872463"/>
                <a:gd name="connsiteX1" fmla="*/ 109550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928874 h 6872463"/>
                <a:gd name="connsiteX0" fmla="*/ 0 w 12217273"/>
                <a:gd name="connsiteY0" fmla="*/ 4928874 h 6872463"/>
                <a:gd name="connsiteX1" fmla="*/ 111836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928874 h 6872463"/>
                <a:gd name="connsiteX0" fmla="*/ 0 w 12217273"/>
                <a:gd name="connsiteY0" fmla="*/ 1398510 h 6872463"/>
                <a:gd name="connsiteX1" fmla="*/ 111836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1398510 h 6872463"/>
                <a:gd name="connsiteX0" fmla="*/ 0 w 12217273"/>
                <a:gd name="connsiteY0" fmla="*/ 1398509 h 6872462"/>
                <a:gd name="connsiteX1" fmla="*/ 3246143 w 12217273"/>
                <a:gd name="connsiteY1" fmla="*/ 151843 h 6872462"/>
                <a:gd name="connsiteX2" fmla="*/ 12217273 w 12217273"/>
                <a:gd name="connsiteY2" fmla="*/ 0 h 6872462"/>
                <a:gd name="connsiteX3" fmla="*/ 12217273 w 12217273"/>
                <a:gd name="connsiteY3" fmla="*/ 6858000 h 6872462"/>
                <a:gd name="connsiteX4" fmla="*/ 10759 w 12217273"/>
                <a:gd name="connsiteY4" fmla="*/ 6872462 h 6872462"/>
                <a:gd name="connsiteX5" fmla="*/ 0 w 12217273"/>
                <a:gd name="connsiteY5" fmla="*/ 1398509 h 6872462"/>
                <a:gd name="connsiteX0" fmla="*/ 0 w 12217273"/>
                <a:gd name="connsiteY0" fmla="*/ 1398509 h 6872462"/>
                <a:gd name="connsiteX1" fmla="*/ 3246143 w 12217273"/>
                <a:gd name="connsiteY1" fmla="*/ 88574 h 6872462"/>
                <a:gd name="connsiteX2" fmla="*/ 12217273 w 12217273"/>
                <a:gd name="connsiteY2" fmla="*/ 0 h 6872462"/>
                <a:gd name="connsiteX3" fmla="*/ 12217273 w 12217273"/>
                <a:gd name="connsiteY3" fmla="*/ 6858000 h 6872462"/>
                <a:gd name="connsiteX4" fmla="*/ 10759 w 12217273"/>
                <a:gd name="connsiteY4" fmla="*/ 6872462 h 6872462"/>
                <a:gd name="connsiteX5" fmla="*/ 0 w 12217273"/>
                <a:gd name="connsiteY5" fmla="*/ 1398509 h 6872462"/>
                <a:gd name="connsiteX0" fmla="*/ 0 w 12217273"/>
                <a:gd name="connsiteY0" fmla="*/ 1398509 h 6872462"/>
                <a:gd name="connsiteX1" fmla="*/ 3246143 w 12217273"/>
                <a:gd name="connsiteY1" fmla="*/ 25306 h 6872462"/>
                <a:gd name="connsiteX2" fmla="*/ 12217273 w 12217273"/>
                <a:gd name="connsiteY2" fmla="*/ 0 h 6872462"/>
                <a:gd name="connsiteX3" fmla="*/ 12217273 w 12217273"/>
                <a:gd name="connsiteY3" fmla="*/ 6858000 h 6872462"/>
                <a:gd name="connsiteX4" fmla="*/ 10759 w 12217273"/>
                <a:gd name="connsiteY4" fmla="*/ 6872462 h 6872462"/>
                <a:gd name="connsiteX5" fmla="*/ 0 w 12217273"/>
                <a:gd name="connsiteY5" fmla="*/ 1398509 h 6872462"/>
                <a:gd name="connsiteX0" fmla="*/ 0 w 12229973"/>
                <a:gd name="connsiteY0" fmla="*/ 1702197 h 6872462"/>
                <a:gd name="connsiteX1" fmla="*/ 3258843 w 12229973"/>
                <a:gd name="connsiteY1" fmla="*/ 25306 h 6872462"/>
                <a:gd name="connsiteX2" fmla="*/ 12229973 w 12229973"/>
                <a:gd name="connsiteY2" fmla="*/ 0 h 6872462"/>
                <a:gd name="connsiteX3" fmla="*/ 12229973 w 12229973"/>
                <a:gd name="connsiteY3" fmla="*/ 6858000 h 6872462"/>
                <a:gd name="connsiteX4" fmla="*/ 23459 w 12229973"/>
                <a:gd name="connsiteY4" fmla="*/ 6872462 h 6872462"/>
                <a:gd name="connsiteX5" fmla="*/ 0 w 12229973"/>
                <a:gd name="connsiteY5" fmla="*/ 1702197 h 6872462"/>
                <a:gd name="connsiteX0" fmla="*/ 0 w 12229973"/>
                <a:gd name="connsiteY0" fmla="*/ 1702197 h 6872462"/>
                <a:gd name="connsiteX1" fmla="*/ 2433343 w 12229973"/>
                <a:gd name="connsiteY1" fmla="*/ 37960 h 6872462"/>
                <a:gd name="connsiteX2" fmla="*/ 12229973 w 12229973"/>
                <a:gd name="connsiteY2" fmla="*/ 0 h 6872462"/>
                <a:gd name="connsiteX3" fmla="*/ 12229973 w 12229973"/>
                <a:gd name="connsiteY3" fmla="*/ 6858000 h 6872462"/>
                <a:gd name="connsiteX4" fmla="*/ 23459 w 12229973"/>
                <a:gd name="connsiteY4" fmla="*/ 6872462 h 6872462"/>
                <a:gd name="connsiteX5" fmla="*/ 0 w 12229973"/>
                <a:gd name="connsiteY5" fmla="*/ 1702197 h 6872462"/>
                <a:gd name="connsiteX0" fmla="*/ 15041 w 12206914"/>
                <a:gd name="connsiteY0" fmla="*/ 1449124 h 6872462"/>
                <a:gd name="connsiteX1" fmla="*/ 2410284 w 12206914"/>
                <a:gd name="connsiteY1" fmla="*/ 37960 h 6872462"/>
                <a:gd name="connsiteX2" fmla="*/ 12206914 w 12206914"/>
                <a:gd name="connsiteY2" fmla="*/ 0 h 6872462"/>
                <a:gd name="connsiteX3" fmla="*/ 12206914 w 12206914"/>
                <a:gd name="connsiteY3" fmla="*/ 6858000 h 6872462"/>
                <a:gd name="connsiteX4" fmla="*/ 400 w 12206914"/>
                <a:gd name="connsiteY4" fmla="*/ 6872462 h 6872462"/>
                <a:gd name="connsiteX5" fmla="*/ 15041 w 12206914"/>
                <a:gd name="connsiteY5" fmla="*/ 1449124 h 6872462"/>
                <a:gd name="connsiteX0" fmla="*/ 2794 w 12194667"/>
                <a:gd name="connsiteY0" fmla="*/ 1449124 h 6858000"/>
                <a:gd name="connsiteX1" fmla="*/ 2398037 w 12194667"/>
                <a:gd name="connsiteY1" fmla="*/ 37960 h 6858000"/>
                <a:gd name="connsiteX2" fmla="*/ 12194667 w 12194667"/>
                <a:gd name="connsiteY2" fmla="*/ 0 h 6858000"/>
                <a:gd name="connsiteX3" fmla="*/ 12194667 w 12194667"/>
                <a:gd name="connsiteY3" fmla="*/ 6858000 h 6858000"/>
                <a:gd name="connsiteX4" fmla="*/ 853 w 12194667"/>
                <a:gd name="connsiteY4" fmla="*/ 2102042 h 6858000"/>
                <a:gd name="connsiteX5" fmla="*/ 2794 w 12194667"/>
                <a:gd name="connsiteY5" fmla="*/ 1449124 h 6858000"/>
                <a:gd name="connsiteX0" fmla="*/ 2794 w 12194667"/>
                <a:gd name="connsiteY0" fmla="*/ 1449124 h 6858000"/>
                <a:gd name="connsiteX1" fmla="*/ 2398037 w 12194667"/>
                <a:gd name="connsiteY1" fmla="*/ 37960 h 6858000"/>
                <a:gd name="connsiteX2" fmla="*/ 12194667 w 12194667"/>
                <a:gd name="connsiteY2" fmla="*/ 0 h 6858000"/>
                <a:gd name="connsiteX3" fmla="*/ 12194667 w 12194667"/>
                <a:gd name="connsiteY3" fmla="*/ 6858000 h 6858000"/>
                <a:gd name="connsiteX4" fmla="*/ 853 w 12194667"/>
                <a:gd name="connsiteY4" fmla="*/ 2102042 h 6858000"/>
                <a:gd name="connsiteX5" fmla="*/ 2794 w 12194667"/>
                <a:gd name="connsiteY5" fmla="*/ 1449124 h 6858000"/>
                <a:gd name="connsiteX0" fmla="*/ 2794 w 12194667"/>
                <a:gd name="connsiteY0" fmla="*/ 1411164 h 6820040"/>
                <a:gd name="connsiteX1" fmla="*/ 2398037 w 12194667"/>
                <a:gd name="connsiteY1" fmla="*/ 0 h 6820040"/>
                <a:gd name="connsiteX2" fmla="*/ 2999867 w 12194667"/>
                <a:gd name="connsiteY2" fmla="*/ 1 h 6820040"/>
                <a:gd name="connsiteX3" fmla="*/ 12194667 w 12194667"/>
                <a:gd name="connsiteY3" fmla="*/ 6820040 h 6820040"/>
                <a:gd name="connsiteX4" fmla="*/ 853 w 12194667"/>
                <a:gd name="connsiteY4" fmla="*/ 2064082 h 6820040"/>
                <a:gd name="connsiteX5" fmla="*/ 2794 w 12194667"/>
                <a:gd name="connsiteY5" fmla="*/ 1411164 h 6820040"/>
                <a:gd name="connsiteX0" fmla="*/ 2794 w 3406267"/>
                <a:gd name="connsiteY0" fmla="*/ 1411164 h 2064082"/>
                <a:gd name="connsiteX1" fmla="*/ 2398037 w 3406267"/>
                <a:gd name="connsiteY1" fmla="*/ 0 h 2064082"/>
                <a:gd name="connsiteX2" fmla="*/ 2999867 w 3406267"/>
                <a:gd name="connsiteY2" fmla="*/ 1 h 2064082"/>
                <a:gd name="connsiteX3" fmla="*/ 3406267 w 3406267"/>
                <a:gd name="connsiteY3" fmla="*/ 12386 h 2064082"/>
                <a:gd name="connsiteX4" fmla="*/ 853 w 3406267"/>
                <a:gd name="connsiteY4" fmla="*/ 2064082 h 2064082"/>
                <a:gd name="connsiteX5" fmla="*/ 2794 w 3406267"/>
                <a:gd name="connsiteY5" fmla="*/ 1411164 h 206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6267" h="2064082">
                  <a:moveTo>
                    <a:pt x="2794" y="1411164"/>
                  </a:moveTo>
                  <a:lnTo>
                    <a:pt x="2398037" y="0"/>
                  </a:lnTo>
                  <a:lnTo>
                    <a:pt x="2999867" y="1"/>
                  </a:lnTo>
                  <a:lnTo>
                    <a:pt x="3406267" y="12386"/>
                  </a:lnTo>
                  <a:lnTo>
                    <a:pt x="853" y="2064082"/>
                  </a:lnTo>
                  <a:cubicBezTo>
                    <a:pt x="-2733" y="1359278"/>
                    <a:pt x="6380" y="2115968"/>
                    <a:pt x="2794" y="1411164"/>
                  </a:cubicBezTo>
                  <a:close/>
                </a:path>
              </a:pathLst>
            </a:custGeom>
            <a:solidFill>
              <a:srgbClr val="482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p:cNvSpPr>
            <a:spLocks noGrp="1"/>
          </p:cNvSpPr>
          <p:nvPr userDrawn="1">
            <p:ph type="body" idx="1"/>
          </p:nvPr>
        </p:nvSpPr>
        <p:spPr>
          <a:xfrm>
            <a:off x="838200" y="1802179"/>
            <a:ext cx="10515600" cy="43747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11/7/2018</a:t>
            </a:r>
          </a:p>
        </p:txBody>
      </p:sp>
      <p:sp>
        <p:nvSpPr>
          <p:cNvPr id="6" name="Slide Number Placehold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13E18-335F-437C-89F9-3534969646CC}" type="slidenum">
              <a:rPr lang="en-US" smtClean="0"/>
              <a:t>‹#›</a:t>
            </a:fld>
            <a:endParaRPr lang="en-US" dirty="0"/>
          </a:p>
        </p:txBody>
      </p:sp>
      <p:grpSp>
        <p:nvGrpSpPr>
          <p:cNvPr id="16" name="Group 15"/>
          <p:cNvGrpSpPr/>
          <p:nvPr userDrawn="1"/>
        </p:nvGrpSpPr>
        <p:grpSpPr>
          <a:xfrm>
            <a:off x="723900" y="5219034"/>
            <a:ext cx="590551" cy="843629"/>
            <a:chOff x="1538514" y="5240184"/>
            <a:chExt cx="590551" cy="843629"/>
          </a:xfrm>
        </p:grpSpPr>
        <p:pic>
          <p:nvPicPr>
            <p:cNvPr id="17" name="Picture 16"/>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538514" y="5240184"/>
              <a:ext cx="590551" cy="675932"/>
            </a:xfrm>
            <a:prstGeom prst="rect">
              <a:avLst/>
            </a:prstGeom>
          </p:spPr>
        </p:pic>
        <p:pic>
          <p:nvPicPr>
            <p:cNvPr id="18" name="Picture 17"/>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538514" y="5973995"/>
              <a:ext cx="590551" cy="109818"/>
            </a:xfrm>
            <a:prstGeom prst="rect">
              <a:avLst/>
            </a:prstGeom>
          </p:spPr>
        </p:pic>
      </p:grpSp>
      <p:sp>
        <p:nvSpPr>
          <p:cNvPr id="11" name="Footer Placeholder 10">
            <a:extLst>
              <a:ext uri="{FF2B5EF4-FFF2-40B4-BE49-F238E27FC236}">
                <a16:creationId xmlns:a16="http://schemas.microsoft.com/office/drawing/2014/main" id="{BA524DBE-EC99-1F4F-8AA8-F7117B1F3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Student Learning and Assessment in AES Units</a:t>
            </a:r>
          </a:p>
        </p:txBody>
      </p:sp>
      <p:sp>
        <p:nvSpPr>
          <p:cNvPr id="13" name="Title Placeholder 12">
            <a:extLst>
              <a:ext uri="{FF2B5EF4-FFF2-40B4-BE49-F238E27FC236}">
                <a16:creationId xmlns:a16="http://schemas.microsoft.com/office/drawing/2014/main" id="{DEFF6EE0-FF99-234F-BAAB-53114734AC71}"/>
              </a:ext>
            </a:extLst>
          </p:cNvPr>
          <p:cNvSpPr>
            <a:spLocks noGrp="1"/>
          </p:cNvSpPr>
          <p:nvPr>
            <p:ph type="title"/>
          </p:nvPr>
        </p:nvSpPr>
        <p:spPr>
          <a:xfrm>
            <a:off x="838200" y="518718"/>
            <a:ext cx="10515600" cy="676670"/>
          </a:xfrm>
          <a:prstGeom prst="rect">
            <a:avLst/>
          </a:prstGeom>
        </p:spPr>
        <p:txBody>
          <a:bodyPr vert="horz" lIns="91440" tIns="45720" rIns="91440" bIns="45720" rtlCol="0" anchor="t">
            <a:noAutofit/>
          </a:bodyPr>
          <a:lstStyle/>
          <a:p>
            <a:r>
              <a:rPr lang="en-US" dirty="0"/>
              <a:t>MAIN HEADLINE HERE</a:t>
            </a:r>
          </a:p>
        </p:txBody>
      </p:sp>
    </p:spTree>
    <p:extLst>
      <p:ext uri="{BB962C8B-B14F-4D97-AF65-F5344CB8AC3E}">
        <p14:creationId xmlns:p14="http://schemas.microsoft.com/office/powerpoint/2010/main" val="3172300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r" defTabSz="914400" rtl="0" eaLnBrk="1" latinLnBrk="0" hangingPunct="1">
        <a:lnSpc>
          <a:spcPct val="90000"/>
        </a:lnSpc>
        <a:spcBef>
          <a:spcPct val="0"/>
        </a:spcBef>
        <a:buNone/>
        <a:defRPr sz="4800" b="1" kern="1200" baseline="0">
          <a:solidFill>
            <a:srgbClr val="482E9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www.youtube.com/embed/uKpX-5jQjQ0"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joel.bloom@hunter.cuny.edu"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8" Type="http://schemas.openxmlformats.org/officeDocument/2006/relationships/hyperlink" Target="https://www.calculator.net/sample-size-calculator.html" TargetMode="External"/><Relationship Id="rId3" Type="http://schemas.openxmlformats.org/officeDocument/2006/relationships/hyperlink" Target="http://sacscoc.org/pdf/2018PrinciplesOfAcreditation.pdf" TargetMode="External"/><Relationship Id="rId7" Type="http://schemas.openxmlformats.org/officeDocument/2006/relationships/hyperlink" Target="https://drexel.edu/provost/assessment/overview/" TargetMode="External"/><Relationship Id="rId2" Type="http://schemas.openxmlformats.org/officeDocument/2006/relationships/hyperlink" Target="https://www.msche.org/standards/" TargetMode="External"/><Relationship Id="rId1" Type="http://schemas.openxmlformats.org/officeDocument/2006/relationships/slideLayout" Target="../slideLayouts/slideLayout2.xml"/><Relationship Id="rId6" Type="http://schemas.openxmlformats.org/officeDocument/2006/relationships/hyperlink" Target="https://www.campuslabs.com/data-in-action/degree-of-difference-learning-outcomes/" TargetMode="External"/><Relationship Id="rId5" Type="http://schemas.openxmlformats.org/officeDocument/2006/relationships/hyperlink" Target="https://www.learningoutcomeassessment.org/documents/Al-Lail_Oudghiri_Assessment_in_Practice.pdf" TargetMode="External"/><Relationship Id="rId4" Type="http://schemas.openxmlformats.org/officeDocument/2006/relationships/hyperlink" Target="https://www.neche.org/resources/standards-for-accredita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0341" y="877511"/>
            <a:ext cx="10078940" cy="2387600"/>
          </a:xfrm>
        </p:spPr>
        <p:txBody>
          <a:bodyPr>
            <a:normAutofit/>
          </a:bodyPr>
          <a:lstStyle/>
          <a:p>
            <a:r>
              <a:rPr lang="en-US" sz="5000" b="0" dirty="0" smtClean="0"/>
              <a:t>Values-</a:t>
            </a:r>
            <a:br>
              <a:rPr lang="en-US" sz="5000" b="0" dirty="0" smtClean="0"/>
            </a:br>
            <a:r>
              <a:rPr lang="en-US" sz="5000" b="0" dirty="0" smtClean="0"/>
              <a:t>Based Assessment</a:t>
            </a:r>
            <a:r>
              <a:rPr lang="en-US" sz="4800" b="0" dirty="0"/>
              <a:t>: </a:t>
            </a:r>
            <a:r>
              <a:rPr lang="en-US" sz="4800" b="0" dirty="0" smtClean="0"/>
              <a:t/>
            </a:r>
            <a:br>
              <a:rPr lang="en-US" sz="4800" b="0" dirty="0" smtClean="0"/>
            </a:br>
            <a:r>
              <a:rPr lang="en-US" sz="4000" b="0" dirty="0" smtClean="0"/>
              <a:t>Moving </a:t>
            </a:r>
            <a:r>
              <a:rPr lang="en-US" sz="4000" b="0" dirty="0"/>
              <a:t>from Compliance to Transformation</a:t>
            </a:r>
            <a:endParaRPr lang="en-US" sz="4000" dirty="0"/>
          </a:p>
        </p:txBody>
      </p:sp>
      <p:sp>
        <p:nvSpPr>
          <p:cNvPr id="3" name="Subtitle 2"/>
          <p:cNvSpPr>
            <a:spLocks noGrp="1"/>
          </p:cNvSpPr>
          <p:nvPr>
            <p:ph type="subTitle" idx="1"/>
          </p:nvPr>
        </p:nvSpPr>
        <p:spPr>
          <a:xfrm>
            <a:off x="1693333" y="4282326"/>
            <a:ext cx="9980507" cy="788690"/>
          </a:xfrm>
        </p:spPr>
        <p:txBody>
          <a:bodyPr>
            <a:normAutofit lnSpcReduction="10000"/>
          </a:bodyPr>
          <a:lstStyle/>
          <a:p>
            <a:r>
              <a:rPr lang="en-US" sz="2800" dirty="0" smtClean="0"/>
              <a:t>Assessment Breakfast Presentation &amp; Workshop</a:t>
            </a:r>
            <a:r>
              <a:rPr lang="en-US" dirty="0"/>
              <a:t/>
            </a:r>
            <a:br>
              <a:rPr lang="en-US" dirty="0"/>
            </a:br>
            <a:r>
              <a:rPr lang="en-US" dirty="0"/>
              <a:t> </a:t>
            </a:r>
            <a:r>
              <a:rPr lang="en-US" dirty="0" smtClean="0"/>
              <a:t>Sponsored by ACERT &amp; the Office of Assessment – October 16, 2019</a:t>
            </a:r>
            <a:endParaRPr lang="en-US" dirty="0"/>
          </a:p>
        </p:txBody>
      </p:sp>
      <p:sp>
        <p:nvSpPr>
          <p:cNvPr id="5" name="Subtitle 2">
            <a:extLst>
              <a:ext uri="{FF2B5EF4-FFF2-40B4-BE49-F238E27FC236}">
                <a16:creationId xmlns:a16="http://schemas.microsoft.com/office/drawing/2014/main" id="{BE1CADA1-D9B7-894F-BC57-3CB39BDD1FED}"/>
              </a:ext>
            </a:extLst>
          </p:cNvPr>
          <p:cNvSpPr txBox="1">
            <a:spLocks/>
          </p:cNvSpPr>
          <p:nvPr/>
        </p:nvSpPr>
        <p:spPr>
          <a:xfrm>
            <a:off x="2070341" y="5398561"/>
            <a:ext cx="9488482" cy="1059071"/>
          </a:xfrm>
          <a:prstGeom prst="rect">
            <a:avLst/>
          </a:prstGeom>
        </p:spPr>
        <p:txBody>
          <a:bodyPr vert="horz" lIns="91440" tIns="45720" rIns="91440" bIns="45720" rtlCol="0">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smtClean="0"/>
              <a:t>Joel </a:t>
            </a:r>
            <a:r>
              <a:rPr lang="en-US" dirty="0"/>
              <a:t>D. Bloom, Director of </a:t>
            </a:r>
            <a:r>
              <a:rPr lang="en-US" dirty="0" smtClean="0"/>
              <a:t>Assessment</a:t>
            </a:r>
          </a:p>
          <a:p>
            <a:pPr algn="l"/>
            <a:r>
              <a:rPr lang="en-US" dirty="0"/>
              <a:t>j</a:t>
            </a:r>
            <a:r>
              <a:rPr lang="en-US" dirty="0" smtClean="0"/>
              <a:t>oel.bloom@hunter.cuny.edu</a:t>
            </a:r>
            <a:endParaRPr lang="en-US" dirty="0"/>
          </a:p>
        </p:txBody>
      </p:sp>
    </p:spTree>
    <p:extLst>
      <p:ext uri="{BB962C8B-B14F-4D97-AF65-F5344CB8AC3E}">
        <p14:creationId xmlns:p14="http://schemas.microsoft.com/office/powerpoint/2010/main" val="3633854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3805238" y="1195389"/>
            <a:ext cx="3858750" cy="3858750"/>
          </a:xfrm>
        </p:spPr>
      </p:pic>
      <p:sp>
        <p:nvSpPr>
          <p:cNvPr id="6" name="Title 5"/>
          <p:cNvSpPr>
            <a:spLocks noGrp="1"/>
          </p:cNvSpPr>
          <p:nvPr>
            <p:ph type="title"/>
          </p:nvPr>
        </p:nvSpPr>
        <p:spPr/>
        <p:txBody>
          <a:bodyPr/>
          <a:lstStyle/>
          <a:p>
            <a:r>
              <a:rPr lang="en-US" dirty="0" smtClean="0"/>
              <a:t>Values???!!!</a:t>
            </a:r>
            <a:endParaRPr lang="en-US" dirty="0"/>
          </a:p>
        </p:txBody>
      </p:sp>
    </p:spTree>
    <p:extLst>
      <p:ext uri="{BB962C8B-B14F-4D97-AF65-F5344CB8AC3E}">
        <p14:creationId xmlns:p14="http://schemas.microsoft.com/office/powerpoint/2010/main" val="1558571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3805238" y="1195389"/>
            <a:ext cx="3858750" cy="3858750"/>
          </a:xfrm>
        </p:spPr>
      </p:pic>
      <p:sp>
        <p:nvSpPr>
          <p:cNvPr id="6" name="Title 5"/>
          <p:cNvSpPr>
            <a:spLocks noGrp="1"/>
          </p:cNvSpPr>
          <p:nvPr>
            <p:ph type="title"/>
          </p:nvPr>
        </p:nvSpPr>
        <p:spPr/>
        <p:txBody>
          <a:bodyPr/>
          <a:lstStyle/>
          <a:p>
            <a:r>
              <a:rPr lang="en-US" dirty="0" smtClean="0"/>
              <a:t>Values???!!!</a:t>
            </a:r>
            <a:endParaRPr lang="en-US" dirty="0"/>
          </a:p>
        </p:txBody>
      </p:sp>
      <p:sp>
        <p:nvSpPr>
          <p:cNvPr id="8" name="TextBox 7"/>
          <p:cNvSpPr txBox="1"/>
          <p:nvPr/>
        </p:nvSpPr>
        <p:spPr>
          <a:xfrm>
            <a:off x="1679171" y="5543551"/>
            <a:ext cx="9509760" cy="1077218"/>
          </a:xfrm>
          <a:prstGeom prst="rect">
            <a:avLst/>
          </a:prstGeom>
        </p:spPr>
        <p:txBody>
          <a:bodyPr wrap="square" rtlCol="0">
            <a:spAutoFit/>
          </a:bodyPr>
          <a:lstStyle/>
          <a:p>
            <a:pPr algn="l"/>
            <a:r>
              <a:rPr lang="en-US" sz="3200" i="1" dirty="0" smtClean="0"/>
              <a:t>“I’ve literally </a:t>
            </a:r>
            <a:r>
              <a:rPr lang="en-US" sz="3200" b="1" i="1" u="sng" dirty="0" smtClean="0"/>
              <a:t>never</a:t>
            </a:r>
            <a:r>
              <a:rPr lang="en-US" sz="3200" i="1" dirty="0" smtClean="0"/>
              <a:t> heard the word ‘values’ mentioned in the same sentence as assessment!”</a:t>
            </a:r>
          </a:p>
        </p:txBody>
      </p:sp>
    </p:spTree>
    <p:extLst>
      <p:ext uri="{BB962C8B-B14F-4D97-AF65-F5344CB8AC3E}">
        <p14:creationId xmlns:p14="http://schemas.microsoft.com/office/powerpoint/2010/main" val="3239001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88533" y="1195389"/>
            <a:ext cx="10404073" cy="5357812"/>
          </a:xfrm>
        </p:spPr>
        <p:txBody>
          <a:bodyPr wrap="square">
            <a:normAutofit/>
          </a:bodyPr>
          <a:lstStyle/>
          <a:p>
            <a:pPr marL="0" indent="0">
              <a:buNone/>
            </a:pPr>
            <a:r>
              <a:rPr lang="en-US" sz="2600" b="1" dirty="0" smtClean="0"/>
              <a:t>The assessment of student learning begins with educational values.</a:t>
            </a:r>
          </a:p>
          <a:p>
            <a:pPr marL="0" indent="0">
              <a:lnSpc>
                <a:spcPct val="110000"/>
              </a:lnSpc>
              <a:buNone/>
            </a:pPr>
            <a:r>
              <a:rPr lang="en-US" sz="2600" dirty="0" smtClean="0"/>
              <a:t>Assessment is not an end in itself, but a vehicle for educational improvement. Its effective practice, then, begins with and enacts a vision of the kinds of learning we most value for students and strive to help them achieve. Educational values should drive not only what we choose to assess, but also how we do so. Where questions about educational mission and values are skipped over, assessment threatens to be an exercise in measuring what’s easy, rather than a process for improving what we really care about. </a:t>
            </a:r>
          </a:p>
          <a:p>
            <a:pPr marL="0" indent="0">
              <a:lnSpc>
                <a:spcPct val="110000"/>
              </a:lnSpc>
              <a:buNone/>
            </a:pPr>
            <a:r>
              <a:rPr lang="en-US" sz="1900" i="1" dirty="0" smtClean="0"/>
              <a:t>From “Nine Principles of Good Practice for Assessing Student Learning” (American Association for Higher Education, 1992, as cited in Banta, Lund, Black, and </a:t>
            </a:r>
            <a:r>
              <a:rPr lang="en-US" sz="1900" i="1" dirty="0" err="1" smtClean="0"/>
              <a:t>Oblander</a:t>
            </a:r>
            <a:r>
              <a:rPr lang="en-US" sz="1900" i="1" dirty="0" smtClean="0"/>
              <a:t>, 1996.)</a:t>
            </a:r>
            <a:endParaRPr lang="en-US" sz="1900" i="1" dirty="0"/>
          </a:p>
        </p:txBody>
      </p:sp>
      <p:sp>
        <p:nvSpPr>
          <p:cNvPr id="5" name="Slide Number Placeholder 4"/>
          <p:cNvSpPr>
            <a:spLocks noGrp="1"/>
          </p:cNvSpPr>
          <p:nvPr>
            <p:ph type="sldNum" sz="quarter" idx="12"/>
          </p:nvPr>
        </p:nvSpPr>
        <p:spPr/>
        <p:txBody>
          <a:bodyPr/>
          <a:lstStyle/>
          <a:p>
            <a:fld id="{23C13E18-335F-437C-89F9-3534969646CC}" type="slidenum">
              <a:rPr lang="en-US" smtClean="0"/>
              <a:t>12</a:t>
            </a:fld>
            <a:endParaRPr lang="en-US" dirty="0"/>
          </a:p>
        </p:txBody>
      </p:sp>
      <p:sp>
        <p:nvSpPr>
          <p:cNvPr id="6" name="Title 5"/>
          <p:cNvSpPr>
            <a:spLocks noGrp="1"/>
          </p:cNvSpPr>
          <p:nvPr>
            <p:ph type="title"/>
          </p:nvPr>
        </p:nvSpPr>
        <p:spPr>
          <a:xfrm>
            <a:off x="838200" y="350445"/>
            <a:ext cx="10515600" cy="676670"/>
          </a:xfrm>
        </p:spPr>
        <p:txBody>
          <a:bodyPr/>
          <a:lstStyle/>
          <a:p>
            <a:r>
              <a:rPr lang="en-US" sz="3600" dirty="0" smtClean="0"/>
              <a:t>AAHE Principle 1 (1992!)   </a:t>
            </a:r>
            <a:endParaRPr lang="en-US" sz="3600" dirty="0"/>
          </a:p>
        </p:txBody>
      </p:sp>
    </p:spTree>
    <p:extLst>
      <p:ext uri="{BB962C8B-B14F-4D97-AF65-F5344CB8AC3E}">
        <p14:creationId xmlns:p14="http://schemas.microsoft.com/office/powerpoint/2010/main" val="2031038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2400" y="1828800"/>
            <a:ext cx="9931400" cy="4348162"/>
          </a:xfrm>
        </p:spPr>
        <p:txBody>
          <a:bodyPr>
            <a:normAutofit lnSpcReduction="10000"/>
          </a:bodyPr>
          <a:lstStyle/>
          <a:p>
            <a:pPr marL="0" indent="0">
              <a:buNone/>
            </a:pPr>
            <a:r>
              <a:rPr lang="en-US" dirty="0" smtClean="0"/>
              <a:t>“Assessment has the greatest chance for success when it is based on educational values. This means that for assessment to be truly effective – from an institutional perspective – in improving that which is important, institutional agents including trustees, administrators, faculty, staff, students, and outside publics must first have a shared conception as to what the institution is, what it values, and what it aspires to be.” </a:t>
            </a:r>
          </a:p>
          <a:p>
            <a:pPr marL="0" indent="0">
              <a:buNone/>
            </a:pPr>
            <a:endParaRPr lang="en-US" dirty="0" smtClean="0"/>
          </a:p>
          <a:p>
            <a:pPr marL="0" indent="0">
              <a:buNone/>
            </a:pPr>
            <a:r>
              <a:rPr lang="en-US" sz="2000" i="1" dirty="0" smtClean="0"/>
              <a:t>Banta, Lund, Black, and </a:t>
            </a:r>
            <a:r>
              <a:rPr lang="en-US" sz="2000" i="1" dirty="0" err="1" smtClean="0"/>
              <a:t>Oblander</a:t>
            </a:r>
            <a:r>
              <a:rPr lang="en-US" sz="2000" i="1" dirty="0" smtClean="0"/>
              <a:t>, </a:t>
            </a:r>
            <a:r>
              <a:rPr lang="en-US" sz="2000" i="1" u="sng" dirty="0" smtClean="0"/>
              <a:t>Assessment in Practice: Putting Principles to Work on College Campuses</a:t>
            </a:r>
            <a:r>
              <a:rPr lang="en-US" sz="2000" i="1" dirty="0" smtClean="0"/>
              <a:t>. </a:t>
            </a:r>
            <a:r>
              <a:rPr lang="en-US" sz="2000" i="1" dirty="0" err="1" smtClean="0"/>
              <a:t>Jossey</a:t>
            </a:r>
            <a:r>
              <a:rPr lang="en-US" sz="2000" i="1" dirty="0" smtClean="0"/>
              <a:t>-Bass, 1996. </a:t>
            </a:r>
            <a:endParaRPr lang="en-US" sz="2000" i="1" dirty="0"/>
          </a:p>
          <a:p>
            <a:pPr marL="0" indent="0">
              <a:buNone/>
            </a:pPr>
            <a:endParaRPr lang="en-US" dirty="0"/>
          </a:p>
        </p:txBody>
      </p:sp>
      <p:sp>
        <p:nvSpPr>
          <p:cNvPr id="5" name="Slide Number Placeholder 4"/>
          <p:cNvSpPr>
            <a:spLocks noGrp="1"/>
          </p:cNvSpPr>
          <p:nvPr>
            <p:ph type="sldNum" sz="quarter" idx="12"/>
          </p:nvPr>
        </p:nvSpPr>
        <p:spPr/>
        <p:txBody>
          <a:bodyPr/>
          <a:lstStyle/>
          <a:p>
            <a:fld id="{23C13E18-335F-437C-89F9-3534969646CC}" type="slidenum">
              <a:rPr lang="en-US" smtClean="0"/>
              <a:t>13</a:t>
            </a:fld>
            <a:endParaRPr lang="en-US" dirty="0"/>
          </a:p>
        </p:txBody>
      </p:sp>
      <p:sp>
        <p:nvSpPr>
          <p:cNvPr id="6" name="Title 5"/>
          <p:cNvSpPr>
            <a:spLocks noGrp="1"/>
          </p:cNvSpPr>
          <p:nvPr>
            <p:ph type="title"/>
          </p:nvPr>
        </p:nvSpPr>
        <p:spPr/>
        <p:txBody>
          <a:bodyPr/>
          <a:lstStyle/>
          <a:p>
            <a:r>
              <a:rPr lang="en-US" sz="3600" dirty="0" smtClean="0"/>
              <a:t>Assessment &amp; Values (Banta et al., 1996)</a:t>
            </a:r>
            <a:endParaRPr lang="en-US" sz="3600" dirty="0"/>
          </a:p>
        </p:txBody>
      </p:sp>
    </p:spTree>
    <p:extLst>
      <p:ext uri="{BB962C8B-B14F-4D97-AF65-F5344CB8AC3E}">
        <p14:creationId xmlns:p14="http://schemas.microsoft.com/office/powerpoint/2010/main" val="2420933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457202"/>
            <a:ext cx="8779487" cy="1371599"/>
          </a:xfrm>
        </p:spPr>
        <p:txBody>
          <a:bodyPr/>
          <a:lstStyle/>
          <a:p>
            <a:r>
              <a:rPr lang="en-US" dirty="0"/>
              <a:t>“Why do we have to do this? </a:t>
            </a:r>
            <a:br>
              <a:rPr lang="en-US" dirty="0"/>
            </a:br>
            <a:r>
              <a:rPr lang="en-US" sz="3200" dirty="0"/>
              <a:t>(Most frequent faculty responses)</a:t>
            </a:r>
          </a:p>
        </p:txBody>
      </p:sp>
      <p:sp>
        <p:nvSpPr>
          <p:cNvPr id="3" name="Content Placeholder 2"/>
          <p:cNvSpPr>
            <a:spLocks noGrp="1"/>
          </p:cNvSpPr>
          <p:nvPr>
            <p:ph idx="1"/>
          </p:nvPr>
        </p:nvSpPr>
        <p:spPr>
          <a:xfrm>
            <a:off x="2506134" y="2242868"/>
            <a:ext cx="7704667" cy="4310332"/>
          </a:xfrm>
        </p:spPr>
        <p:txBody>
          <a:bodyPr anchor="t">
            <a:normAutofit/>
          </a:bodyPr>
          <a:lstStyle/>
          <a:p>
            <a:r>
              <a:rPr lang="en-US" dirty="0" smtClean="0"/>
              <a:t>Our Accreditor says </a:t>
            </a:r>
            <a:r>
              <a:rPr lang="en-US" dirty="0"/>
              <a:t>we have to.</a:t>
            </a:r>
          </a:p>
          <a:p>
            <a:r>
              <a:rPr lang="en-US" dirty="0"/>
              <a:t>The President/Provost/Assoc. Provost says we have to.</a:t>
            </a:r>
          </a:p>
          <a:p>
            <a:r>
              <a:rPr lang="en-US" dirty="0"/>
              <a:t>My Dean/Assoc. Dean says we have to.</a:t>
            </a:r>
          </a:p>
          <a:p>
            <a:r>
              <a:rPr lang="en-US" dirty="0"/>
              <a:t>My Department Chair says we have to.</a:t>
            </a:r>
          </a:p>
          <a:p>
            <a:r>
              <a:rPr lang="en-US" dirty="0"/>
              <a:t>The Assessment Director says we have to.</a:t>
            </a:r>
          </a:p>
          <a:p>
            <a:r>
              <a:rPr lang="en-US" dirty="0"/>
              <a:t>So it can just sit in some binder on a shelf gathering dust.</a:t>
            </a:r>
          </a:p>
        </p:txBody>
      </p:sp>
    </p:spTree>
    <p:extLst>
      <p:ext uri="{BB962C8B-B14F-4D97-AF65-F5344CB8AC3E}">
        <p14:creationId xmlns:p14="http://schemas.microsoft.com/office/powerpoint/2010/main" val="1079168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457202"/>
            <a:ext cx="7704667" cy="1371599"/>
          </a:xfrm>
        </p:spPr>
        <p:txBody>
          <a:bodyPr/>
          <a:lstStyle/>
          <a:p>
            <a:r>
              <a:rPr lang="en-US" dirty="0"/>
              <a:t>“Why do we have to do this? </a:t>
            </a:r>
            <a:br>
              <a:rPr lang="en-US" dirty="0"/>
            </a:br>
            <a:r>
              <a:rPr lang="en-US" sz="3200" dirty="0"/>
              <a:t>(Most frequent faculty responses)</a:t>
            </a:r>
          </a:p>
        </p:txBody>
      </p:sp>
      <p:sp>
        <p:nvSpPr>
          <p:cNvPr id="3" name="Content Placeholder 2"/>
          <p:cNvSpPr>
            <a:spLocks noGrp="1"/>
          </p:cNvSpPr>
          <p:nvPr>
            <p:ph idx="1"/>
          </p:nvPr>
        </p:nvSpPr>
        <p:spPr>
          <a:xfrm>
            <a:off x="2506134" y="2242868"/>
            <a:ext cx="7704667" cy="4310332"/>
          </a:xfrm>
        </p:spPr>
        <p:txBody>
          <a:bodyPr anchor="t">
            <a:normAutofit/>
          </a:bodyPr>
          <a:lstStyle/>
          <a:p>
            <a:r>
              <a:rPr lang="en-US" dirty="0"/>
              <a:t>Middle States says we have to.</a:t>
            </a:r>
          </a:p>
          <a:p>
            <a:r>
              <a:rPr lang="en-US" dirty="0"/>
              <a:t>The President/Provost/Assoc. Provost says we have to.</a:t>
            </a:r>
          </a:p>
          <a:p>
            <a:r>
              <a:rPr lang="en-US" dirty="0"/>
              <a:t>My Dean/Assoc. Dean says we have to.</a:t>
            </a:r>
          </a:p>
          <a:p>
            <a:r>
              <a:rPr lang="en-US" dirty="0"/>
              <a:t>My Department Chair says we have to.</a:t>
            </a:r>
          </a:p>
          <a:p>
            <a:r>
              <a:rPr lang="en-US" dirty="0"/>
              <a:t>The Assessment Director says we have to.</a:t>
            </a:r>
          </a:p>
          <a:p>
            <a:r>
              <a:rPr lang="en-US" dirty="0"/>
              <a:t>So it can just sit in some binder on a shelf gathering dust.</a:t>
            </a:r>
          </a:p>
        </p:txBody>
      </p:sp>
      <p:sp>
        <p:nvSpPr>
          <p:cNvPr id="4" name="&quot;No&quot; Symbol 3">
            <a:extLst>
              <a:ext uri="{FF2B5EF4-FFF2-40B4-BE49-F238E27FC236}">
                <a16:creationId xmlns:a16="http://schemas.microsoft.com/office/drawing/2014/main" id="{3E5A481A-0F77-0D47-BAF3-786D9186DE3D}"/>
              </a:ext>
            </a:extLst>
          </p:cNvPr>
          <p:cNvSpPr/>
          <p:nvPr/>
        </p:nvSpPr>
        <p:spPr>
          <a:xfrm>
            <a:off x="1447800" y="1828801"/>
            <a:ext cx="8903898" cy="4278701"/>
          </a:xfrm>
          <a:prstGeom prst="noSmoking">
            <a:avLst>
              <a:gd name="adj" fmla="val 6382"/>
            </a:avLst>
          </a:prstGeom>
          <a:solidFill>
            <a:srgbClr val="FF0000">
              <a:alpha val="76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807703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152402"/>
            <a:ext cx="7704667" cy="1752599"/>
          </a:xfrm>
        </p:spPr>
        <p:txBody>
          <a:bodyPr>
            <a:normAutofit/>
          </a:bodyPr>
          <a:lstStyle/>
          <a:p>
            <a:r>
              <a:rPr lang="en-US" b="1" dirty="0"/>
              <a:t>Wrong!</a:t>
            </a:r>
            <a:r>
              <a:rPr lang="en-US" dirty="0"/>
              <a:t/>
            </a:r>
            <a:br>
              <a:rPr lang="en-US" dirty="0"/>
            </a:br>
            <a:r>
              <a:rPr lang="en-US" sz="3200" dirty="0"/>
              <a:t>Why </a:t>
            </a:r>
            <a:r>
              <a:rPr lang="en-US" sz="3200" dirty="0" smtClean="0"/>
              <a:t>(I think) faculty </a:t>
            </a:r>
            <a:r>
              <a:rPr lang="en-US" sz="3200" dirty="0"/>
              <a:t>should be enthusiastic about doing assessment:</a:t>
            </a:r>
          </a:p>
        </p:txBody>
      </p:sp>
      <p:sp>
        <p:nvSpPr>
          <p:cNvPr id="3" name="Content Placeholder 2"/>
          <p:cNvSpPr>
            <a:spLocks noGrp="1"/>
          </p:cNvSpPr>
          <p:nvPr>
            <p:ph idx="1"/>
          </p:nvPr>
        </p:nvSpPr>
        <p:spPr>
          <a:xfrm>
            <a:off x="2191110" y="1905001"/>
            <a:ext cx="8660920" cy="4648200"/>
          </a:xfrm>
        </p:spPr>
        <p:txBody>
          <a:bodyPr>
            <a:normAutofit/>
          </a:bodyPr>
          <a:lstStyle/>
          <a:p>
            <a:r>
              <a:rPr lang="en-US" dirty="0"/>
              <a:t>We got into higher education because we care about our field, and student learning more generally.</a:t>
            </a:r>
          </a:p>
          <a:p>
            <a:r>
              <a:rPr lang="en-US" dirty="0"/>
              <a:t>We got into higher education because there are certain key values, goals, ideas, skills, bodies of knowledge, and philosophical and methodological approaches that we really care about, and want to help our students learn.</a:t>
            </a:r>
          </a:p>
          <a:p>
            <a:r>
              <a:rPr lang="en-US" dirty="0"/>
              <a:t>But how will we know if we’re actually accomplishing those goals?</a:t>
            </a:r>
          </a:p>
          <a:p>
            <a:r>
              <a:rPr lang="en-US" dirty="0"/>
              <a:t>Assessment!</a:t>
            </a:r>
          </a:p>
          <a:p>
            <a:endParaRPr lang="en-US" dirty="0"/>
          </a:p>
        </p:txBody>
      </p:sp>
    </p:spTree>
    <p:extLst>
      <p:ext uri="{BB962C8B-B14F-4D97-AF65-F5344CB8AC3E}">
        <p14:creationId xmlns:p14="http://schemas.microsoft.com/office/powerpoint/2010/main" val="4222123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role of assessment in </a:t>
            </a:r>
            <a:r>
              <a:rPr lang="en-US" sz="4000" dirty="0" smtClean="0"/>
              <a:t>higher education </a:t>
            </a:r>
            <a:r>
              <a:rPr lang="en-US" sz="4000" dirty="0"/>
              <a:t>is </a:t>
            </a:r>
            <a:r>
              <a:rPr lang="en-US" sz="4000" u="sng" dirty="0"/>
              <a:t>not</a:t>
            </a:r>
            <a:r>
              <a:rPr lang="en-US" sz="4000" dirty="0"/>
              <a:t>:</a:t>
            </a:r>
          </a:p>
        </p:txBody>
      </p:sp>
      <p:sp>
        <p:nvSpPr>
          <p:cNvPr id="3" name="Content Placeholder 2"/>
          <p:cNvSpPr>
            <a:spLocks noGrp="1"/>
          </p:cNvSpPr>
          <p:nvPr>
            <p:ph idx="1"/>
          </p:nvPr>
        </p:nvSpPr>
        <p:spPr>
          <a:xfrm>
            <a:off x="838200" y="2932980"/>
            <a:ext cx="10515600" cy="3243981"/>
          </a:xfrm>
        </p:spPr>
        <p:txBody>
          <a:bodyPr anchor="t">
            <a:normAutofit/>
          </a:bodyPr>
          <a:lstStyle/>
          <a:p>
            <a:r>
              <a:rPr lang="en-US" sz="3600" dirty="0"/>
              <a:t>To meet some external requirement;</a:t>
            </a:r>
          </a:p>
          <a:p>
            <a:r>
              <a:rPr lang="en-US" sz="3600" dirty="0"/>
              <a:t>To fill binders on a shelf.</a:t>
            </a:r>
          </a:p>
        </p:txBody>
      </p:sp>
    </p:spTree>
    <p:extLst>
      <p:ext uri="{BB962C8B-B14F-4D97-AF65-F5344CB8AC3E}">
        <p14:creationId xmlns:p14="http://schemas.microsoft.com/office/powerpoint/2010/main" val="567769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457202"/>
            <a:ext cx="7704667" cy="1600199"/>
          </a:xfrm>
        </p:spPr>
        <p:txBody>
          <a:bodyPr/>
          <a:lstStyle/>
          <a:p>
            <a:r>
              <a:rPr lang="en-US" sz="4000" dirty="0"/>
              <a:t>The role of assessment in higher education </a:t>
            </a:r>
            <a:r>
              <a:rPr lang="en-US" sz="4000" u="sng" dirty="0"/>
              <a:t>is</a:t>
            </a:r>
            <a:r>
              <a:rPr lang="en-US" sz="4000" dirty="0"/>
              <a:t>:</a:t>
            </a:r>
          </a:p>
        </p:txBody>
      </p:sp>
      <p:sp>
        <p:nvSpPr>
          <p:cNvPr id="3" name="Content Placeholder 2"/>
          <p:cNvSpPr>
            <a:spLocks noGrp="1"/>
          </p:cNvSpPr>
          <p:nvPr>
            <p:ph idx="1"/>
          </p:nvPr>
        </p:nvSpPr>
        <p:spPr>
          <a:xfrm>
            <a:off x="1997242" y="1757681"/>
            <a:ext cx="8722895" cy="4242136"/>
          </a:xfrm>
        </p:spPr>
        <p:txBody>
          <a:bodyPr>
            <a:noAutofit/>
          </a:bodyPr>
          <a:lstStyle/>
          <a:p>
            <a:r>
              <a:rPr lang="en-US" sz="3000" dirty="0"/>
              <a:t>To tell us the extent to which we are doing the things we really care about.</a:t>
            </a:r>
          </a:p>
          <a:p>
            <a:r>
              <a:rPr lang="en-US" sz="3000" dirty="0"/>
              <a:t>To tell us if our students are really learning the things we want them to learn.</a:t>
            </a:r>
          </a:p>
          <a:p>
            <a:r>
              <a:rPr lang="en-US" sz="3000" dirty="0"/>
              <a:t>To provide us with useable information (a.k.a. actionable data) to help us do all these things we care about even better than we’re doing it now.</a:t>
            </a:r>
          </a:p>
          <a:p>
            <a:r>
              <a:rPr lang="en-US" sz="3000" dirty="0"/>
              <a:t>To fill electronic folders in </a:t>
            </a:r>
            <a:r>
              <a:rPr lang="en-US" sz="3000" dirty="0" smtClean="0"/>
              <a:t>our “Evidence Inventory” for our accreditation self-study.</a:t>
            </a:r>
            <a:endParaRPr lang="en-US" sz="3000" dirty="0"/>
          </a:p>
        </p:txBody>
      </p:sp>
    </p:spTree>
    <p:extLst>
      <p:ext uri="{BB962C8B-B14F-4D97-AF65-F5344CB8AC3E}">
        <p14:creationId xmlns:p14="http://schemas.microsoft.com/office/powerpoint/2010/main" val="2217607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457202"/>
            <a:ext cx="7704667" cy="1600199"/>
          </a:xfrm>
        </p:spPr>
        <p:txBody>
          <a:bodyPr/>
          <a:lstStyle/>
          <a:p>
            <a:r>
              <a:rPr lang="en-US" sz="4000" dirty="0"/>
              <a:t>The role of assessment in higher education </a:t>
            </a:r>
            <a:r>
              <a:rPr lang="en-US" sz="4000" u="sng" dirty="0"/>
              <a:t>is</a:t>
            </a:r>
            <a:r>
              <a:rPr lang="en-US" sz="4400" dirty="0"/>
              <a:t>:</a:t>
            </a:r>
          </a:p>
        </p:txBody>
      </p:sp>
      <p:sp>
        <p:nvSpPr>
          <p:cNvPr id="3" name="Content Placeholder 2"/>
          <p:cNvSpPr>
            <a:spLocks noGrp="1"/>
          </p:cNvSpPr>
          <p:nvPr>
            <p:ph idx="1"/>
          </p:nvPr>
        </p:nvSpPr>
        <p:spPr>
          <a:xfrm>
            <a:off x="1997242" y="1757681"/>
            <a:ext cx="8722895" cy="4242136"/>
          </a:xfrm>
        </p:spPr>
        <p:txBody>
          <a:bodyPr>
            <a:noAutofit/>
          </a:bodyPr>
          <a:lstStyle/>
          <a:p>
            <a:r>
              <a:rPr lang="en-US" sz="3000" dirty="0"/>
              <a:t>To tell us the extent to which we are doing the things we really care about.</a:t>
            </a:r>
          </a:p>
          <a:p>
            <a:r>
              <a:rPr lang="en-US" sz="3000" dirty="0"/>
              <a:t>To tell us if our students are really learning the things we want them to learn.</a:t>
            </a:r>
          </a:p>
          <a:p>
            <a:r>
              <a:rPr lang="en-US" sz="3000" dirty="0"/>
              <a:t>To provide us with useable information (a.k.a. actionable data) to help us do all these things we care about even better than we’re doing it now.</a:t>
            </a:r>
          </a:p>
          <a:p>
            <a:r>
              <a:rPr lang="en-US" sz="3000" dirty="0" smtClean="0"/>
              <a:t>Kidding!!!</a:t>
            </a:r>
            <a:endParaRPr lang="en-US" sz="3000" dirty="0"/>
          </a:p>
        </p:txBody>
      </p:sp>
    </p:spTree>
    <p:extLst>
      <p:ext uri="{BB962C8B-B14F-4D97-AF65-F5344CB8AC3E}">
        <p14:creationId xmlns:p14="http://schemas.microsoft.com/office/powerpoint/2010/main" val="2373564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72D5A4D-5907-2441-B44B-919B1C002E8C}"/>
              </a:ext>
            </a:extLst>
          </p:cNvPr>
          <p:cNvSpPr>
            <a:spLocks noGrp="1"/>
          </p:cNvSpPr>
          <p:nvPr>
            <p:ph idx="1"/>
          </p:nvPr>
        </p:nvSpPr>
        <p:spPr>
          <a:xfrm>
            <a:off x="1648326" y="1852864"/>
            <a:ext cx="9945576" cy="4324098"/>
          </a:xfrm>
        </p:spPr>
        <p:txBody>
          <a:bodyPr/>
          <a:lstStyle/>
          <a:p>
            <a:r>
              <a:rPr lang="en-US" sz="3600" dirty="0" smtClean="0"/>
              <a:t>What is Values-Based Assessment?</a:t>
            </a:r>
            <a:endParaRPr lang="en-US" sz="3600" dirty="0"/>
          </a:p>
          <a:p>
            <a:r>
              <a:rPr lang="en-US" sz="3600" dirty="0" smtClean="0"/>
              <a:t>Aligning outcomes &amp; assessment with institutional &amp; program (unit) values</a:t>
            </a:r>
            <a:endParaRPr lang="en-US" sz="3200" dirty="0"/>
          </a:p>
          <a:p>
            <a:r>
              <a:rPr lang="en-US" sz="3600" dirty="0" smtClean="0"/>
              <a:t>Activity: Identifying values &amp; outcomes</a:t>
            </a:r>
            <a:endParaRPr lang="en-US" sz="3600" dirty="0"/>
          </a:p>
          <a:p>
            <a:r>
              <a:rPr lang="en-US" sz="3600" dirty="0" smtClean="0"/>
              <a:t>Conclusion and recommendations</a:t>
            </a:r>
            <a:endParaRPr lang="en-US" sz="3600" dirty="0"/>
          </a:p>
          <a:p>
            <a:endParaRPr lang="en-US" dirty="0"/>
          </a:p>
        </p:txBody>
      </p:sp>
      <p:sp>
        <p:nvSpPr>
          <p:cNvPr id="5" name="Slide Number Placeholder 4">
            <a:extLst>
              <a:ext uri="{FF2B5EF4-FFF2-40B4-BE49-F238E27FC236}">
                <a16:creationId xmlns:a16="http://schemas.microsoft.com/office/drawing/2014/main" id="{68C02654-373B-1E45-BA67-C8ACADEFE848}"/>
              </a:ext>
            </a:extLst>
          </p:cNvPr>
          <p:cNvSpPr>
            <a:spLocks noGrp="1"/>
          </p:cNvSpPr>
          <p:nvPr>
            <p:ph type="sldNum" sz="quarter" idx="12"/>
          </p:nvPr>
        </p:nvSpPr>
        <p:spPr/>
        <p:txBody>
          <a:bodyPr/>
          <a:lstStyle/>
          <a:p>
            <a:fld id="{23C13E18-335F-437C-89F9-3534969646CC}" type="slidenum">
              <a:rPr lang="en-US" smtClean="0"/>
              <a:t>2</a:t>
            </a:fld>
            <a:endParaRPr lang="en-US" dirty="0"/>
          </a:p>
        </p:txBody>
      </p:sp>
      <p:sp>
        <p:nvSpPr>
          <p:cNvPr id="7" name="Title 6">
            <a:extLst>
              <a:ext uri="{FF2B5EF4-FFF2-40B4-BE49-F238E27FC236}">
                <a16:creationId xmlns:a16="http://schemas.microsoft.com/office/drawing/2014/main" id="{6354AAD6-7F76-EB4E-A8B9-0BC1AB284963}"/>
              </a:ext>
            </a:extLst>
          </p:cNvPr>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2883880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8010" y="1010653"/>
            <a:ext cx="9825789" cy="5166309"/>
          </a:xfrm>
        </p:spPr>
        <p:txBody>
          <a:bodyPr/>
          <a:lstStyle/>
          <a:p>
            <a:pPr marL="0" indent="0">
              <a:spcBef>
                <a:spcPts val="0"/>
              </a:spcBef>
              <a:spcAft>
                <a:spcPts val="2400"/>
              </a:spcAft>
              <a:buNone/>
            </a:pPr>
            <a:r>
              <a:rPr lang="en-US" sz="4300" b="1" i="1" u="sng" dirty="0">
                <a:solidFill>
                  <a:srgbClr val="482E92"/>
                </a:solidFill>
                <a:latin typeface="+mj-lt"/>
                <a:ea typeface="+mj-ea"/>
                <a:cs typeface="+mj-cs"/>
              </a:rPr>
              <a:t>Don’t do assessment to satisfy anyone else’s goals or requirements.</a:t>
            </a:r>
          </a:p>
          <a:p>
            <a:r>
              <a:rPr lang="en-US" sz="3200" dirty="0" smtClean="0"/>
              <a:t>Do assessment that will help you and your program achieve the things you care about the most.</a:t>
            </a:r>
          </a:p>
          <a:p>
            <a:r>
              <a:rPr lang="en-US" sz="3200" dirty="0" smtClean="0"/>
              <a:t>To do that, you need:</a:t>
            </a:r>
          </a:p>
          <a:p>
            <a:pPr lvl="1"/>
            <a:r>
              <a:rPr lang="en-US" sz="2800" dirty="0"/>
              <a:t>P</a:t>
            </a:r>
            <a:r>
              <a:rPr lang="en-US" sz="2800" dirty="0" smtClean="0"/>
              <a:t>rogram learning outcomes that actually reflect the things you care about the most, and</a:t>
            </a:r>
          </a:p>
          <a:p>
            <a:pPr lvl="1"/>
            <a:r>
              <a:rPr lang="en-US" sz="2800" dirty="0" smtClean="0"/>
              <a:t>Precise information on what your students are learning with regard to those outcomes.</a:t>
            </a:r>
          </a:p>
          <a:p>
            <a:endParaRPr lang="en-US" dirty="0"/>
          </a:p>
        </p:txBody>
      </p:sp>
      <p:sp>
        <p:nvSpPr>
          <p:cNvPr id="5" name="Slide Number Placeholder 4"/>
          <p:cNvSpPr>
            <a:spLocks noGrp="1"/>
          </p:cNvSpPr>
          <p:nvPr>
            <p:ph type="sldNum" sz="quarter" idx="12"/>
          </p:nvPr>
        </p:nvSpPr>
        <p:spPr/>
        <p:txBody>
          <a:bodyPr/>
          <a:lstStyle/>
          <a:p>
            <a:fld id="{23C13E18-335F-437C-89F9-3534969646CC}" type="slidenum">
              <a:rPr lang="en-US" smtClean="0"/>
              <a:t>20</a:t>
            </a:fld>
            <a:endParaRPr lang="en-US" dirty="0"/>
          </a:p>
        </p:txBody>
      </p:sp>
    </p:spTree>
    <p:extLst>
      <p:ext uri="{BB962C8B-B14F-4D97-AF65-F5344CB8AC3E}">
        <p14:creationId xmlns:p14="http://schemas.microsoft.com/office/powerpoint/2010/main" val="3328159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uKpX-5jQjQ0"/>
          <p:cNvPicPr>
            <a:picLocks noGrp="1" noRot="1" noChangeAspect="1"/>
          </p:cNvPicPr>
          <p:nvPr>
            <p:ph idx="1"/>
            <a:videoFile r:link="rId1"/>
          </p:nvPr>
        </p:nvPicPr>
        <p:blipFill>
          <a:blip r:embed="rId3"/>
          <a:stretch>
            <a:fillRect/>
          </a:stretch>
        </p:blipFill>
        <p:spPr>
          <a:xfrm>
            <a:off x="3027947" y="1434223"/>
            <a:ext cx="8325853" cy="4683292"/>
          </a:xfrm>
          <a:prstGeom prst="rect">
            <a:avLst/>
          </a:prstGeom>
        </p:spPr>
      </p:pic>
      <p:sp>
        <p:nvSpPr>
          <p:cNvPr id="5" name="Slide Number Placeholder 4"/>
          <p:cNvSpPr>
            <a:spLocks noGrp="1"/>
          </p:cNvSpPr>
          <p:nvPr>
            <p:ph type="sldNum" sz="quarter" idx="12"/>
          </p:nvPr>
        </p:nvSpPr>
        <p:spPr/>
        <p:txBody>
          <a:bodyPr/>
          <a:lstStyle/>
          <a:p>
            <a:fld id="{23C13E18-335F-437C-89F9-3534969646CC}" type="slidenum">
              <a:rPr lang="en-US" smtClean="0"/>
              <a:t>21</a:t>
            </a:fld>
            <a:endParaRPr lang="en-US" dirty="0"/>
          </a:p>
        </p:txBody>
      </p:sp>
      <p:sp>
        <p:nvSpPr>
          <p:cNvPr id="6" name="Title 5"/>
          <p:cNvSpPr>
            <a:spLocks noGrp="1"/>
          </p:cNvSpPr>
          <p:nvPr>
            <p:ph type="title"/>
          </p:nvPr>
        </p:nvSpPr>
        <p:spPr>
          <a:xfrm>
            <a:off x="838200" y="299801"/>
            <a:ext cx="10515600" cy="676670"/>
          </a:xfrm>
        </p:spPr>
        <p:txBody>
          <a:bodyPr/>
          <a:lstStyle/>
          <a:p>
            <a:r>
              <a:rPr lang="en-US" sz="4000" dirty="0" smtClean="0"/>
              <a:t>Admiral John Stockdale</a:t>
            </a:r>
            <a:br>
              <a:rPr lang="en-US" sz="4000" dirty="0" smtClean="0"/>
            </a:br>
            <a:r>
              <a:rPr lang="en-US" sz="4000" dirty="0" smtClean="0"/>
              <a:t>Vice Presidential Debate, 1992</a:t>
            </a:r>
            <a:endParaRPr lang="en-US" sz="4000" dirty="0"/>
          </a:p>
        </p:txBody>
      </p:sp>
    </p:spTree>
    <p:extLst>
      <p:ext uri="{BB962C8B-B14F-4D97-AF65-F5344CB8AC3E}">
        <p14:creationId xmlns:p14="http://schemas.microsoft.com/office/powerpoint/2010/main" val="3396196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cTn>
                <p:tgtEl>
                  <p:spTgt spid="7"/>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3C13E18-335F-437C-89F9-3534969646CC}" type="slidenum">
              <a:rPr lang="en-US" smtClean="0"/>
              <a:t>22</a:t>
            </a:fld>
            <a:endParaRPr lang="en-US" dirty="0"/>
          </a:p>
        </p:txBody>
      </p:sp>
      <p:sp>
        <p:nvSpPr>
          <p:cNvPr id="6" name="Title 5"/>
          <p:cNvSpPr>
            <a:spLocks noGrp="1"/>
          </p:cNvSpPr>
          <p:nvPr>
            <p:ph type="title"/>
          </p:nvPr>
        </p:nvSpPr>
        <p:spPr>
          <a:xfrm>
            <a:off x="838200" y="299801"/>
            <a:ext cx="10515600" cy="676670"/>
          </a:xfrm>
        </p:spPr>
        <p:txBody>
          <a:bodyPr/>
          <a:lstStyle/>
          <a:p>
            <a:r>
              <a:rPr lang="en-US" sz="4000" dirty="0" smtClean="0"/>
              <a:t>Admiral John Stockdale</a:t>
            </a:r>
            <a:br>
              <a:rPr lang="en-US" sz="4000" dirty="0" smtClean="0"/>
            </a:br>
            <a:r>
              <a:rPr lang="en-US" sz="4000" dirty="0" smtClean="0"/>
              <a:t>Vice Presidential Debate, 1992</a:t>
            </a:r>
            <a:endParaRPr lang="en-US" sz="4000" dirty="0"/>
          </a:p>
        </p:txBody>
      </p:sp>
      <p:pic>
        <p:nvPicPr>
          <p:cNvPr id="8" name="Content Placeholder 7"/>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3594099" y="1492329"/>
            <a:ext cx="7730067" cy="4348163"/>
          </a:xfrm>
        </p:spPr>
      </p:pic>
      <p:sp>
        <p:nvSpPr>
          <p:cNvPr id="9" name="TextBox 8"/>
          <p:cNvSpPr txBox="1"/>
          <p:nvPr/>
        </p:nvSpPr>
        <p:spPr>
          <a:xfrm>
            <a:off x="5266267" y="5925463"/>
            <a:ext cx="5808133" cy="430887"/>
          </a:xfrm>
          <a:prstGeom prst="rect">
            <a:avLst/>
          </a:prstGeom>
        </p:spPr>
        <p:txBody>
          <a:bodyPr wrap="square" rtlCol="0">
            <a:spAutoFit/>
          </a:bodyPr>
          <a:lstStyle/>
          <a:p>
            <a:pPr algn="l"/>
            <a:r>
              <a:rPr lang="en-US" sz="2200" b="1" dirty="0" smtClean="0"/>
              <a:t>Who am I? Why am I here? </a:t>
            </a:r>
          </a:p>
        </p:txBody>
      </p:sp>
    </p:spTree>
    <p:extLst>
      <p:ext uri="{BB962C8B-B14F-4D97-AF65-F5344CB8AC3E}">
        <p14:creationId xmlns:p14="http://schemas.microsoft.com/office/powerpoint/2010/main" val="3812721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6926" y="1479884"/>
            <a:ext cx="9476874" cy="4697078"/>
          </a:xfrm>
        </p:spPr>
        <p:txBody>
          <a:bodyPr/>
          <a:lstStyle/>
          <a:p>
            <a:pPr marL="0" indent="0">
              <a:buNone/>
            </a:pPr>
            <a:r>
              <a:rPr lang="en-US" sz="3600" dirty="0" smtClean="0"/>
              <a:t>We need to apply this question when we are thinking about:</a:t>
            </a:r>
          </a:p>
          <a:p>
            <a:pPr marL="0" indent="0">
              <a:buNone/>
            </a:pPr>
            <a:endParaRPr lang="en-US" sz="2000" dirty="0" smtClean="0"/>
          </a:p>
          <a:p>
            <a:r>
              <a:rPr lang="en-US" sz="3200" dirty="0" smtClean="0"/>
              <a:t>Students</a:t>
            </a:r>
          </a:p>
          <a:p>
            <a:r>
              <a:rPr lang="en-US" sz="3200" dirty="0" smtClean="0"/>
              <a:t>Faculty</a:t>
            </a:r>
          </a:p>
          <a:p>
            <a:r>
              <a:rPr lang="en-US" sz="3200" dirty="0" smtClean="0"/>
              <a:t>Administrators</a:t>
            </a:r>
          </a:p>
          <a:p>
            <a:r>
              <a:rPr lang="en-US" sz="3200" dirty="0" smtClean="0"/>
              <a:t>Staff</a:t>
            </a:r>
          </a:p>
          <a:p>
            <a:r>
              <a:rPr lang="en-US" sz="3200" dirty="0" smtClean="0"/>
              <a:t>(i.e., </a:t>
            </a:r>
            <a:r>
              <a:rPr lang="en-US" sz="3200" u="sng" dirty="0" smtClean="0"/>
              <a:t>everyone</a:t>
            </a:r>
            <a:r>
              <a:rPr lang="en-US" sz="3200" dirty="0" smtClean="0"/>
              <a:t> at the university)</a:t>
            </a:r>
            <a:endParaRPr lang="en-US" sz="3200" dirty="0"/>
          </a:p>
        </p:txBody>
      </p:sp>
      <p:sp>
        <p:nvSpPr>
          <p:cNvPr id="5" name="Slide Number Placeholder 4"/>
          <p:cNvSpPr>
            <a:spLocks noGrp="1"/>
          </p:cNvSpPr>
          <p:nvPr>
            <p:ph type="sldNum" sz="quarter" idx="12"/>
          </p:nvPr>
        </p:nvSpPr>
        <p:spPr/>
        <p:txBody>
          <a:bodyPr/>
          <a:lstStyle/>
          <a:p>
            <a:fld id="{23C13E18-335F-437C-89F9-3534969646CC}" type="slidenum">
              <a:rPr lang="en-US" smtClean="0"/>
              <a:t>23</a:t>
            </a:fld>
            <a:endParaRPr lang="en-US" dirty="0"/>
          </a:p>
        </p:txBody>
      </p:sp>
      <p:sp>
        <p:nvSpPr>
          <p:cNvPr id="6" name="Title 5"/>
          <p:cNvSpPr>
            <a:spLocks noGrp="1"/>
          </p:cNvSpPr>
          <p:nvPr>
            <p:ph type="title"/>
          </p:nvPr>
        </p:nvSpPr>
        <p:spPr/>
        <p:txBody>
          <a:bodyPr/>
          <a:lstStyle/>
          <a:p>
            <a:r>
              <a:rPr lang="en-US" dirty="0" smtClean="0"/>
              <a:t>Who am I? Why am I here?</a:t>
            </a:r>
            <a:endParaRPr lang="en-US" dirty="0"/>
          </a:p>
        </p:txBody>
      </p:sp>
    </p:spTree>
    <p:extLst>
      <p:ext uri="{BB962C8B-B14F-4D97-AF65-F5344CB8AC3E}">
        <p14:creationId xmlns:p14="http://schemas.microsoft.com/office/powerpoint/2010/main" val="73002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553832844"/>
              </p:ext>
            </p:extLst>
          </p:nvPr>
        </p:nvGraphicFramePr>
        <p:xfrm>
          <a:off x="670560" y="1114108"/>
          <a:ext cx="11043285" cy="5468549"/>
        </p:xfrm>
        <a:graphic>
          <a:graphicData uri="http://schemas.openxmlformats.org/drawingml/2006/table">
            <a:tbl>
              <a:tblPr firstRow="1" bandRow="1">
                <a:tableStyleId>{5C22544A-7EE6-4342-B048-85BDC9FD1C3A}</a:tableStyleId>
              </a:tblPr>
              <a:tblGrid>
                <a:gridCol w="1792605">
                  <a:extLst>
                    <a:ext uri="{9D8B030D-6E8A-4147-A177-3AD203B41FA5}">
                      <a16:colId xmlns:a16="http://schemas.microsoft.com/office/drawing/2014/main" val="2040141233"/>
                    </a:ext>
                  </a:extLst>
                </a:gridCol>
                <a:gridCol w="9250680">
                  <a:extLst>
                    <a:ext uri="{9D8B030D-6E8A-4147-A177-3AD203B41FA5}">
                      <a16:colId xmlns:a16="http://schemas.microsoft.com/office/drawing/2014/main" val="3580759167"/>
                    </a:ext>
                  </a:extLst>
                </a:gridCol>
              </a:tblGrid>
              <a:tr h="443142">
                <a:tc>
                  <a:txBody>
                    <a:bodyPr/>
                    <a:lstStyle/>
                    <a:p>
                      <a:r>
                        <a:rPr lang="en-US" sz="2400" dirty="0" smtClean="0"/>
                        <a:t>Accreditor</a:t>
                      </a:r>
                      <a:endParaRPr lang="en-US" sz="2400" dirty="0"/>
                    </a:p>
                  </a:txBody>
                  <a:tcPr/>
                </a:tc>
                <a:tc>
                  <a:txBody>
                    <a:bodyPr/>
                    <a:lstStyle/>
                    <a:p>
                      <a:r>
                        <a:rPr lang="en-US" sz="2400" dirty="0" smtClean="0"/>
                        <a:t>Selected</a:t>
                      </a:r>
                      <a:r>
                        <a:rPr lang="en-US" sz="2400" baseline="0" dirty="0" smtClean="0"/>
                        <a:t> </a:t>
                      </a:r>
                      <a:r>
                        <a:rPr lang="en-US" sz="2400" dirty="0" smtClean="0"/>
                        <a:t>Statement(s) on Mission</a:t>
                      </a:r>
                      <a:endParaRPr lang="en-US" sz="2400" dirty="0"/>
                    </a:p>
                  </a:txBody>
                  <a:tcPr/>
                </a:tc>
                <a:extLst>
                  <a:ext uri="{0D108BD9-81ED-4DB2-BD59-A6C34878D82A}">
                    <a16:rowId xmlns:a16="http://schemas.microsoft.com/office/drawing/2014/main" val="779554412"/>
                  </a:ext>
                </a:extLst>
              </a:tr>
              <a:tr h="1420483">
                <a:tc>
                  <a:txBody>
                    <a:bodyPr/>
                    <a:lstStyle/>
                    <a:p>
                      <a:r>
                        <a:rPr lang="en-US" b="1" dirty="0" smtClean="0"/>
                        <a:t> MSCHE</a:t>
                      </a:r>
                      <a:endParaRPr lang="en-US" b="1" dirty="0"/>
                    </a:p>
                  </a:txBody>
                  <a:tcPr anchor="ctr"/>
                </a:tc>
                <a:tc>
                  <a:txBody>
                    <a:bodyPr/>
                    <a:lstStyle/>
                    <a:p>
                      <a:r>
                        <a:rPr lang="en-US" dirty="0" smtClean="0"/>
                        <a:t>The institution’s mission defines its purpose within the context of higher education, the students it serves, and what it intends to accomplish. The institution’s stated goals are clearly linked to its mission and specify how the institution fulfills its mission….</a:t>
                      </a:r>
                    </a:p>
                    <a:p>
                      <a:r>
                        <a:rPr lang="en-US" dirty="0" smtClean="0"/>
                        <a:t>Assessment of student learning and achievement demonstrates that the institution’s students have accomplished educational goals consistent with their program of study, degree level, the institution’s mission…</a:t>
                      </a:r>
                      <a:endParaRPr lang="en-US" dirty="0"/>
                    </a:p>
                  </a:txBody>
                  <a:tcPr anchor="ctr"/>
                </a:tc>
                <a:extLst>
                  <a:ext uri="{0D108BD9-81ED-4DB2-BD59-A6C34878D82A}">
                    <a16:rowId xmlns:a16="http://schemas.microsoft.com/office/drawing/2014/main" val="1545703863"/>
                  </a:ext>
                </a:extLst>
              </a:tr>
              <a:tr h="1810949">
                <a:tc>
                  <a:txBody>
                    <a:bodyPr/>
                    <a:lstStyle/>
                    <a:p>
                      <a:r>
                        <a:rPr lang="en-US" b="1" dirty="0" smtClean="0"/>
                        <a:t> SACSOC</a:t>
                      </a:r>
                      <a:endParaRPr lang="en-US" b="1" dirty="0"/>
                    </a:p>
                  </a:txBody>
                  <a:tcPr anchor="ctr"/>
                </a:tc>
                <a:tc>
                  <a:txBody>
                    <a:bodyPr/>
                    <a:lstStyle/>
                    <a:p>
                      <a:r>
                        <a:rPr lang="en-US" sz="1800" kern="1200" dirty="0" smtClean="0">
                          <a:solidFill>
                            <a:schemeClr val="dk1"/>
                          </a:solidFill>
                          <a:effectLst/>
                          <a:latin typeface="+mn-lt"/>
                          <a:ea typeface="+mn-ea"/>
                          <a:cs typeface="+mn-cs"/>
                        </a:rPr>
                        <a:t>A clearly defined and comprehensive mission guides the public’s perception of the institution. It conveys a sense of the institution’s…values that define its role and distinctiveness within the diverse higher education community….</a:t>
                      </a:r>
                      <a:br>
                        <a:rPr lang="en-US" sz="1800" kern="1200" dirty="0" smtClean="0">
                          <a:solidFill>
                            <a:schemeClr val="dk1"/>
                          </a:solidFill>
                          <a:effectLst/>
                          <a:latin typeface="+mn-lt"/>
                          <a:ea typeface="+mn-ea"/>
                          <a:cs typeface="+mn-cs"/>
                        </a:rPr>
                      </a:br>
                      <a:r>
                        <a:rPr lang="en-US" sz="1800" kern="1200" dirty="0" smtClean="0">
                          <a:solidFill>
                            <a:schemeClr val="dk1"/>
                          </a:solidFill>
                          <a:effectLst/>
                          <a:latin typeface="+mn-lt"/>
                          <a:ea typeface="+mn-ea"/>
                          <a:cs typeface="+mn-cs"/>
                        </a:rPr>
                        <a:t>Effective institutions demonstrate a commitment to principles of continuous improvement, based on a systematic and documented process of assessing institutional performance with respect to mission in all aspects of the institution….</a:t>
                      </a:r>
                      <a:endParaRPr lang="en-US" dirty="0"/>
                    </a:p>
                  </a:txBody>
                  <a:tcPr anchor="ctr"/>
                </a:tc>
                <a:extLst>
                  <a:ext uri="{0D108BD9-81ED-4DB2-BD59-A6C34878D82A}">
                    <a16:rowId xmlns:a16="http://schemas.microsoft.com/office/drawing/2014/main" val="2097572704"/>
                  </a:ext>
                </a:extLst>
              </a:tr>
              <a:tr h="443142">
                <a:tc>
                  <a:txBody>
                    <a:bodyPr/>
                    <a:lstStyle/>
                    <a:p>
                      <a:r>
                        <a:rPr lang="en-US" b="1" dirty="0" smtClean="0"/>
                        <a:t> NECHE</a:t>
                      </a:r>
                      <a:endParaRPr lang="en-US" b="1" dirty="0"/>
                    </a:p>
                  </a:txBody>
                  <a:tcPr anchor="ctr"/>
                </a:tc>
                <a:tc>
                  <a:txBody>
                    <a:bodyPr/>
                    <a:lstStyle/>
                    <a:p>
                      <a:r>
                        <a:rPr lang="en-US" b="0" dirty="0" smtClean="0"/>
                        <a:t>The institution’s mission….gives direction to its activities and provides a basis for the assessment and enhancement of the institution’s effectiveness.</a:t>
                      </a:r>
                    </a:p>
                    <a:p>
                      <a:r>
                        <a:rPr lang="en-US" dirty="0" smtClean="0"/>
                        <a:t>1.1 The mission of the institution defines its distinctive character, addresses the needs of society, identifies the students the institution seeks to serve, and reflects both the institution’s traditions and its vision for the future.</a:t>
                      </a:r>
                      <a:endParaRPr lang="en-US" dirty="0"/>
                    </a:p>
                  </a:txBody>
                  <a:tcPr anchor="ctr"/>
                </a:tc>
                <a:extLst>
                  <a:ext uri="{0D108BD9-81ED-4DB2-BD59-A6C34878D82A}">
                    <a16:rowId xmlns:a16="http://schemas.microsoft.com/office/drawing/2014/main" val="2355129424"/>
                  </a:ext>
                </a:extLst>
              </a:tr>
            </a:tbl>
          </a:graphicData>
        </a:graphic>
      </p:graphicFrame>
      <p:sp>
        <p:nvSpPr>
          <p:cNvPr id="5" name="Slide Number Placeholder 4"/>
          <p:cNvSpPr>
            <a:spLocks noGrp="1"/>
          </p:cNvSpPr>
          <p:nvPr>
            <p:ph type="sldNum" sz="quarter" idx="12"/>
          </p:nvPr>
        </p:nvSpPr>
        <p:spPr/>
        <p:txBody>
          <a:bodyPr/>
          <a:lstStyle/>
          <a:p>
            <a:fld id="{23C13E18-335F-437C-89F9-3534969646CC}" type="slidenum">
              <a:rPr lang="en-US" smtClean="0"/>
              <a:t>24</a:t>
            </a:fld>
            <a:endParaRPr lang="en-US" dirty="0"/>
          </a:p>
        </p:txBody>
      </p:sp>
      <p:sp>
        <p:nvSpPr>
          <p:cNvPr id="6" name="Title 5"/>
          <p:cNvSpPr>
            <a:spLocks noGrp="1"/>
          </p:cNvSpPr>
          <p:nvPr>
            <p:ph type="title"/>
          </p:nvPr>
        </p:nvSpPr>
        <p:spPr>
          <a:xfrm>
            <a:off x="320040" y="437438"/>
            <a:ext cx="11033760" cy="676670"/>
          </a:xfrm>
        </p:spPr>
        <p:txBody>
          <a:bodyPr/>
          <a:lstStyle/>
          <a:p>
            <a:r>
              <a:rPr lang="en-US" sz="3600" dirty="0" smtClean="0"/>
              <a:t>Accreditors on the Centrality of Mission</a:t>
            </a:r>
            <a:endParaRPr lang="en-US" sz="3600" dirty="0"/>
          </a:p>
        </p:txBody>
      </p:sp>
    </p:spTree>
    <p:extLst>
      <p:ext uri="{BB962C8B-B14F-4D97-AF65-F5344CB8AC3E}">
        <p14:creationId xmlns:p14="http://schemas.microsoft.com/office/powerpoint/2010/main" val="4079636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976829787"/>
              </p:ext>
            </p:extLst>
          </p:nvPr>
        </p:nvGraphicFramePr>
        <p:xfrm>
          <a:off x="619760" y="1114108"/>
          <a:ext cx="10962005" cy="5520371"/>
        </p:xfrm>
        <a:graphic>
          <a:graphicData uri="http://schemas.openxmlformats.org/drawingml/2006/table">
            <a:tbl>
              <a:tblPr firstRow="1" bandRow="1">
                <a:tableStyleId>{5C22544A-7EE6-4342-B048-85BDC9FD1C3A}</a:tableStyleId>
              </a:tblPr>
              <a:tblGrid>
                <a:gridCol w="1792605">
                  <a:extLst>
                    <a:ext uri="{9D8B030D-6E8A-4147-A177-3AD203B41FA5}">
                      <a16:colId xmlns:a16="http://schemas.microsoft.com/office/drawing/2014/main" val="2040141233"/>
                    </a:ext>
                  </a:extLst>
                </a:gridCol>
                <a:gridCol w="9169400">
                  <a:extLst>
                    <a:ext uri="{9D8B030D-6E8A-4147-A177-3AD203B41FA5}">
                      <a16:colId xmlns:a16="http://schemas.microsoft.com/office/drawing/2014/main" val="3580759167"/>
                    </a:ext>
                  </a:extLst>
                </a:gridCol>
              </a:tblGrid>
              <a:tr h="457299">
                <a:tc>
                  <a:txBody>
                    <a:bodyPr/>
                    <a:lstStyle/>
                    <a:p>
                      <a:r>
                        <a:rPr lang="en-US" sz="2400" dirty="0" smtClean="0"/>
                        <a:t>Accreditor</a:t>
                      </a:r>
                      <a:endParaRPr lang="en-US" sz="2400" dirty="0"/>
                    </a:p>
                  </a:txBody>
                  <a:tcPr/>
                </a:tc>
                <a:tc>
                  <a:txBody>
                    <a:bodyPr/>
                    <a:lstStyle/>
                    <a:p>
                      <a:r>
                        <a:rPr lang="en-US" sz="2400" dirty="0" smtClean="0"/>
                        <a:t>Selected</a:t>
                      </a:r>
                      <a:r>
                        <a:rPr lang="en-US" sz="2400" baseline="0" dirty="0" smtClean="0"/>
                        <a:t> </a:t>
                      </a:r>
                      <a:r>
                        <a:rPr lang="en-US" sz="2400" dirty="0" smtClean="0"/>
                        <a:t>Statement(s) on Values</a:t>
                      </a:r>
                      <a:endParaRPr lang="en-US" sz="2400" dirty="0"/>
                    </a:p>
                  </a:txBody>
                  <a:tcPr/>
                </a:tc>
                <a:extLst>
                  <a:ext uri="{0D108BD9-81ED-4DB2-BD59-A6C34878D82A}">
                    <a16:rowId xmlns:a16="http://schemas.microsoft.com/office/drawing/2014/main" val="779554412"/>
                  </a:ext>
                </a:extLst>
              </a:tr>
              <a:tr h="2685632">
                <a:tc>
                  <a:txBody>
                    <a:bodyPr/>
                    <a:lstStyle/>
                    <a:p>
                      <a:r>
                        <a:rPr lang="en-US" b="1" dirty="0" smtClean="0"/>
                        <a:t> MSCHE</a:t>
                      </a:r>
                      <a:endParaRPr lang="en-US" b="1" dirty="0"/>
                    </a:p>
                  </a:txBody>
                  <a:tcPr anchor="ctr"/>
                </a:tc>
                <a:tc>
                  <a:txBody>
                    <a:bodyPr/>
                    <a:lstStyle/>
                    <a:p>
                      <a:r>
                        <a:rPr lang="en-US" dirty="0" smtClean="0">
                          <a:effectLst/>
                        </a:rPr>
                        <a:t>…a general education program…that:</a:t>
                      </a:r>
                    </a:p>
                    <a:p>
                      <a:r>
                        <a:rPr lang="en-US" dirty="0" smtClean="0">
                          <a:effectLst/>
                        </a:rPr>
                        <a:t>a. offers a sufficient scope to draw students into new areas of intellectual experience, expanding their cultural and global awareness and cultural sensitivity, and preparing them to make well-reasoned judgments outside as well as within their academic field;</a:t>
                      </a:r>
                    </a:p>
                    <a:p>
                      <a:r>
                        <a:rPr lang="en-US" dirty="0" smtClean="0">
                          <a:effectLst/>
                        </a:rPr>
                        <a:t>b. offers a curriculum designed so that </a:t>
                      </a:r>
                      <a:r>
                        <a:rPr lang="en-US" b="1" dirty="0" smtClean="0">
                          <a:effectLst/>
                        </a:rPr>
                        <a:t>students acquire and demonstrate essential skills including at least oral and written communication, scientific and quantitative reasoning, critical analysis and reasoning, technological competency, and information literacy. Consistent with mission, the general education program also includes the study of values, ethics, and diverse perspectives</a:t>
                      </a:r>
                    </a:p>
                  </a:txBody>
                  <a:tcPr/>
                </a:tc>
                <a:extLst>
                  <a:ext uri="{0D108BD9-81ED-4DB2-BD59-A6C34878D82A}">
                    <a16:rowId xmlns:a16="http://schemas.microsoft.com/office/drawing/2014/main" val="1545703863"/>
                  </a:ext>
                </a:extLst>
              </a:tr>
              <a:tr h="1016000">
                <a:tc>
                  <a:txBody>
                    <a:bodyPr/>
                    <a:lstStyle/>
                    <a:p>
                      <a:r>
                        <a:rPr lang="en-US" b="1" dirty="0" smtClean="0"/>
                        <a:t> SACSOC</a:t>
                      </a:r>
                      <a:endParaRPr lang="en-US" b="1" dirty="0"/>
                    </a:p>
                  </a:txBody>
                  <a:tcPr anchor="ctr"/>
                </a:tc>
                <a:tc>
                  <a:txBody>
                    <a:bodyPr/>
                    <a:lstStyle/>
                    <a:p>
                      <a:r>
                        <a:rPr lang="en-US" sz="1800" kern="1200" dirty="0" smtClean="0">
                          <a:solidFill>
                            <a:schemeClr val="dk1"/>
                          </a:solidFill>
                          <a:effectLst/>
                          <a:latin typeface="+mn-lt"/>
                          <a:ea typeface="+mn-ea"/>
                          <a:cs typeface="+mn-cs"/>
                        </a:rPr>
                        <a:t>A clearly defined and comprehensive mission….conveys a sense of the institution’s…values that define its role and distinctiveness within the diverse higher education community….</a:t>
                      </a:r>
                    </a:p>
                    <a:p>
                      <a:r>
                        <a:rPr lang="en-US" sz="1800" kern="1200" dirty="0" smtClean="0">
                          <a:solidFill>
                            <a:schemeClr val="dk1"/>
                          </a:solidFill>
                          <a:effectLst/>
                          <a:latin typeface="+mn-lt"/>
                          <a:ea typeface="+mn-ea"/>
                          <a:cs typeface="+mn-cs"/>
                        </a:rPr>
                        <a:t>The institution requires the successful completion of a general education component at the undergraduate level that:</a:t>
                      </a:r>
                    </a:p>
                    <a:p>
                      <a:r>
                        <a:rPr lang="en-US" sz="1800" kern="1200" dirty="0" smtClean="0">
                          <a:solidFill>
                            <a:schemeClr val="dk1"/>
                          </a:solidFill>
                          <a:effectLst/>
                          <a:latin typeface="+mn-lt"/>
                          <a:ea typeface="+mn-ea"/>
                          <a:cs typeface="+mn-cs"/>
                        </a:rPr>
                        <a:t>….(c) ensures breadth of knowledge….</a:t>
                      </a:r>
                      <a:endParaRPr lang="en-US" dirty="0"/>
                    </a:p>
                  </a:txBody>
                  <a:tcPr/>
                </a:tc>
                <a:extLst>
                  <a:ext uri="{0D108BD9-81ED-4DB2-BD59-A6C34878D82A}">
                    <a16:rowId xmlns:a16="http://schemas.microsoft.com/office/drawing/2014/main" val="2097572704"/>
                  </a:ext>
                </a:extLst>
              </a:tr>
              <a:tr h="457299">
                <a:tc>
                  <a:txBody>
                    <a:bodyPr/>
                    <a:lstStyle/>
                    <a:p>
                      <a:r>
                        <a:rPr lang="en-US" b="1" dirty="0" smtClean="0"/>
                        <a:t> NECHE</a:t>
                      </a:r>
                      <a:endParaRPr lang="en-US" b="1" dirty="0"/>
                    </a:p>
                  </a:txBody>
                  <a:tcPr anchor="ctr"/>
                </a:tc>
                <a:tc>
                  <a:txBody>
                    <a:bodyPr/>
                    <a:lstStyle/>
                    <a:p>
                      <a:r>
                        <a:rPr lang="en-US" b="0" dirty="0" smtClean="0"/>
                        <a:t>Through its policies and practices, the institution endeavors to exemplify the values it articulates in its mission and related statements….</a:t>
                      </a:r>
                    </a:p>
                  </a:txBody>
                  <a:tcPr/>
                </a:tc>
                <a:extLst>
                  <a:ext uri="{0D108BD9-81ED-4DB2-BD59-A6C34878D82A}">
                    <a16:rowId xmlns:a16="http://schemas.microsoft.com/office/drawing/2014/main" val="2355129424"/>
                  </a:ext>
                </a:extLst>
              </a:tr>
            </a:tbl>
          </a:graphicData>
        </a:graphic>
      </p:graphicFrame>
      <p:sp>
        <p:nvSpPr>
          <p:cNvPr id="5" name="Slide Number Placeholder 4"/>
          <p:cNvSpPr>
            <a:spLocks noGrp="1"/>
          </p:cNvSpPr>
          <p:nvPr>
            <p:ph type="sldNum" sz="quarter" idx="12"/>
          </p:nvPr>
        </p:nvSpPr>
        <p:spPr/>
        <p:txBody>
          <a:bodyPr/>
          <a:lstStyle/>
          <a:p>
            <a:fld id="{23C13E18-335F-437C-89F9-3534969646CC}" type="slidenum">
              <a:rPr lang="en-US" smtClean="0"/>
              <a:t>25</a:t>
            </a:fld>
            <a:endParaRPr lang="en-US" dirty="0"/>
          </a:p>
        </p:txBody>
      </p:sp>
      <p:sp>
        <p:nvSpPr>
          <p:cNvPr id="6" name="Title 5"/>
          <p:cNvSpPr>
            <a:spLocks noGrp="1"/>
          </p:cNvSpPr>
          <p:nvPr>
            <p:ph type="title"/>
          </p:nvPr>
        </p:nvSpPr>
        <p:spPr>
          <a:xfrm>
            <a:off x="320040" y="437438"/>
            <a:ext cx="11033760" cy="676670"/>
          </a:xfrm>
        </p:spPr>
        <p:txBody>
          <a:bodyPr/>
          <a:lstStyle/>
          <a:p>
            <a:r>
              <a:rPr lang="en-US" sz="3600" dirty="0"/>
              <a:t>Accreditors on the Importance of Values</a:t>
            </a:r>
          </a:p>
        </p:txBody>
      </p:sp>
    </p:spTree>
    <p:extLst>
      <p:ext uri="{BB962C8B-B14F-4D97-AF65-F5344CB8AC3E}">
        <p14:creationId xmlns:p14="http://schemas.microsoft.com/office/powerpoint/2010/main" val="3072374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62666" y="2133600"/>
            <a:ext cx="9491133" cy="4419600"/>
          </a:xfrm>
        </p:spPr>
        <p:txBody>
          <a:bodyPr>
            <a:normAutofit/>
          </a:bodyPr>
          <a:lstStyle/>
          <a:p>
            <a:r>
              <a:rPr lang="en-US" dirty="0" smtClean="0"/>
              <a:t>Your mission should reflect your values.</a:t>
            </a:r>
          </a:p>
          <a:p>
            <a:pPr>
              <a:lnSpc>
                <a:spcPct val="100000"/>
              </a:lnSpc>
            </a:pPr>
            <a:r>
              <a:rPr lang="en-US" dirty="0" smtClean="0"/>
              <a:t>Your strategic plan, goals, budgets &amp; educational programs should all be aligned with them.</a:t>
            </a:r>
          </a:p>
          <a:p>
            <a:r>
              <a:rPr lang="en-US" dirty="0" smtClean="0"/>
              <a:t>Now tell us about your:</a:t>
            </a:r>
          </a:p>
          <a:p>
            <a:pPr lvl="1"/>
            <a:r>
              <a:rPr lang="en-US" dirty="0" smtClean="0"/>
              <a:t>Retention rates</a:t>
            </a:r>
          </a:p>
          <a:p>
            <a:pPr lvl="1"/>
            <a:r>
              <a:rPr lang="en-US" dirty="0" smtClean="0"/>
              <a:t>Graduation rates</a:t>
            </a:r>
          </a:p>
          <a:p>
            <a:pPr lvl="1"/>
            <a:r>
              <a:rPr lang="en-US" dirty="0" smtClean="0"/>
              <a:t>Loan default rates</a:t>
            </a:r>
          </a:p>
          <a:p>
            <a:pPr lvl="1"/>
            <a:r>
              <a:rPr lang="en-US" dirty="0" smtClean="0"/>
              <a:t>Debt to assets ratio</a:t>
            </a:r>
          </a:p>
          <a:p>
            <a:r>
              <a:rPr lang="en-US" dirty="0" smtClean="0"/>
              <a:t>Thanks, Congress, USDOE &amp; the Higher Education Act!</a:t>
            </a:r>
          </a:p>
        </p:txBody>
      </p:sp>
      <p:sp>
        <p:nvSpPr>
          <p:cNvPr id="5" name="Slide Number Placeholder 4"/>
          <p:cNvSpPr>
            <a:spLocks noGrp="1"/>
          </p:cNvSpPr>
          <p:nvPr>
            <p:ph type="sldNum" sz="quarter" idx="12"/>
          </p:nvPr>
        </p:nvSpPr>
        <p:spPr/>
        <p:txBody>
          <a:bodyPr/>
          <a:lstStyle/>
          <a:p>
            <a:fld id="{23C13E18-335F-437C-89F9-3534969646CC}" type="slidenum">
              <a:rPr lang="en-US" smtClean="0"/>
              <a:t>26</a:t>
            </a:fld>
            <a:endParaRPr lang="en-US" dirty="0"/>
          </a:p>
        </p:txBody>
      </p:sp>
      <p:sp>
        <p:nvSpPr>
          <p:cNvPr id="6" name="Title 5"/>
          <p:cNvSpPr>
            <a:spLocks noGrp="1"/>
          </p:cNvSpPr>
          <p:nvPr>
            <p:ph type="title"/>
          </p:nvPr>
        </p:nvSpPr>
        <p:spPr>
          <a:xfrm>
            <a:off x="1346200" y="1026718"/>
            <a:ext cx="10693400" cy="676670"/>
          </a:xfrm>
        </p:spPr>
        <p:txBody>
          <a:bodyPr/>
          <a:lstStyle/>
          <a:p>
            <a:r>
              <a:rPr lang="en-US" sz="4000" dirty="0" smtClean="0"/>
              <a:t>Middle States to its Colleges &amp; Universities</a:t>
            </a:r>
            <a:endParaRPr lang="en-US" sz="4000" dirty="0"/>
          </a:p>
        </p:txBody>
      </p:sp>
    </p:spTree>
    <p:extLst>
      <p:ext uri="{BB962C8B-B14F-4D97-AF65-F5344CB8AC3E}">
        <p14:creationId xmlns:p14="http://schemas.microsoft.com/office/powerpoint/2010/main" val="2265706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2400" y="1828800"/>
            <a:ext cx="9931400" cy="4348162"/>
          </a:xfrm>
        </p:spPr>
        <p:txBody>
          <a:bodyPr>
            <a:normAutofit lnSpcReduction="10000"/>
          </a:bodyPr>
          <a:lstStyle/>
          <a:p>
            <a:pPr marL="0" indent="0">
              <a:buNone/>
            </a:pPr>
            <a:r>
              <a:rPr lang="en-US" dirty="0" smtClean="0"/>
              <a:t>“Assessment has the greatest chance for success when it is based on educational values. This means that for assessment to be truly effective – from an institutional perspective – in improving that which is important, institutional agents including trustees, administrators, faculty, staff, students, and outside publics must first have a shared conception as to what the institution is, what it values, and what it aspires to be.” </a:t>
            </a:r>
          </a:p>
          <a:p>
            <a:pPr marL="0" indent="0">
              <a:buNone/>
            </a:pPr>
            <a:endParaRPr lang="en-US" dirty="0" smtClean="0"/>
          </a:p>
          <a:p>
            <a:pPr marL="0" indent="0">
              <a:buNone/>
            </a:pPr>
            <a:r>
              <a:rPr lang="en-US" sz="2000" i="1" dirty="0" smtClean="0"/>
              <a:t>Banta, Lund, Black, and </a:t>
            </a:r>
            <a:r>
              <a:rPr lang="en-US" sz="2000" i="1" dirty="0" err="1" smtClean="0"/>
              <a:t>Oblander</a:t>
            </a:r>
            <a:r>
              <a:rPr lang="en-US" sz="2000" i="1" dirty="0" smtClean="0"/>
              <a:t>, </a:t>
            </a:r>
            <a:r>
              <a:rPr lang="en-US" sz="2000" i="1" u="sng" dirty="0" smtClean="0"/>
              <a:t>Assessment in Practice: Putting Principles to Work on College Campuses</a:t>
            </a:r>
            <a:r>
              <a:rPr lang="en-US" sz="2000" i="1" dirty="0" smtClean="0"/>
              <a:t>. </a:t>
            </a:r>
            <a:r>
              <a:rPr lang="en-US" sz="2000" i="1" dirty="0" err="1" smtClean="0"/>
              <a:t>Jossey</a:t>
            </a:r>
            <a:r>
              <a:rPr lang="en-US" sz="2000" i="1" dirty="0" smtClean="0"/>
              <a:t>-Bass, 1996. </a:t>
            </a:r>
            <a:endParaRPr lang="en-US" sz="2000" i="1" dirty="0"/>
          </a:p>
          <a:p>
            <a:pPr marL="0" indent="0">
              <a:buNone/>
            </a:pPr>
            <a:endParaRPr lang="en-US" dirty="0"/>
          </a:p>
        </p:txBody>
      </p:sp>
      <p:sp>
        <p:nvSpPr>
          <p:cNvPr id="5" name="Slide Number Placeholder 4"/>
          <p:cNvSpPr>
            <a:spLocks noGrp="1"/>
          </p:cNvSpPr>
          <p:nvPr>
            <p:ph type="sldNum" sz="quarter" idx="12"/>
          </p:nvPr>
        </p:nvSpPr>
        <p:spPr/>
        <p:txBody>
          <a:bodyPr/>
          <a:lstStyle/>
          <a:p>
            <a:fld id="{23C13E18-335F-437C-89F9-3534969646CC}" type="slidenum">
              <a:rPr lang="en-US" smtClean="0"/>
              <a:t>27</a:t>
            </a:fld>
            <a:endParaRPr lang="en-US" dirty="0"/>
          </a:p>
        </p:txBody>
      </p:sp>
      <p:sp>
        <p:nvSpPr>
          <p:cNvPr id="6" name="Title 5"/>
          <p:cNvSpPr>
            <a:spLocks noGrp="1"/>
          </p:cNvSpPr>
          <p:nvPr>
            <p:ph type="title"/>
          </p:nvPr>
        </p:nvSpPr>
        <p:spPr>
          <a:xfrm>
            <a:off x="838200" y="724101"/>
            <a:ext cx="10515600" cy="676670"/>
          </a:xfrm>
        </p:spPr>
        <p:txBody>
          <a:bodyPr/>
          <a:lstStyle/>
          <a:p>
            <a:r>
              <a:rPr lang="en-US" sz="3600" dirty="0" smtClean="0"/>
              <a:t>Assessment &amp; Values (Banta et al., 1996)</a:t>
            </a:r>
            <a:endParaRPr lang="en-US" sz="3600" dirty="0"/>
          </a:p>
        </p:txBody>
      </p:sp>
    </p:spTree>
    <p:extLst>
      <p:ext uri="{BB962C8B-B14F-4D97-AF65-F5344CB8AC3E}">
        <p14:creationId xmlns:p14="http://schemas.microsoft.com/office/powerpoint/2010/main" val="479262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163786231"/>
              </p:ext>
            </p:extLst>
          </p:nvPr>
        </p:nvGraphicFramePr>
        <p:xfrm>
          <a:off x="650240" y="905512"/>
          <a:ext cx="10962005" cy="5672771"/>
        </p:xfrm>
        <a:graphic>
          <a:graphicData uri="http://schemas.openxmlformats.org/drawingml/2006/table">
            <a:tbl>
              <a:tblPr firstRow="1" bandRow="1">
                <a:tableStyleId>{5C22544A-7EE6-4342-B048-85BDC9FD1C3A}</a:tableStyleId>
              </a:tblPr>
              <a:tblGrid>
                <a:gridCol w="1792605">
                  <a:extLst>
                    <a:ext uri="{9D8B030D-6E8A-4147-A177-3AD203B41FA5}">
                      <a16:colId xmlns:a16="http://schemas.microsoft.com/office/drawing/2014/main" val="2040141233"/>
                    </a:ext>
                  </a:extLst>
                </a:gridCol>
                <a:gridCol w="9169400">
                  <a:extLst>
                    <a:ext uri="{9D8B030D-6E8A-4147-A177-3AD203B41FA5}">
                      <a16:colId xmlns:a16="http://schemas.microsoft.com/office/drawing/2014/main" val="3580759167"/>
                    </a:ext>
                  </a:extLst>
                </a:gridCol>
              </a:tblGrid>
              <a:tr h="457299">
                <a:tc>
                  <a:txBody>
                    <a:bodyPr/>
                    <a:lstStyle/>
                    <a:p>
                      <a:r>
                        <a:rPr lang="en-US" sz="2400" dirty="0" smtClean="0"/>
                        <a:t>Source</a:t>
                      </a:r>
                      <a:endParaRPr lang="en-US" sz="2400" dirty="0"/>
                    </a:p>
                  </a:txBody>
                  <a:tcPr/>
                </a:tc>
                <a:tc>
                  <a:txBody>
                    <a:bodyPr/>
                    <a:lstStyle/>
                    <a:p>
                      <a:r>
                        <a:rPr lang="en-US" sz="2400" dirty="0" smtClean="0"/>
                        <a:t>Selected</a:t>
                      </a:r>
                      <a:r>
                        <a:rPr lang="en-US" sz="2400" baseline="0" dirty="0" smtClean="0"/>
                        <a:t> </a:t>
                      </a:r>
                      <a:r>
                        <a:rPr lang="en-US" sz="2400" dirty="0" smtClean="0"/>
                        <a:t>Statement(s) on Values</a:t>
                      </a:r>
                      <a:endParaRPr lang="en-US" sz="2400" dirty="0"/>
                    </a:p>
                  </a:txBody>
                  <a:tcPr/>
                </a:tc>
                <a:extLst>
                  <a:ext uri="{0D108BD9-81ED-4DB2-BD59-A6C34878D82A}">
                    <a16:rowId xmlns:a16="http://schemas.microsoft.com/office/drawing/2014/main" val="779554412"/>
                  </a:ext>
                </a:extLst>
              </a:tr>
              <a:tr h="1740752">
                <a:tc>
                  <a:txBody>
                    <a:bodyPr/>
                    <a:lstStyle/>
                    <a:p>
                      <a:r>
                        <a:rPr lang="en-US" b="1" dirty="0" smtClean="0"/>
                        <a:t>CampusLabs </a:t>
                      </a:r>
                      <a:r>
                        <a:rPr lang="en-US" b="0" dirty="0" smtClean="0"/>
                        <a:t>Data in Action Series  (</a:t>
                      </a:r>
                      <a:r>
                        <a:rPr lang="en-US" b="0" dirty="0" err="1" smtClean="0"/>
                        <a:t>LaCount</a:t>
                      </a:r>
                      <a:r>
                        <a:rPr lang="en-US" b="0" dirty="0" smtClean="0"/>
                        <a:t> &amp; Jackson, 2019)</a:t>
                      </a:r>
                      <a:endParaRPr lang="en-US" b="0" dirty="0"/>
                    </a:p>
                  </a:txBody>
                  <a:tcPr anchor="ctr"/>
                </a:tc>
                <a:tc>
                  <a:txBody>
                    <a:bodyPr/>
                    <a:lstStyle/>
                    <a:p>
                      <a:r>
                        <a:rPr lang="en-US" sz="2000" b="0" i="0" u="none" strike="noStrike" kern="1200" baseline="0" dirty="0" smtClean="0">
                          <a:solidFill>
                            <a:schemeClr val="dk1"/>
                          </a:solidFill>
                          <a:latin typeface="+mn-lt"/>
                          <a:ea typeface="+mn-ea"/>
                          <a:cs typeface="+mn-cs"/>
                        </a:rPr>
                        <a:t>Degree of Difference: What Do Learning Outcomes Say About Higher Education? Three points initially stand out from…this analysis of learning outcome themes:</a:t>
                      </a:r>
                    </a:p>
                    <a:p>
                      <a:r>
                        <a:rPr lang="en-US" sz="2000" b="0" i="0" u="none" strike="noStrike" kern="1200" baseline="0" dirty="0" smtClean="0">
                          <a:solidFill>
                            <a:schemeClr val="dk1"/>
                          </a:solidFill>
                          <a:effectLst/>
                          <a:latin typeface="+mn-lt"/>
                          <a:ea typeface="+mn-ea"/>
                          <a:cs typeface="+mn-cs"/>
                        </a:rPr>
                        <a:t>….</a:t>
                      </a:r>
                      <a:r>
                        <a:rPr lang="en-US" sz="2000" b="0" i="0" u="none" strike="noStrike" kern="1200" baseline="0" dirty="0" smtClean="0">
                          <a:solidFill>
                            <a:schemeClr val="dk1"/>
                          </a:solidFill>
                          <a:latin typeface="+mn-lt"/>
                          <a:ea typeface="+mn-ea"/>
                          <a:cs typeface="+mn-cs"/>
                        </a:rPr>
                        <a:t> 3. </a:t>
                      </a:r>
                      <a:r>
                        <a:rPr lang="en-US" sz="2000" b="1" i="0" u="none" strike="noStrike" kern="1200" baseline="0" dirty="0" smtClean="0">
                          <a:solidFill>
                            <a:schemeClr val="dk1"/>
                          </a:solidFill>
                          <a:latin typeface="+mn-lt"/>
                          <a:ea typeface="+mn-ea"/>
                          <a:cs typeface="+mn-cs"/>
                        </a:rPr>
                        <a:t>A campus’ values may not be displayed in their outcomes as much as they think </a:t>
                      </a:r>
                      <a:r>
                        <a:rPr lang="en-US" sz="2000" b="0" i="0" u="none" strike="noStrike" kern="1200" baseline="0" dirty="0" smtClean="0">
                          <a:solidFill>
                            <a:schemeClr val="dk1"/>
                          </a:solidFill>
                          <a:latin typeface="+mn-lt"/>
                          <a:ea typeface="+mn-ea"/>
                          <a:cs typeface="+mn-cs"/>
                        </a:rPr>
                        <a:t>[particularly with regard to non-intellectual skills]</a:t>
                      </a:r>
                      <a:endParaRPr lang="en-US" sz="2000" b="1" dirty="0" smtClean="0">
                        <a:effectLst/>
                      </a:endParaRPr>
                    </a:p>
                  </a:txBody>
                  <a:tcPr/>
                </a:tc>
                <a:extLst>
                  <a:ext uri="{0D108BD9-81ED-4DB2-BD59-A6C34878D82A}">
                    <a16:rowId xmlns:a16="http://schemas.microsoft.com/office/drawing/2014/main" val="1545703863"/>
                  </a:ext>
                </a:extLst>
              </a:tr>
              <a:tr h="1209040">
                <a:tc>
                  <a:txBody>
                    <a:bodyPr/>
                    <a:lstStyle/>
                    <a:p>
                      <a:r>
                        <a:rPr lang="en-US" b="1" dirty="0" smtClean="0"/>
                        <a:t>Drexel University </a:t>
                      </a:r>
                      <a:r>
                        <a:rPr lang="en-US" b="0" dirty="0" smtClean="0"/>
                        <a:t>Assessment Page</a:t>
                      </a:r>
                      <a:endParaRPr lang="en-US" b="0" dirty="0"/>
                    </a:p>
                  </a:txBody>
                  <a:tcPr anchor="ctr"/>
                </a:tc>
                <a:tc>
                  <a:txBody>
                    <a:bodyPr/>
                    <a:lstStyle/>
                    <a:p>
                      <a:r>
                        <a:rPr lang="en-US" dirty="0" smtClean="0"/>
                        <a:t>The purpose of academic assessment at Drexel University is to improve the overall educational experience of our students. This is achieved through </a:t>
                      </a:r>
                      <a:r>
                        <a:rPr lang="en-US" b="1" dirty="0" smtClean="0"/>
                        <a:t>assessment activities based on institutional values</a:t>
                      </a:r>
                      <a:r>
                        <a:rPr lang="en-US" dirty="0" smtClean="0"/>
                        <a:t> that aim to produce relevant and reliable data for </a:t>
                      </a:r>
                      <a:r>
                        <a:rPr lang="en-US" b="1" dirty="0" smtClean="0"/>
                        <a:t>aligning curricular design, course content, and pedagogical approaches consistent with Drexel’s mission and values. </a:t>
                      </a:r>
                      <a:endParaRPr lang="en-US" b="1" dirty="0"/>
                    </a:p>
                  </a:txBody>
                  <a:tcPr/>
                </a:tc>
                <a:extLst>
                  <a:ext uri="{0D108BD9-81ED-4DB2-BD59-A6C34878D82A}">
                    <a16:rowId xmlns:a16="http://schemas.microsoft.com/office/drawing/2014/main" val="2097572704"/>
                  </a:ext>
                </a:extLst>
              </a:tr>
              <a:tr h="457299">
                <a:tc>
                  <a:txBody>
                    <a:bodyPr/>
                    <a:lstStyle/>
                    <a:p>
                      <a:r>
                        <a:rPr lang="en-US" b="1" dirty="0" smtClean="0"/>
                        <a:t>NILOA Assessment in Practice </a:t>
                      </a:r>
                    </a:p>
                    <a:p>
                      <a:r>
                        <a:rPr lang="en-US" b="0" dirty="0" smtClean="0"/>
                        <a:t>(Al-Lail &amp; Oudghiri,</a:t>
                      </a:r>
                      <a:r>
                        <a:rPr lang="en-US" b="0" baseline="0" dirty="0" smtClean="0"/>
                        <a:t> 2016)</a:t>
                      </a:r>
                      <a:endParaRPr lang="en-US" b="0" dirty="0"/>
                    </a:p>
                  </a:txBody>
                  <a:tcPr anchor="ctr"/>
                </a:tc>
                <a:tc>
                  <a:txBody>
                    <a:bodyPr/>
                    <a:lstStyle/>
                    <a:p>
                      <a:r>
                        <a:rPr lang="en-US" sz="1800" b="1" kern="1200" dirty="0" smtClean="0">
                          <a:solidFill>
                            <a:schemeClr val="dk1"/>
                          </a:solidFill>
                          <a:effectLst/>
                          <a:latin typeface="+mn-lt"/>
                          <a:ea typeface="+mn-ea"/>
                          <a:cs typeface="+mn-cs"/>
                        </a:rPr>
                        <a:t>Assessment of student learning outcomes based on institutional core values.</a:t>
                      </a:r>
                    </a:p>
                    <a:p>
                      <a:r>
                        <a:rPr lang="en-US" sz="1800" kern="1200" dirty="0" smtClean="0">
                          <a:solidFill>
                            <a:schemeClr val="dk1"/>
                          </a:solidFill>
                          <a:effectLst/>
                          <a:latin typeface="+mn-lt"/>
                          <a:ea typeface="+mn-ea"/>
                          <a:cs typeface="+mn-cs"/>
                        </a:rPr>
                        <a:t>Effat University, the first private non-profit university for women in Saudi Arabia, has a </a:t>
                      </a:r>
                      <a:r>
                        <a:rPr lang="en-US" sz="1800" b="1" kern="1200" dirty="0" smtClean="0">
                          <a:solidFill>
                            <a:schemeClr val="dk1"/>
                          </a:solidFill>
                          <a:effectLst/>
                          <a:latin typeface="+mn-lt"/>
                          <a:ea typeface="+mn-ea"/>
                          <a:cs typeface="+mn-cs"/>
                        </a:rPr>
                        <a:t>mission directly inspired from its core values</a:t>
                      </a:r>
                      <a:r>
                        <a:rPr lang="en-US" sz="1800" kern="1200" dirty="0" smtClean="0">
                          <a:solidFill>
                            <a:schemeClr val="dk1"/>
                          </a:solidFill>
                          <a:effectLst/>
                          <a:latin typeface="+mn-lt"/>
                          <a:ea typeface="+mn-ea"/>
                          <a:cs typeface="+mn-cs"/>
                        </a:rPr>
                        <a:t>….</a:t>
                      </a:r>
                    </a:p>
                    <a:p>
                      <a:r>
                        <a:rPr lang="en-US" sz="1800" kern="1200" dirty="0" smtClean="0">
                          <a:solidFill>
                            <a:schemeClr val="dk1"/>
                          </a:solidFill>
                          <a:effectLst/>
                          <a:latin typeface="+mn-lt"/>
                          <a:ea typeface="+mn-ea"/>
                          <a:cs typeface="+mn-cs"/>
                        </a:rPr>
                        <a:t>1. Effat </a:t>
                      </a:r>
                      <a:r>
                        <a:rPr lang="en-US" sz="1800" b="1" kern="1200" dirty="0" smtClean="0">
                          <a:solidFill>
                            <a:schemeClr val="dk1"/>
                          </a:solidFill>
                          <a:effectLst/>
                          <a:latin typeface="+mn-lt"/>
                          <a:ea typeface="+mn-ea"/>
                          <a:cs typeface="+mn-cs"/>
                        </a:rPr>
                        <a:t>University’s mission and…core values are the overarching layer </a:t>
                      </a:r>
                      <a:r>
                        <a:rPr lang="en-US" sz="1800" kern="1200" dirty="0" smtClean="0">
                          <a:solidFill>
                            <a:schemeClr val="dk1"/>
                          </a:solidFill>
                          <a:effectLst/>
                          <a:latin typeface="+mn-lt"/>
                          <a:ea typeface="+mn-ea"/>
                          <a:cs typeface="+mn-cs"/>
                        </a:rPr>
                        <a:t>based on which the graduate characteristics are defined. The assessment of the achievement of the graduate characteristics is </a:t>
                      </a:r>
                      <a:r>
                        <a:rPr lang="en-US" sz="1800" b="1" kern="1200" dirty="0" smtClean="0">
                          <a:solidFill>
                            <a:schemeClr val="dk1"/>
                          </a:solidFill>
                          <a:effectLst/>
                          <a:latin typeface="+mn-lt"/>
                          <a:ea typeface="+mn-ea"/>
                          <a:cs typeface="+mn-cs"/>
                        </a:rPr>
                        <a:t>used to directly assess the achievement of the core values and the institutional mission….</a:t>
                      </a:r>
                      <a:endParaRPr lang="en-US" b="1" dirty="0" smtClean="0"/>
                    </a:p>
                  </a:txBody>
                  <a:tcPr/>
                </a:tc>
                <a:extLst>
                  <a:ext uri="{0D108BD9-81ED-4DB2-BD59-A6C34878D82A}">
                    <a16:rowId xmlns:a16="http://schemas.microsoft.com/office/drawing/2014/main" val="2355129424"/>
                  </a:ext>
                </a:extLst>
              </a:tr>
            </a:tbl>
          </a:graphicData>
        </a:graphic>
      </p:graphicFrame>
      <p:sp>
        <p:nvSpPr>
          <p:cNvPr id="5" name="Slide Number Placeholder 4"/>
          <p:cNvSpPr>
            <a:spLocks noGrp="1"/>
          </p:cNvSpPr>
          <p:nvPr>
            <p:ph type="sldNum" sz="quarter" idx="12"/>
          </p:nvPr>
        </p:nvSpPr>
        <p:spPr/>
        <p:txBody>
          <a:bodyPr/>
          <a:lstStyle/>
          <a:p>
            <a:fld id="{23C13E18-335F-437C-89F9-3534969646CC}" type="slidenum">
              <a:rPr lang="en-US" smtClean="0"/>
              <a:t>28</a:t>
            </a:fld>
            <a:endParaRPr lang="en-US" dirty="0"/>
          </a:p>
        </p:txBody>
      </p:sp>
      <p:sp>
        <p:nvSpPr>
          <p:cNvPr id="6" name="Title 5"/>
          <p:cNvSpPr>
            <a:spLocks noGrp="1"/>
          </p:cNvSpPr>
          <p:nvPr>
            <p:ph type="title"/>
          </p:nvPr>
        </p:nvSpPr>
        <p:spPr>
          <a:xfrm>
            <a:off x="320040" y="193040"/>
            <a:ext cx="11033760" cy="921068"/>
          </a:xfrm>
        </p:spPr>
        <p:txBody>
          <a:bodyPr/>
          <a:lstStyle/>
          <a:p>
            <a:r>
              <a:rPr lang="en-US" sz="3600" dirty="0" smtClean="0"/>
              <a:t>Assessment Professionals </a:t>
            </a:r>
            <a:r>
              <a:rPr lang="en-US" sz="3600" dirty="0"/>
              <a:t>on </a:t>
            </a:r>
            <a:r>
              <a:rPr lang="en-US" sz="3600" dirty="0" smtClean="0"/>
              <a:t>Values</a:t>
            </a:r>
            <a:endParaRPr lang="en-US" sz="3600" dirty="0"/>
          </a:p>
        </p:txBody>
      </p:sp>
    </p:spTree>
    <p:extLst>
      <p:ext uri="{BB962C8B-B14F-4D97-AF65-F5344CB8AC3E}">
        <p14:creationId xmlns:p14="http://schemas.microsoft.com/office/powerpoint/2010/main" val="16642435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8548" y="1195388"/>
            <a:ext cx="2829469" cy="4348163"/>
          </a:xfrm>
        </p:spPr>
      </p:pic>
      <p:sp>
        <p:nvSpPr>
          <p:cNvPr id="5" name="Slide Number Placeholder 4"/>
          <p:cNvSpPr>
            <a:spLocks noGrp="1"/>
          </p:cNvSpPr>
          <p:nvPr>
            <p:ph type="sldNum" sz="quarter" idx="12"/>
          </p:nvPr>
        </p:nvSpPr>
        <p:spPr/>
        <p:txBody>
          <a:bodyPr/>
          <a:lstStyle/>
          <a:p>
            <a:fld id="{23C13E18-335F-437C-89F9-3534969646CC}" type="slidenum">
              <a:rPr lang="en-US" smtClean="0"/>
              <a:t>29</a:t>
            </a:fld>
            <a:endParaRPr lang="en-US" dirty="0"/>
          </a:p>
        </p:txBody>
      </p:sp>
      <p:sp>
        <p:nvSpPr>
          <p:cNvPr id="6" name="Title 5"/>
          <p:cNvSpPr>
            <a:spLocks noGrp="1"/>
          </p:cNvSpPr>
          <p:nvPr>
            <p:ph type="title"/>
          </p:nvPr>
        </p:nvSpPr>
        <p:spPr>
          <a:xfrm>
            <a:off x="0" y="518718"/>
            <a:ext cx="11646567" cy="676670"/>
          </a:xfrm>
        </p:spPr>
        <p:txBody>
          <a:bodyPr/>
          <a:lstStyle/>
          <a:p>
            <a:r>
              <a:rPr lang="en-US" sz="4000" dirty="0" smtClean="0">
                <a:solidFill>
                  <a:schemeClr val="bg1"/>
                </a:solidFill>
              </a:rPr>
              <a:t>In the </a:t>
            </a:r>
            <a:r>
              <a:rPr lang="en-US" sz="4000" dirty="0" smtClean="0"/>
              <a:t>1990s we had the “Politics of Meaning”</a:t>
            </a:r>
            <a:endParaRPr lang="en-US" sz="4000" dirty="0"/>
          </a:p>
        </p:txBody>
      </p:sp>
      <p:sp>
        <p:nvSpPr>
          <p:cNvPr id="9" name="TextBox 8"/>
          <p:cNvSpPr txBox="1"/>
          <p:nvPr/>
        </p:nvSpPr>
        <p:spPr>
          <a:xfrm>
            <a:off x="1876926" y="5727032"/>
            <a:ext cx="9360569" cy="646331"/>
          </a:xfrm>
          <a:prstGeom prst="rect">
            <a:avLst/>
          </a:prstGeom>
        </p:spPr>
        <p:txBody>
          <a:bodyPr wrap="square" rtlCol="0">
            <a:spAutoFit/>
          </a:bodyPr>
          <a:lstStyle/>
          <a:p>
            <a:pPr algn="l"/>
            <a:r>
              <a:rPr lang="en-US" sz="3600" b="1" dirty="0" smtClean="0"/>
              <a:t>How about an “Academics of Meaning?”</a:t>
            </a:r>
          </a:p>
        </p:txBody>
      </p:sp>
    </p:spTree>
    <p:extLst>
      <p:ext uri="{BB962C8B-B14F-4D97-AF65-F5344CB8AC3E}">
        <p14:creationId xmlns:p14="http://schemas.microsoft.com/office/powerpoint/2010/main" val="301938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1758" y="1479884"/>
            <a:ext cx="9922042" cy="4697078"/>
          </a:xfrm>
        </p:spPr>
        <p:txBody>
          <a:bodyPr/>
          <a:lstStyle/>
          <a:p>
            <a:pPr marL="0" indent="0">
              <a:buNone/>
            </a:pPr>
            <a:r>
              <a:rPr lang="en-US" sz="4400" dirty="0" smtClean="0"/>
              <a:t>Learning Outcomes:</a:t>
            </a:r>
            <a:endParaRPr lang="en-US" sz="2400" dirty="0" smtClean="0"/>
          </a:p>
          <a:p>
            <a:pPr marL="0" indent="0">
              <a:buNone/>
            </a:pPr>
            <a:endParaRPr lang="en-US" sz="2400" dirty="0" smtClean="0"/>
          </a:p>
          <a:p>
            <a:r>
              <a:rPr lang="en-US" dirty="0" smtClean="0"/>
              <a:t>Participants </a:t>
            </a:r>
            <a:r>
              <a:rPr lang="en-US" dirty="0"/>
              <a:t>will think about ways in which assessment can be about more than reliability, validity, and external compliance, but also reflect </a:t>
            </a:r>
            <a:r>
              <a:rPr lang="en-US" dirty="0" smtClean="0"/>
              <a:t>our values.</a:t>
            </a:r>
          </a:p>
          <a:p>
            <a:r>
              <a:rPr lang="en-US" dirty="0"/>
              <a:t>Participants will begin to develop strategies on how to conduct values-centered assessment, by lining up priorities suggested by institutional </a:t>
            </a:r>
            <a:r>
              <a:rPr lang="en-US" dirty="0" smtClean="0"/>
              <a:t>or unit </a:t>
            </a:r>
            <a:r>
              <a:rPr lang="en-US" dirty="0"/>
              <a:t>values with compliance and data quality concerns.</a:t>
            </a:r>
          </a:p>
        </p:txBody>
      </p:sp>
      <p:sp>
        <p:nvSpPr>
          <p:cNvPr id="5" name="Slide Number Placeholder 4"/>
          <p:cNvSpPr>
            <a:spLocks noGrp="1"/>
          </p:cNvSpPr>
          <p:nvPr>
            <p:ph type="sldNum" sz="quarter" idx="12"/>
          </p:nvPr>
        </p:nvSpPr>
        <p:spPr/>
        <p:txBody>
          <a:bodyPr/>
          <a:lstStyle/>
          <a:p>
            <a:fld id="{23C13E18-335F-437C-89F9-3534969646CC}" type="slidenum">
              <a:rPr lang="en-US" smtClean="0"/>
              <a:t>3</a:t>
            </a:fld>
            <a:endParaRPr lang="en-US" dirty="0"/>
          </a:p>
        </p:txBody>
      </p:sp>
      <p:sp>
        <p:nvSpPr>
          <p:cNvPr id="6" name="Title 5"/>
          <p:cNvSpPr>
            <a:spLocks noGrp="1"/>
          </p:cNvSpPr>
          <p:nvPr>
            <p:ph type="title"/>
          </p:nvPr>
        </p:nvSpPr>
        <p:spPr/>
        <p:txBody>
          <a:bodyPr/>
          <a:lstStyle/>
          <a:p>
            <a:r>
              <a:rPr lang="en-US" dirty="0" smtClean="0"/>
              <a:t>Values-Centered Assessment: </a:t>
            </a:r>
            <a:endParaRPr lang="en-US" dirty="0"/>
          </a:p>
        </p:txBody>
      </p:sp>
    </p:spTree>
    <p:extLst>
      <p:ext uri="{BB962C8B-B14F-4D97-AF65-F5344CB8AC3E}">
        <p14:creationId xmlns:p14="http://schemas.microsoft.com/office/powerpoint/2010/main" val="39728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40068" y="1434662"/>
            <a:ext cx="10499835" cy="4742300"/>
          </a:xfrm>
        </p:spPr>
        <p:txBody>
          <a:bodyPr>
            <a:normAutofit fontScale="85000" lnSpcReduction="20000"/>
          </a:bodyPr>
          <a:lstStyle/>
          <a:p>
            <a:pPr>
              <a:lnSpc>
                <a:spcPct val="110000"/>
              </a:lnSpc>
            </a:pPr>
            <a:r>
              <a:rPr lang="en-US" dirty="0" smtClean="0"/>
              <a:t>“Human beings have psychological, ethical and spiritual needs that transcend the normal liberal agenda. Liberals have tended to focus exclusively on economic entitlements and political rights. But most people need something more: We need to be part of loving families and spiritually grounded communities that provide a meaning for our lives that transcends the individualism and me-</a:t>
            </a:r>
            <a:r>
              <a:rPr lang="en-US" dirty="0" err="1" smtClean="0"/>
              <a:t>firstism</a:t>
            </a:r>
            <a:r>
              <a:rPr lang="en-US" dirty="0" smtClean="0"/>
              <a:t> of the competitive market” </a:t>
            </a:r>
            <a:br>
              <a:rPr lang="en-US" dirty="0" smtClean="0"/>
            </a:br>
            <a:r>
              <a:rPr lang="en-US" sz="2200" dirty="0" smtClean="0"/>
              <a:t>(Lerner, Michael, </a:t>
            </a:r>
            <a:r>
              <a:rPr lang="en-US" sz="2200" i="1" dirty="0" smtClean="0"/>
              <a:t>Wall Street Journal</a:t>
            </a:r>
            <a:r>
              <a:rPr lang="en-US" sz="2200" dirty="0" smtClean="0"/>
              <a:t>, June 3, 1993.)</a:t>
            </a:r>
          </a:p>
          <a:p>
            <a:pPr>
              <a:lnSpc>
                <a:spcPct val="120000"/>
              </a:lnSpc>
            </a:pPr>
            <a:r>
              <a:rPr lang="en-US" dirty="0"/>
              <a:t>“Lerner's thesis boils down to the notion that Americans today are hungry for values and that through </a:t>
            </a:r>
            <a:r>
              <a:rPr lang="en-US" dirty="0" smtClean="0"/>
              <a:t>‘politics </a:t>
            </a:r>
            <a:r>
              <a:rPr lang="en-US" dirty="0"/>
              <a:t>of meaning</a:t>
            </a:r>
            <a:r>
              <a:rPr lang="en-US" dirty="0" smtClean="0"/>
              <a:t>,’ </a:t>
            </a:r>
            <a:r>
              <a:rPr lang="en-US" dirty="0"/>
              <a:t>not mere materialism but ethical behavior and community-thoughtfulness, they can achieve an alternative orientation to an alienating market that presently wears down family and spirituality</a:t>
            </a:r>
            <a:r>
              <a:rPr lang="en-US" dirty="0" smtClean="0"/>
              <a:t>.” </a:t>
            </a:r>
            <a:br>
              <a:rPr lang="en-US" dirty="0" smtClean="0"/>
            </a:br>
            <a:r>
              <a:rPr lang="en-US" sz="2200" dirty="0" smtClean="0"/>
              <a:t>(Silverman, Scott, </a:t>
            </a:r>
            <a:r>
              <a:rPr lang="en-US" sz="2200" i="1" dirty="0" smtClean="0"/>
              <a:t>Library Journal</a:t>
            </a:r>
            <a:r>
              <a:rPr lang="en-US" sz="2200" dirty="0" smtClean="0"/>
              <a:t>, 1996.)</a:t>
            </a:r>
          </a:p>
          <a:p>
            <a:endParaRPr lang="en-US" dirty="0"/>
          </a:p>
        </p:txBody>
      </p:sp>
      <p:sp>
        <p:nvSpPr>
          <p:cNvPr id="5" name="Slide Number Placeholder 4"/>
          <p:cNvSpPr>
            <a:spLocks noGrp="1"/>
          </p:cNvSpPr>
          <p:nvPr>
            <p:ph type="sldNum" sz="quarter" idx="12"/>
          </p:nvPr>
        </p:nvSpPr>
        <p:spPr/>
        <p:txBody>
          <a:bodyPr/>
          <a:lstStyle/>
          <a:p>
            <a:fld id="{23C13E18-335F-437C-89F9-3534969646CC}" type="slidenum">
              <a:rPr lang="en-US" smtClean="0"/>
              <a:t>30</a:t>
            </a:fld>
            <a:endParaRPr lang="en-US" dirty="0"/>
          </a:p>
        </p:txBody>
      </p:sp>
      <p:sp>
        <p:nvSpPr>
          <p:cNvPr id="6" name="Title 5"/>
          <p:cNvSpPr>
            <a:spLocks noGrp="1"/>
          </p:cNvSpPr>
          <p:nvPr>
            <p:ph type="title"/>
          </p:nvPr>
        </p:nvSpPr>
        <p:spPr/>
        <p:txBody>
          <a:bodyPr/>
          <a:lstStyle/>
          <a:p>
            <a:r>
              <a:rPr lang="en-US" sz="4000" dirty="0" smtClean="0"/>
              <a:t>Michael Lerner’s Politics </a:t>
            </a:r>
            <a:r>
              <a:rPr lang="en-US" sz="4000" dirty="0" smtClean="0"/>
              <a:t>of Meaning:</a:t>
            </a:r>
            <a:endParaRPr lang="en-US" sz="4000" dirty="0"/>
          </a:p>
        </p:txBody>
      </p:sp>
    </p:spTree>
    <p:extLst>
      <p:ext uri="{BB962C8B-B14F-4D97-AF65-F5344CB8AC3E}">
        <p14:creationId xmlns:p14="http://schemas.microsoft.com/office/powerpoint/2010/main" val="1786866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9884" y="1672389"/>
            <a:ext cx="9873916" cy="5049086"/>
          </a:xfrm>
        </p:spPr>
        <p:txBody>
          <a:bodyPr>
            <a:normAutofit lnSpcReduction="10000"/>
          </a:bodyPr>
          <a:lstStyle/>
          <a:p>
            <a:pPr>
              <a:lnSpc>
                <a:spcPct val="100000"/>
              </a:lnSpc>
            </a:pPr>
            <a:r>
              <a:rPr lang="en-US" sz="3000" dirty="0"/>
              <a:t>W</a:t>
            </a:r>
            <a:r>
              <a:rPr lang="en-US" sz="3000" dirty="0" smtClean="0"/>
              <a:t>hat </a:t>
            </a:r>
            <a:r>
              <a:rPr lang="en-US" sz="3000" dirty="0"/>
              <a:t>is it that </a:t>
            </a:r>
            <a:r>
              <a:rPr lang="en-US" sz="3000" dirty="0" smtClean="0"/>
              <a:t>you </a:t>
            </a:r>
            <a:r>
              <a:rPr lang="en-US" sz="3000" dirty="0"/>
              <a:t>really </a:t>
            </a:r>
            <a:r>
              <a:rPr lang="en-US" sz="3000" dirty="0" smtClean="0"/>
              <a:t>care about</a:t>
            </a:r>
            <a:r>
              <a:rPr lang="en-US" sz="3000" dirty="0"/>
              <a:t>? </a:t>
            </a:r>
            <a:endParaRPr lang="en-US" sz="3000" dirty="0" smtClean="0"/>
          </a:p>
          <a:p>
            <a:pPr>
              <a:lnSpc>
                <a:spcPct val="100000"/>
              </a:lnSpc>
            </a:pPr>
            <a:r>
              <a:rPr lang="en-US" sz="3000" dirty="0" smtClean="0"/>
              <a:t>What </a:t>
            </a:r>
            <a:r>
              <a:rPr lang="en-US" sz="3000" dirty="0"/>
              <a:t>brought </a:t>
            </a:r>
            <a:r>
              <a:rPr lang="en-US" sz="3000" dirty="0" smtClean="0"/>
              <a:t>you </a:t>
            </a:r>
            <a:r>
              <a:rPr lang="en-US" sz="3000" dirty="0"/>
              <a:t>to higher education in the first place? </a:t>
            </a:r>
            <a:endParaRPr lang="en-US" sz="3000" dirty="0" smtClean="0"/>
          </a:p>
          <a:p>
            <a:pPr>
              <a:lnSpc>
                <a:spcPct val="100000"/>
              </a:lnSpc>
            </a:pPr>
            <a:r>
              <a:rPr lang="en-US" sz="3000" dirty="0" smtClean="0"/>
              <a:t>How </a:t>
            </a:r>
            <a:r>
              <a:rPr lang="en-US" sz="3000" dirty="0"/>
              <a:t>did </a:t>
            </a:r>
            <a:r>
              <a:rPr lang="en-US" sz="3000" dirty="0" smtClean="0"/>
              <a:t>you choose your field?</a:t>
            </a:r>
          </a:p>
          <a:p>
            <a:pPr lvl="1">
              <a:lnSpc>
                <a:spcPct val="100000"/>
              </a:lnSpc>
            </a:pPr>
            <a:r>
              <a:rPr lang="en-US" sz="2600" dirty="0" smtClean="0"/>
              <a:t>What really excites you about your field?</a:t>
            </a:r>
          </a:p>
          <a:p>
            <a:pPr lvl="1">
              <a:lnSpc>
                <a:spcPct val="100000"/>
              </a:lnSpc>
            </a:pPr>
            <a:r>
              <a:rPr lang="en-US" sz="2600" dirty="0" smtClean="0"/>
              <a:t>What would you be devastated about if a student graduated from your program without understanding?</a:t>
            </a:r>
          </a:p>
          <a:p>
            <a:pPr>
              <a:lnSpc>
                <a:spcPct val="100000"/>
              </a:lnSpc>
            </a:pPr>
            <a:r>
              <a:rPr lang="en-US" sz="3000" dirty="0" smtClean="0"/>
              <a:t>What makes your department/program/unit different than others in your field?</a:t>
            </a:r>
          </a:p>
          <a:p>
            <a:pPr lvl="1">
              <a:lnSpc>
                <a:spcPct val="100000"/>
              </a:lnSpc>
            </a:pPr>
            <a:r>
              <a:rPr lang="en-US" sz="2600" dirty="0" smtClean="0"/>
              <a:t>Methodological, Epistemological or Ideological Approaches</a:t>
            </a:r>
          </a:p>
          <a:p>
            <a:pPr lvl="1">
              <a:lnSpc>
                <a:spcPct val="100000"/>
              </a:lnSpc>
            </a:pPr>
            <a:r>
              <a:rPr lang="en-US" sz="2600" dirty="0" smtClean="0"/>
              <a:t>Subfield Focus</a:t>
            </a:r>
          </a:p>
          <a:p>
            <a:pPr lvl="1">
              <a:lnSpc>
                <a:spcPct val="100000"/>
              </a:lnSpc>
            </a:pPr>
            <a:r>
              <a:rPr lang="en-US" sz="2600" dirty="0" smtClean="0"/>
              <a:t>Philosophy of Teaching, etc.</a:t>
            </a:r>
            <a:endParaRPr lang="en-US" sz="2600" dirty="0"/>
          </a:p>
        </p:txBody>
      </p:sp>
      <p:sp>
        <p:nvSpPr>
          <p:cNvPr id="5" name="Slide Number Placeholder 4"/>
          <p:cNvSpPr>
            <a:spLocks noGrp="1"/>
          </p:cNvSpPr>
          <p:nvPr>
            <p:ph type="sldNum" sz="quarter" idx="12"/>
          </p:nvPr>
        </p:nvSpPr>
        <p:spPr/>
        <p:txBody>
          <a:bodyPr/>
          <a:lstStyle/>
          <a:p>
            <a:fld id="{23C13E18-335F-437C-89F9-3534969646CC}" type="slidenum">
              <a:rPr lang="en-US" smtClean="0"/>
              <a:t>31</a:t>
            </a:fld>
            <a:endParaRPr lang="en-US" dirty="0"/>
          </a:p>
        </p:txBody>
      </p:sp>
      <p:sp>
        <p:nvSpPr>
          <p:cNvPr id="6" name="Title 5"/>
          <p:cNvSpPr>
            <a:spLocks noGrp="1"/>
          </p:cNvSpPr>
          <p:nvPr>
            <p:ph type="title"/>
          </p:nvPr>
        </p:nvSpPr>
        <p:spPr>
          <a:xfrm>
            <a:off x="0" y="204537"/>
            <a:ext cx="11538284" cy="1467852"/>
          </a:xfrm>
        </p:spPr>
        <p:txBody>
          <a:bodyPr/>
          <a:lstStyle/>
          <a:p>
            <a:r>
              <a:rPr lang="en-US" sz="4000" dirty="0" smtClean="0"/>
              <a:t>Academics of Meaning: </a:t>
            </a:r>
            <a:br>
              <a:rPr lang="en-US" sz="4000" dirty="0" smtClean="0"/>
            </a:br>
            <a:r>
              <a:rPr lang="en-US" sz="3200" dirty="0" smtClean="0"/>
              <a:t>What </a:t>
            </a:r>
            <a:r>
              <a:rPr lang="en-US" sz="3200" dirty="0"/>
              <a:t>I </a:t>
            </a:r>
            <a:r>
              <a:rPr lang="en-US" sz="3200" dirty="0" smtClean="0"/>
              <a:t>mean </a:t>
            </a:r>
            <a:r>
              <a:rPr lang="en-US" sz="3200" dirty="0"/>
              <a:t>by </a:t>
            </a:r>
            <a:r>
              <a:rPr lang="en-US" sz="3200" dirty="0" smtClean="0"/>
              <a:t>Values-Centered </a:t>
            </a:r>
            <a:r>
              <a:rPr lang="en-US" sz="3200" dirty="0"/>
              <a:t>Assessment:</a:t>
            </a:r>
          </a:p>
        </p:txBody>
      </p:sp>
    </p:spTree>
    <p:extLst>
      <p:ext uri="{BB962C8B-B14F-4D97-AF65-F5344CB8AC3E}">
        <p14:creationId xmlns:p14="http://schemas.microsoft.com/office/powerpoint/2010/main" val="3250469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5466" y="1696720"/>
            <a:ext cx="6583501" cy="4480241"/>
          </a:xfrm>
        </p:spPr>
        <p:txBody>
          <a:bodyPr/>
          <a:lstStyle/>
          <a:p>
            <a:pPr>
              <a:lnSpc>
                <a:spcPct val="100000"/>
              </a:lnSpc>
            </a:pPr>
            <a:r>
              <a:rPr lang="en-US" sz="3000" dirty="0" smtClean="0"/>
              <a:t>Compliance/participation </a:t>
            </a:r>
            <a:r>
              <a:rPr lang="en-US" sz="3000" dirty="0" smtClean="0"/>
              <a:t>rates</a:t>
            </a:r>
          </a:p>
          <a:p>
            <a:pPr>
              <a:lnSpc>
                <a:spcPct val="100000"/>
              </a:lnSpc>
            </a:pPr>
            <a:r>
              <a:rPr lang="en-US" sz="3000" dirty="0" smtClean="0"/>
              <a:t>Sample sizes, multi-coder reliability</a:t>
            </a:r>
            <a:endParaRPr lang="en-US" sz="3000" dirty="0" smtClean="0"/>
          </a:p>
          <a:p>
            <a:pPr>
              <a:lnSpc>
                <a:spcPct val="100000"/>
              </a:lnSpc>
            </a:pPr>
            <a:r>
              <a:rPr lang="en-US" sz="3000" dirty="0" smtClean="0"/>
              <a:t>Numbers that we can turn into pretty charts &amp; tables</a:t>
            </a:r>
          </a:p>
          <a:p>
            <a:pPr>
              <a:lnSpc>
                <a:spcPct val="100000"/>
              </a:lnSpc>
            </a:pPr>
            <a:r>
              <a:rPr lang="en-US" sz="3000" dirty="0" smtClean="0"/>
              <a:t>Feel-good stories for web pages (&amp; admissions offices &amp; deans)</a:t>
            </a:r>
          </a:p>
          <a:p>
            <a:pPr>
              <a:lnSpc>
                <a:spcPct val="100000"/>
              </a:lnSpc>
            </a:pPr>
            <a:r>
              <a:rPr lang="en-US" sz="3000" dirty="0" smtClean="0"/>
              <a:t>i.e., Turning out high-quality cogs, which leads toward questions like </a:t>
            </a:r>
            <a:r>
              <a:rPr lang="en-US" sz="3000" dirty="0" smtClean="0">
                <a:sym typeface="Wingdings" panose="05000000000000000000" pitchFamily="2" charset="2"/>
              </a:rPr>
              <a:t></a:t>
            </a:r>
            <a:endParaRPr lang="en-US" sz="3000" dirty="0" smtClean="0"/>
          </a:p>
          <a:p>
            <a:endParaRPr lang="en-US" dirty="0"/>
          </a:p>
        </p:txBody>
      </p:sp>
      <p:sp>
        <p:nvSpPr>
          <p:cNvPr id="5" name="Slide Number Placeholder 4"/>
          <p:cNvSpPr>
            <a:spLocks noGrp="1"/>
          </p:cNvSpPr>
          <p:nvPr>
            <p:ph type="sldNum" sz="quarter" idx="12"/>
          </p:nvPr>
        </p:nvSpPr>
        <p:spPr/>
        <p:txBody>
          <a:bodyPr/>
          <a:lstStyle/>
          <a:p>
            <a:fld id="{23C13E18-335F-437C-89F9-3534969646CC}" type="slidenum">
              <a:rPr lang="en-US" smtClean="0"/>
              <a:t>32</a:t>
            </a:fld>
            <a:endParaRPr lang="en-US" dirty="0"/>
          </a:p>
        </p:txBody>
      </p:sp>
      <p:sp>
        <p:nvSpPr>
          <p:cNvPr id="6" name="Title 5"/>
          <p:cNvSpPr>
            <a:spLocks noGrp="1"/>
          </p:cNvSpPr>
          <p:nvPr>
            <p:ph type="title"/>
          </p:nvPr>
        </p:nvSpPr>
        <p:spPr/>
        <p:txBody>
          <a:bodyPr/>
          <a:lstStyle/>
          <a:p>
            <a:r>
              <a:rPr lang="en-US" sz="4000" dirty="0" smtClean="0"/>
              <a:t>Instead of Focusing on Value, </a:t>
            </a:r>
            <a:br>
              <a:rPr lang="en-US" sz="4000" dirty="0" smtClean="0"/>
            </a:br>
            <a:r>
              <a:rPr lang="en-US" sz="4000" dirty="0" smtClean="0"/>
              <a:t>We Tend to Focus on:</a:t>
            </a:r>
            <a:endParaRPr lang="en-US" sz="4000"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820526" y="1876926"/>
            <a:ext cx="3894221" cy="3894221"/>
          </a:xfrm>
          <a:prstGeom prst="rect">
            <a:avLst/>
          </a:prstGeom>
        </p:spPr>
      </p:pic>
    </p:spTree>
    <p:extLst>
      <p:ext uri="{BB962C8B-B14F-4D97-AF65-F5344CB8AC3E}">
        <p14:creationId xmlns:p14="http://schemas.microsoft.com/office/powerpoint/2010/main" val="2876876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3801979" y="1576229"/>
            <a:ext cx="6322912" cy="4780121"/>
          </a:xfrm>
        </p:spPr>
      </p:pic>
      <p:sp>
        <p:nvSpPr>
          <p:cNvPr id="5" name="Slide Number Placeholder 4"/>
          <p:cNvSpPr>
            <a:spLocks noGrp="1"/>
          </p:cNvSpPr>
          <p:nvPr>
            <p:ph type="sldNum" sz="quarter" idx="12"/>
          </p:nvPr>
        </p:nvSpPr>
        <p:spPr/>
        <p:txBody>
          <a:bodyPr/>
          <a:lstStyle/>
          <a:p>
            <a:fld id="{23C13E18-335F-437C-89F9-3534969646CC}" type="slidenum">
              <a:rPr lang="en-US" smtClean="0"/>
              <a:t>33</a:t>
            </a:fld>
            <a:endParaRPr lang="en-US" dirty="0"/>
          </a:p>
        </p:txBody>
      </p:sp>
      <p:sp>
        <p:nvSpPr>
          <p:cNvPr id="6" name="Title 5"/>
          <p:cNvSpPr>
            <a:spLocks noGrp="1"/>
          </p:cNvSpPr>
          <p:nvPr>
            <p:ph type="title"/>
          </p:nvPr>
        </p:nvSpPr>
        <p:spPr>
          <a:xfrm>
            <a:off x="324852" y="534434"/>
            <a:ext cx="11353800" cy="676670"/>
          </a:xfrm>
        </p:spPr>
        <p:txBody>
          <a:bodyPr/>
          <a:lstStyle/>
          <a:p>
            <a:r>
              <a:rPr lang="en-US" sz="4400" dirty="0" smtClean="0"/>
              <a:t>“What Sample Size Do I Need </a:t>
            </a:r>
            <a:br>
              <a:rPr lang="en-US" sz="4400" dirty="0" smtClean="0"/>
            </a:br>
            <a:r>
              <a:rPr lang="en-US" sz="4400" dirty="0" smtClean="0"/>
              <a:t>for it to be Statistically Significant?”</a:t>
            </a:r>
            <a:endParaRPr lang="en-US" sz="4400" dirty="0"/>
          </a:p>
        </p:txBody>
      </p:sp>
    </p:spTree>
    <p:extLst>
      <p:ext uri="{BB962C8B-B14F-4D97-AF65-F5344CB8AC3E}">
        <p14:creationId xmlns:p14="http://schemas.microsoft.com/office/powerpoint/2010/main" val="2598486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4780" y="1278167"/>
            <a:ext cx="7062536" cy="4686201"/>
          </a:xfrm>
        </p:spPr>
      </p:pic>
      <p:sp>
        <p:nvSpPr>
          <p:cNvPr id="5" name="Slide Number Placeholder 4"/>
          <p:cNvSpPr>
            <a:spLocks noGrp="1"/>
          </p:cNvSpPr>
          <p:nvPr>
            <p:ph type="sldNum" sz="quarter" idx="12"/>
          </p:nvPr>
        </p:nvSpPr>
        <p:spPr/>
        <p:txBody>
          <a:bodyPr/>
          <a:lstStyle/>
          <a:p>
            <a:fld id="{23C13E18-335F-437C-89F9-3534969646CC}" type="slidenum">
              <a:rPr lang="en-US" smtClean="0"/>
              <a:t>34</a:t>
            </a:fld>
            <a:endParaRPr lang="en-US" dirty="0"/>
          </a:p>
        </p:txBody>
      </p:sp>
      <p:sp>
        <p:nvSpPr>
          <p:cNvPr id="6" name="Title 5"/>
          <p:cNvSpPr>
            <a:spLocks noGrp="1"/>
          </p:cNvSpPr>
          <p:nvPr>
            <p:ph type="title"/>
          </p:nvPr>
        </p:nvSpPr>
        <p:spPr>
          <a:xfrm>
            <a:off x="1137920" y="1169269"/>
            <a:ext cx="10697145" cy="676670"/>
          </a:xfrm>
        </p:spPr>
        <p:txBody>
          <a:bodyPr/>
          <a:lstStyle/>
          <a:p>
            <a:r>
              <a:rPr lang="en-US" sz="4000" dirty="0" smtClean="0"/>
              <a:t>There is so much wrong with that question.</a:t>
            </a:r>
            <a:endParaRPr lang="en-US" sz="4000" dirty="0"/>
          </a:p>
        </p:txBody>
      </p:sp>
    </p:spTree>
    <p:extLst>
      <p:ext uri="{BB962C8B-B14F-4D97-AF65-F5344CB8AC3E}">
        <p14:creationId xmlns:p14="http://schemas.microsoft.com/office/powerpoint/2010/main" val="1560685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3645" y="846472"/>
            <a:ext cx="8260155" cy="5562651"/>
          </a:xfrm>
        </p:spPr>
      </p:pic>
      <p:sp>
        <p:nvSpPr>
          <p:cNvPr id="5" name="Slide Number Placeholder 4"/>
          <p:cNvSpPr>
            <a:spLocks noGrp="1"/>
          </p:cNvSpPr>
          <p:nvPr>
            <p:ph type="sldNum" sz="quarter" idx="12"/>
          </p:nvPr>
        </p:nvSpPr>
        <p:spPr/>
        <p:txBody>
          <a:bodyPr/>
          <a:lstStyle/>
          <a:p>
            <a:fld id="{23C13E18-335F-437C-89F9-3534969646CC}" type="slidenum">
              <a:rPr lang="en-US" smtClean="0"/>
              <a:t>35</a:t>
            </a:fld>
            <a:endParaRPr lang="en-US" dirty="0"/>
          </a:p>
        </p:txBody>
      </p:sp>
      <p:sp>
        <p:nvSpPr>
          <p:cNvPr id="6" name="Title 5"/>
          <p:cNvSpPr>
            <a:spLocks noGrp="1"/>
          </p:cNvSpPr>
          <p:nvPr>
            <p:ph type="title"/>
          </p:nvPr>
        </p:nvSpPr>
        <p:spPr>
          <a:xfrm>
            <a:off x="838200" y="169802"/>
            <a:ext cx="10515600" cy="676670"/>
          </a:xfrm>
        </p:spPr>
        <p:txBody>
          <a:bodyPr/>
          <a:lstStyle/>
          <a:p>
            <a:r>
              <a:rPr lang="en-US" dirty="0" smtClean="0"/>
              <a:t>Polling 130,000,000 Voters</a:t>
            </a:r>
            <a:endParaRPr lang="en-US" dirty="0"/>
          </a:p>
        </p:txBody>
      </p:sp>
      <p:sp>
        <p:nvSpPr>
          <p:cNvPr id="2" name="TextBox 1"/>
          <p:cNvSpPr txBox="1"/>
          <p:nvPr/>
        </p:nvSpPr>
        <p:spPr>
          <a:xfrm>
            <a:off x="613611" y="6380633"/>
            <a:ext cx="6100010" cy="369332"/>
          </a:xfrm>
          <a:prstGeom prst="rect">
            <a:avLst/>
          </a:prstGeom>
        </p:spPr>
        <p:txBody>
          <a:bodyPr wrap="square" rtlCol="0">
            <a:spAutoFit/>
          </a:bodyPr>
          <a:lstStyle/>
          <a:p>
            <a:r>
              <a:rPr lang="en-US" dirty="0"/>
              <a:t>https://www.calculator.net/sample-size-calculator.html</a:t>
            </a:r>
            <a:endParaRPr lang="en-US" dirty="0" smtClean="0"/>
          </a:p>
        </p:txBody>
      </p:sp>
    </p:spTree>
    <p:extLst>
      <p:ext uri="{BB962C8B-B14F-4D97-AF65-F5344CB8AC3E}">
        <p14:creationId xmlns:p14="http://schemas.microsoft.com/office/powerpoint/2010/main" val="3477840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3C13E18-335F-437C-89F9-3534969646CC}" type="slidenum">
              <a:rPr lang="en-US" smtClean="0"/>
              <a:t>36</a:t>
            </a:fld>
            <a:endParaRPr lang="en-US" dirty="0"/>
          </a:p>
        </p:txBody>
      </p:sp>
      <p:sp>
        <p:nvSpPr>
          <p:cNvPr id="6" name="Title 5"/>
          <p:cNvSpPr>
            <a:spLocks noGrp="1"/>
          </p:cNvSpPr>
          <p:nvPr>
            <p:ph type="title"/>
          </p:nvPr>
        </p:nvSpPr>
        <p:spPr>
          <a:xfrm>
            <a:off x="838200" y="169802"/>
            <a:ext cx="10515600" cy="676670"/>
          </a:xfrm>
        </p:spPr>
        <p:txBody>
          <a:bodyPr/>
          <a:lstStyle/>
          <a:p>
            <a:r>
              <a:rPr lang="en-US" sz="4000" dirty="0" smtClean="0"/>
              <a:t>Sampling 57 Humanities Students</a:t>
            </a:r>
            <a:endParaRPr lang="en-US" sz="4000"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4712" y="1034716"/>
            <a:ext cx="10655588" cy="5214437"/>
          </a:xfrm>
        </p:spPr>
      </p:pic>
    </p:spTree>
    <p:extLst>
      <p:ext uri="{BB962C8B-B14F-4D97-AF65-F5344CB8AC3E}">
        <p14:creationId xmlns:p14="http://schemas.microsoft.com/office/powerpoint/2010/main" val="1315340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1337" y="1708483"/>
            <a:ext cx="5045242" cy="4367463"/>
          </a:xfrm>
        </p:spPr>
        <p:txBody>
          <a:bodyPr/>
          <a:lstStyle/>
          <a:p>
            <a:r>
              <a:rPr lang="en-US" dirty="0" smtClean="0"/>
              <a:t>You </a:t>
            </a:r>
            <a:r>
              <a:rPr lang="en-US" u="sng" dirty="0" smtClean="0"/>
              <a:t>need</a:t>
            </a:r>
            <a:r>
              <a:rPr lang="en-US" dirty="0" smtClean="0"/>
              <a:t> a 95% confidence level</a:t>
            </a:r>
          </a:p>
          <a:p>
            <a:r>
              <a:rPr lang="en-US" dirty="0" smtClean="0"/>
              <a:t>You </a:t>
            </a:r>
            <a:r>
              <a:rPr lang="en-US" u="sng" dirty="0" smtClean="0"/>
              <a:t>need</a:t>
            </a:r>
            <a:r>
              <a:rPr lang="en-US" dirty="0" smtClean="0"/>
              <a:t> a margin of error of +/- 5% or lower</a:t>
            </a:r>
          </a:p>
          <a:p>
            <a:r>
              <a:rPr lang="en-US" dirty="0" smtClean="0"/>
              <a:t>You </a:t>
            </a:r>
            <a:r>
              <a:rPr lang="en-US" u="sng" dirty="0" smtClean="0"/>
              <a:t>have</a:t>
            </a:r>
            <a:r>
              <a:rPr lang="en-US" dirty="0" smtClean="0"/>
              <a:t> a 50/50 distribution of responses on a given question</a:t>
            </a:r>
          </a:p>
          <a:p>
            <a:r>
              <a:rPr lang="en-US" b="1" u="sng" dirty="0" smtClean="0"/>
              <a:t>Are any of those things needed or accurate?</a:t>
            </a:r>
          </a:p>
        </p:txBody>
      </p:sp>
      <p:sp>
        <p:nvSpPr>
          <p:cNvPr id="5" name="Slide Number Placeholder 4"/>
          <p:cNvSpPr>
            <a:spLocks noGrp="1"/>
          </p:cNvSpPr>
          <p:nvPr>
            <p:ph type="sldNum" sz="quarter" idx="12"/>
          </p:nvPr>
        </p:nvSpPr>
        <p:spPr/>
        <p:txBody>
          <a:bodyPr/>
          <a:lstStyle/>
          <a:p>
            <a:fld id="{23C13E18-335F-437C-89F9-3534969646CC}" type="slidenum">
              <a:rPr lang="en-US" smtClean="0"/>
              <a:t>37</a:t>
            </a:fld>
            <a:endParaRPr lang="en-US" dirty="0"/>
          </a:p>
        </p:txBody>
      </p:sp>
      <p:sp>
        <p:nvSpPr>
          <p:cNvPr id="6" name="Title 5"/>
          <p:cNvSpPr>
            <a:spLocks noGrp="1"/>
          </p:cNvSpPr>
          <p:nvPr>
            <p:ph type="title"/>
          </p:nvPr>
        </p:nvSpPr>
        <p:spPr/>
        <p:txBody>
          <a:bodyPr/>
          <a:lstStyle/>
          <a:p>
            <a:r>
              <a:rPr lang="en-US" dirty="0" smtClean="0"/>
              <a:t>These Calculations Assume: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725" y="1708484"/>
            <a:ext cx="4696075" cy="3914430"/>
          </a:xfrm>
          <a:prstGeom prst="rect">
            <a:avLst/>
          </a:prstGeom>
        </p:spPr>
      </p:pic>
    </p:spTree>
    <p:extLst>
      <p:ext uri="{BB962C8B-B14F-4D97-AF65-F5344CB8AC3E}">
        <p14:creationId xmlns:p14="http://schemas.microsoft.com/office/powerpoint/2010/main" val="967779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1337" y="1708483"/>
            <a:ext cx="5045242" cy="4367463"/>
          </a:xfrm>
        </p:spPr>
        <p:txBody>
          <a:bodyPr/>
          <a:lstStyle/>
          <a:p>
            <a:r>
              <a:rPr lang="en-US" dirty="0" smtClean="0"/>
              <a:t>We only need a 90% confidence level</a:t>
            </a:r>
          </a:p>
          <a:p>
            <a:r>
              <a:rPr lang="en-US" dirty="0" smtClean="0"/>
              <a:t>We only need a margin of error of +/- 10% or lower</a:t>
            </a:r>
          </a:p>
          <a:p>
            <a:r>
              <a:rPr lang="en-US" dirty="0" smtClean="0"/>
              <a:t>We </a:t>
            </a:r>
            <a:r>
              <a:rPr lang="en-US" u="sng" dirty="0" smtClean="0"/>
              <a:t>have</a:t>
            </a:r>
            <a:r>
              <a:rPr lang="en-US" dirty="0" smtClean="0"/>
              <a:t> an 80/20 distribution of responses on the key questions</a:t>
            </a:r>
          </a:p>
          <a:p>
            <a:r>
              <a:rPr lang="en-US" dirty="0" smtClean="0"/>
              <a:t>Are those sufficient/ accurate? (Who knows?)</a:t>
            </a:r>
          </a:p>
        </p:txBody>
      </p:sp>
      <p:sp>
        <p:nvSpPr>
          <p:cNvPr id="5" name="Slide Number Placeholder 4"/>
          <p:cNvSpPr>
            <a:spLocks noGrp="1"/>
          </p:cNvSpPr>
          <p:nvPr>
            <p:ph type="sldNum" sz="quarter" idx="12"/>
          </p:nvPr>
        </p:nvSpPr>
        <p:spPr/>
        <p:txBody>
          <a:bodyPr/>
          <a:lstStyle/>
          <a:p>
            <a:fld id="{23C13E18-335F-437C-89F9-3534969646CC}" type="slidenum">
              <a:rPr lang="en-US" smtClean="0"/>
              <a:t>38</a:t>
            </a:fld>
            <a:endParaRPr lang="en-US" dirty="0"/>
          </a:p>
        </p:txBody>
      </p:sp>
      <p:sp>
        <p:nvSpPr>
          <p:cNvPr id="6" name="Title 5"/>
          <p:cNvSpPr>
            <a:spLocks noGrp="1"/>
          </p:cNvSpPr>
          <p:nvPr>
            <p:ph type="title"/>
          </p:nvPr>
        </p:nvSpPr>
        <p:spPr/>
        <p:txBody>
          <a:bodyPr/>
          <a:lstStyle/>
          <a:p>
            <a:r>
              <a:rPr lang="en-US" dirty="0" smtClean="0"/>
              <a:t>Instead, What if we Assume: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725" y="1708484"/>
            <a:ext cx="4696075" cy="3914430"/>
          </a:xfrm>
          <a:prstGeom prst="rect">
            <a:avLst/>
          </a:prstGeom>
        </p:spPr>
      </p:pic>
    </p:spTree>
    <p:extLst>
      <p:ext uri="{BB962C8B-B14F-4D97-AF65-F5344CB8AC3E}">
        <p14:creationId xmlns:p14="http://schemas.microsoft.com/office/powerpoint/2010/main" val="763458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3C13E18-335F-437C-89F9-3534969646CC}" type="slidenum">
              <a:rPr lang="en-US" smtClean="0"/>
              <a:t>39</a:t>
            </a:fld>
            <a:endParaRPr lang="en-US" dirty="0"/>
          </a:p>
        </p:txBody>
      </p:sp>
      <p:sp>
        <p:nvSpPr>
          <p:cNvPr id="6" name="Title 5"/>
          <p:cNvSpPr>
            <a:spLocks noGrp="1"/>
          </p:cNvSpPr>
          <p:nvPr>
            <p:ph type="title"/>
          </p:nvPr>
        </p:nvSpPr>
        <p:spPr>
          <a:xfrm>
            <a:off x="838200" y="169802"/>
            <a:ext cx="10515600" cy="676670"/>
          </a:xfrm>
        </p:spPr>
        <p:txBody>
          <a:bodyPr/>
          <a:lstStyle/>
          <a:p>
            <a:r>
              <a:rPr lang="en-US" sz="4000" dirty="0" smtClean="0"/>
              <a:t>57 Humanities Students, Take 2:</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4693" y="1030287"/>
            <a:ext cx="10146254" cy="5314705"/>
          </a:xfrm>
        </p:spPr>
      </p:pic>
    </p:spTree>
    <p:extLst>
      <p:ext uri="{BB962C8B-B14F-4D97-AF65-F5344CB8AC3E}">
        <p14:creationId xmlns:p14="http://schemas.microsoft.com/office/powerpoint/2010/main" val="3342398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3179" y="2574758"/>
            <a:ext cx="9380620" cy="3602204"/>
          </a:xfrm>
        </p:spPr>
        <p:txBody>
          <a:bodyPr>
            <a:normAutofit/>
          </a:bodyPr>
          <a:lstStyle/>
          <a:p>
            <a:r>
              <a:rPr lang="en-US" sz="3200" dirty="0" smtClean="0"/>
              <a:t>Assessment of Value Added</a:t>
            </a:r>
          </a:p>
          <a:p>
            <a:r>
              <a:rPr lang="en-US" sz="3200" dirty="0" smtClean="0"/>
              <a:t>AAC&amp;U VALUE Rubrics</a:t>
            </a:r>
          </a:p>
          <a:p>
            <a:r>
              <a:rPr lang="en-US" sz="3200" dirty="0" smtClean="0"/>
              <a:t>Bang for the Buck</a:t>
            </a:r>
          </a:p>
        </p:txBody>
      </p:sp>
      <p:sp>
        <p:nvSpPr>
          <p:cNvPr id="5" name="Slide Number Placeholder 4"/>
          <p:cNvSpPr>
            <a:spLocks noGrp="1"/>
          </p:cNvSpPr>
          <p:nvPr>
            <p:ph type="sldNum" sz="quarter" idx="12"/>
          </p:nvPr>
        </p:nvSpPr>
        <p:spPr/>
        <p:txBody>
          <a:bodyPr/>
          <a:lstStyle/>
          <a:p>
            <a:fld id="{23C13E18-335F-437C-89F9-3534969646CC}" type="slidenum">
              <a:rPr lang="en-US" smtClean="0"/>
              <a:t>4</a:t>
            </a:fld>
            <a:endParaRPr lang="en-US" dirty="0"/>
          </a:p>
        </p:txBody>
      </p:sp>
      <p:sp>
        <p:nvSpPr>
          <p:cNvPr id="6" name="Title 5"/>
          <p:cNvSpPr>
            <a:spLocks noGrp="1"/>
          </p:cNvSpPr>
          <p:nvPr>
            <p:ph type="title"/>
          </p:nvPr>
        </p:nvSpPr>
        <p:spPr/>
        <p:txBody>
          <a:bodyPr/>
          <a:lstStyle/>
          <a:p>
            <a:r>
              <a:rPr lang="en-US" dirty="0" smtClean="0"/>
              <a:t>What I </a:t>
            </a:r>
            <a:r>
              <a:rPr lang="en-US" u="sng" dirty="0" smtClean="0"/>
              <a:t>don’t</a:t>
            </a:r>
            <a:r>
              <a:rPr lang="en-US" dirty="0" smtClean="0"/>
              <a:t> mean by </a:t>
            </a:r>
            <a:br>
              <a:rPr lang="en-US" dirty="0" smtClean="0"/>
            </a:br>
            <a:r>
              <a:rPr lang="en-US" dirty="0" smtClean="0"/>
              <a:t>Values-Centered Assessment:</a:t>
            </a:r>
            <a:endParaRPr lang="en-US" dirty="0"/>
          </a:p>
        </p:txBody>
      </p:sp>
    </p:spTree>
    <p:extLst>
      <p:ext uri="{BB962C8B-B14F-4D97-AF65-F5344CB8AC3E}">
        <p14:creationId xmlns:p14="http://schemas.microsoft.com/office/powerpoint/2010/main" val="8657639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88168" y="1046747"/>
            <a:ext cx="9765632" cy="5674727"/>
          </a:xfrm>
        </p:spPr>
        <p:txBody>
          <a:bodyPr>
            <a:normAutofit fontScale="77500" lnSpcReduction="20000"/>
          </a:bodyPr>
          <a:lstStyle/>
          <a:p>
            <a:pPr>
              <a:lnSpc>
                <a:spcPct val="120000"/>
              </a:lnSpc>
              <a:spcBef>
                <a:spcPts val="600"/>
              </a:spcBef>
            </a:pPr>
            <a:r>
              <a:rPr lang="en-US" sz="3100" dirty="0" smtClean="0"/>
              <a:t>Are you measuring something you really care about?</a:t>
            </a:r>
          </a:p>
          <a:p>
            <a:pPr>
              <a:lnSpc>
                <a:spcPct val="120000"/>
              </a:lnSpc>
              <a:spcBef>
                <a:spcPts val="600"/>
              </a:spcBef>
            </a:pPr>
            <a:r>
              <a:rPr lang="en-US" sz="3100" dirty="0" smtClean="0"/>
              <a:t>Do the results matter to you?</a:t>
            </a:r>
          </a:p>
          <a:p>
            <a:pPr>
              <a:lnSpc>
                <a:spcPct val="120000"/>
              </a:lnSpc>
              <a:spcBef>
                <a:spcPts val="600"/>
              </a:spcBef>
            </a:pPr>
            <a:r>
              <a:rPr lang="en-US" sz="3100" dirty="0" smtClean="0"/>
              <a:t>What will you do with the results once you get them?</a:t>
            </a:r>
          </a:p>
          <a:p>
            <a:pPr marL="0" indent="0">
              <a:lnSpc>
                <a:spcPct val="120000"/>
              </a:lnSpc>
              <a:spcBef>
                <a:spcPts val="600"/>
              </a:spcBef>
              <a:buNone/>
            </a:pPr>
            <a:r>
              <a:rPr lang="en-US" sz="3200" b="1" dirty="0" smtClean="0"/>
              <a:t>Also:</a:t>
            </a:r>
          </a:p>
          <a:p>
            <a:pPr>
              <a:lnSpc>
                <a:spcPct val="120000"/>
              </a:lnSpc>
              <a:spcBef>
                <a:spcPts val="600"/>
              </a:spcBef>
            </a:pPr>
            <a:r>
              <a:rPr lang="en-US" sz="3100" dirty="0" smtClean="0"/>
              <a:t>Are you looking for the answers in the right class?</a:t>
            </a:r>
          </a:p>
          <a:p>
            <a:pPr>
              <a:lnSpc>
                <a:spcPct val="120000"/>
              </a:lnSpc>
              <a:spcBef>
                <a:spcPts val="600"/>
              </a:spcBef>
            </a:pPr>
            <a:r>
              <a:rPr lang="en-US" sz="3100" dirty="0" smtClean="0"/>
              <a:t>Are you using a piece of student work that actually addresses the learning you want to measure (and assesses only that learning, not other aspects of the assignment)?</a:t>
            </a:r>
          </a:p>
          <a:p>
            <a:pPr>
              <a:lnSpc>
                <a:spcPct val="120000"/>
              </a:lnSpc>
              <a:spcBef>
                <a:spcPts val="600"/>
              </a:spcBef>
            </a:pPr>
            <a:r>
              <a:rPr lang="en-US" sz="3100" dirty="0" smtClean="0"/>
              <a:t>Have you designed an instrument that asks the questions in the right way?</a:t>
            </a:r>
          </a:p>
          <a:p>
            <a:pPr>
              <a:lnSpc>
                <a:spcPct val="120000"/>
              </a:lnSpc>
              <a:spcBef>
                <a:spcPts val="600"/>
              </a:spcBef>
            </a:pPr>
            <a:r>
              <a:rPr lang="en-US" sz="3100" dirty="0" smtClean="0"/>
              <a:t>Have you implemented the assessment with all those things in mind?</a:t>
            </a:r>
          </a:p>
          <a:p>
            <a:pPr marL="0" indent="0">
              <a:lnSpc>
                <a:spcPct val="120000"/>
              </a:lnSpc>
              <a:spcBef>
                <a:spcPts val="600"/>
              </a:spcBef>
              <a:buNone/>
            </a:pPr>
            <a:r>
              <a:rPr lang="en-US" sz="3500" b="1" i="1" dirty="0" smtClean="0"/>
              <a:t>If not, you will have a </a:t>
            </a:r>
            <a:r>
              <a:rPr lang="en-US" sz="3500" b="1" i="1" u="sng" dirty="0" smtClean="0"/>
              <a:t>statistically</a:t>
            </a:r>
            <a:r>
              <a:rPr lang="en-US" sz="3500" b="1" i="1" dirty="0" smtClean="0"/>
              <a:t> significant answer to a </a:t>
            </a:r>
            <a:r>
              <a:rPr lang="en-US" sz="3500" b="1" i="1" u="sng" dirty="0" smtClean="0"/>
              <a:t>substantively</a:t>
            </a:r>
            <a:r>
              <a:rPr lang="en-US" sz="3500" b="1" i="1" dirty="0" smtClean="0"/>
              <a:t> insignificant question. </a:t>
            </a:r>
          </a:p>
        </p:txBody>
      </p:sp>
      <p:sp>
        <p:nvSpPr>
          <p:cNvPr id="5" name="Slide Number Placeholder 4"/>
          <p:cNvSpPr>
            <a:spLocks noGrp="1"/>
          </p:cNvSpPr>
          <p:nvPr>
            <p:ph type="sldNum" sz="quarter" idx="12"/>
          </p:nvPr>
        </p:nvSpPr>
        <p:spPr/>
        <p:txBody>
          <a:bodyPr/>
          <a:lstStyle/>
          <a:p>
            <a:fld id="{23C13E18-335F-437C-89F9-3534969646CC}" type="slidenum">
              <a:rPr lang="en-US" smtClean="0"/>
              <a:t>40</a:t>
            </a:fld>
            <a:endParaRPr lang="en-US" dirty="0"/>
          </a:p>
        </p:txBody>
      </p:sp>
      <p:sp>
        <p:nvSpPr>
          <p:cNvPr id="6" name="Title 5"/>
          <p:cNvSpPr>
            <a:spLocks noGrp="1"/>
          </p:cNvSpPr>
          <p:nvPr>
            <p:ph type="title"/>
          </p:nvPr>
        </p:nvSpPr>
        <p:spPr>
          <a:xfrm>
            <a:off x="838200" y="145739"/>
            <a:ext cx="10515600" cy="676670"/>
          </a:xfrm>
        </p:spPr>
        <p:txBody>
          <a:bodyPr/>
          <a:lstStyle/>
          <a:p>
            <a:r>
              <a:rPr lang="en-US" dirty="0" smtClean="0"/>
              <a:t>It </a:t>
            </a:r>
            <a:r>
              <a:rPr lang="en-US" u="sng" dirty="0" smtClean="0"/>
              <a:t>Still</a:t>
            </a:r>
            <a:r>
              <a:rPr lang="en-US" dirty="0" smtClean="0"/>
              <a:t> Misses the Point: </a:t>
            </a:r>
            <a:endParaRPr lang="en-US" dirty="0"/>
          </a:p>
        </p:txBody>
      </p:sp>
    </p:spTree>
    <p:extLst>
      <p:ext uri="{BB962C8B-B14F-4D97-AF65-F5344CB8AC3E}">
        <p14:creationId xmlns:p14="http://schemas.microsoft.com/office/powerpoint/2010/main" val="706182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3200" y="1276878"/>
            <a:ext cx="9880600" cy="5276322"/>
          </a:xfrm>
        </p:spPr>
        <p:txBody>
          <a:bodyPr>
            <a:normAutofit/>
          </a:bodyPr>
          <a:lstStyle/>
          <a:p>
            <a:pPr marL="0" indent="0">
              <a:buNone/>
            </a:pPr>
            <a:r>
              <a:rPr lang="en-US" sz="3000" dirty="0" smtClean="0"/>
              <a:t>“From its inception, higher education…has had to grapple with issues of mission and purpose….the institutional mission statement is a collective means through which to communicate an educational vision and purpose.</a:t>
            </a:r>
          </a:p>
          <a:p>
            <a:pPr marL="0" indent="0">
              <a:buNone/>
            </a:pPr>
            <a:r>
              <a:rPr lang="en-US" sz="3000" dirty="0"/>
              <a:t>	</a:t>
            </a:r>
            <a:r>
              <a:rPr lang="en-US" sz="3000" dirty="0" smtClean="0"/>
              <a:t>“However, issues of identity, purpose, and educational values transcend the common notion of institutional mission statements. Many college and university mission statements fail to capture the true purposes of their institutions….They become nothing more than communications to external consistencies….”</a:t>
            </a:r>
          </a:p>
        </p:txBody>
      </p:sp>
      <p:sp>
        <p:nvSpPr>
          <p:cNvPr id="5" name="Slide Number Placeholder 4"/>
          <p:cNvSpPr>
            <a:spLocks noGrp="1"/>
          </p:cNvSpPr>
          <p:nvPr>
            <p:ph type="sldNum" sz="quarter" idx="12"/>
          </p:nvPr>
        </p:nvSpPr>
        <p:spPr/>
        <p:txBody>
          <a:bodyPr/>
          <a:lstStyle/>
          <a:p>
            <a:fld id="{23C13E18-335F-437C-89F9-3534969646CC}" type="slidenum">
              <a:rPr lang="en-US" smtClean="0"/>
              <a:t>41</a:t>
            </a:fld>
            <a:endParaRPr lang="en-US" dirty="0"/>
          </a:p>
        </p:txBody>
      </p:sp>
      <p:sp>
        <p:nvSpPr>
          <p:cNvPr id="6" name="Title 5"/>
          <p:cNvSpPr>
            <a:spLocks noGrp="1"/>
          </p:cNvSpPr>
          <p:nvPr>
            <p:ph type="title"/>
          </p:nvPr>
        </p:nvSpPr>
        <p:spPr>
          <a:xfrm>
            <a:off x="1473200" y="600208"/>
            <a:ext cx="10515600" cy="676670"/>
          </a:xfrm>
        </p:spPr>
        <p:txBody>
          <a:bodyPr/>
          <a:lstStyle/>
          <a:p>
            <a:r>
              <a:rPr lang="en-US" sz="3600" dirty="0" smtClean="0"/>
              <a:t>Banta et al., on Mission Statements</a:t>
            </a:r>
            <a:endParaRPr lang="en-US" sz="3600" dirty="0"/>
          </a:p>
        </p:txBody>
      </p:sp>
    </p:spTree>
    <p:extLst>
      <p:ext uri="{BB962C8B-B14F-4D97-AF65-F5344CB8AC3E}">
        <p14:creationId xmlns:p14="http://schemas.microsoft.com/office/powerpoint/2010/main" val="2239150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83631" y="1720515"/>
            <a:ext cx="5666873" cy="4348162"/>
          </a:xfrm>
        </p:spPr>
        <p:txBody>
          <a:bodyPr/>
          <a:lstStyle/>
          <a:p>
            <a:pPr marL="0" indent="0">
              <a:buNone/>
            </a:pPr>
            <a:r>
              <a:rPr lang="en-US" sz="4200" dirty="0" smtClean="0"/>
              <a:t>Most Mission Statements are either:</a:t>
            </a:r>
          </a:p>
          <a:p>
            <a:pPr marL="0" indent="0">
              <a:buNone/>
            </a:pPr>
            <a:endParaRPr lang="en-US" dirty="0" smtClean="0"/>
          </a:p>
          <a:p>
            <a:r>
              <a:rPr lang="en-US" dirty="0" smtClean="0"/>
              <a:t>So vague as to be utter drivel</a:t>
            </a:r>
          </a:p>
          <a:p>
            <a:r>
              <a:rPr lang="en-US" dirty="0" smtClean="0"/>
              <a:t>So rambling as to be incoherent and inoperational</a:t>
            </a:r>
            <a:endParaRPr lang="en-US" dirty="0"/>
          </a:p>
        </p:txBody>
      </p:sp>
      <p:sp>
        <p:nvSpPr>
          <p:cNvPr id="5" name="Slide Number Placeholder 4"/>
          <p:cNvSpPr>
            <a:spLocks noGrp="1"/>
          </p:cNvSpPr>
          <p:nvPr>
            <p:ph type="sldNum" sz="quarter" idx="12"/>
          </p:nvPr>
        </p:nvSpPr>
        <p:spPr/>
        <p:txBody>
          <a:bodyPr/>
          <a:lstStyle/>
          <a:p>
            <a:fld id="{23C13E18-335F-437C-89F9-3534969646CC}" type="slidenum">
              <a:rPr lang="en-US" smtClean="0"/>
              <a:t>42</a:t>
            </a:fld>
            <a:endParaRPr lang="en-US" dirty="0"/>
          </a:p>
        </p:txBody>
      </p:sp>
      <p:sp>
        <p:nvSpPr>
          <p:cNvPr id="6" name="Title 5"/>
          <p:cNvSpPr>
            <a:spLocks noGrp="1"/>
          </p:cNvSpPr>
          <p:nvPr>
            <p:ph type="title"/>
          </p:nvPr>
        </p:nvSpPr>
        <p:spPr/>
        <p:txBody>
          <a:bodyPr/>
          <a:lstStyle/>
          <a:p>
            <a:r>
              <a:rPr lang="en-US" sz="4400" dirty="0" smtClean="0"/>
              <a:t>Mission and Values Statements</a:t>
            </a:r>
            <a:endParaRPr lang="en-US" sz="4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5516" y="1720515"/>
            <a:ext cx="3785937" cy="3785937"/>
          </a:xfrm>
          <a:prstGeom prst="rect">
            <a:avLst/>
          </a:prstGeom>
        </p:spPr>
      </p:pic>
    </p:spTree>
    <p:extLst>
      <p:ext uri="{BB962C8B-B14F-4D97-AF65-F5344CB8AC3E}">
        <p14:creationId xmlns:p14="http://schemas.microsoft.com/office/powerpoint/2010/main" val="2515213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88168" y="1552074"/>
            <a:ext cx="9765632" cy="4624888"/>
          </a:xfrm>
        </p:spPr>
        <p:txBody>
          <a:bodyPr>
            <a:normAutofit/>
          </a:bodyPr>
          <a:lstStyle/>
          <a:p>
            <a:pPr marL="0" indent="0">
              <a:buNone/>
            </a:pPr>
            <a:r>
              <a:rPr lang="en-US" dirty="0" smtClean="0"/>
              <a:t>“[</a:t>
            </a:r>
            <a:r>
              <a:rPr lang="en-US" i="1" dirty="0" smtClean="0"/>
              <a:t>Name</a:t>
            </a:r>
            <a:r>
              <a:rPr lang="en-US" dirty="0" smtClean="0"/>
              <a:t>] [</a:t>
            </a:r>
            <a:r>
              <a:rPr lang="en-US" i="1" dirty="0" smtClean="0"/>
              <a:t>College/University</a:t>
            </a:r>
            <a:r>
              <a:rPr lang="en-US" dirty="0" smtClean="0"/>
              <a:t>] is a [</a:t>
            </a:r>
            <a:r>
              <a:rPr lang="en-US" i="1" dirty="0" smtClean="0"/>
              <a:t>public/private</a:t>
            </a:r>
            <a:r>
              <a:rPr lang="en-US" dirty="0" smtClean="0"/>
              <a:t>] [</a:t>
            </a:r>
            <a:r>
              <a:rPr lang="en-US" i="1" dirty="0" smtClean="0"/>
              <a:t>research/liberal arts</a:t>
            </a:r>
            <a:r>
              <a:rPr lang="en-US" dirty="0" smtClean="0"/>
              <a:t>] [</a:t>
            </a:r>
            <a:r>
              <a:rPr lang="en-US" i="1" dirty="0" smtClean="0"/>
              <a:t>college/university</a:t>
            </a:r>
            <a:r>
              <a:rPr lang="en-US" dirty="0" smtClean="0"/>
              <a:t>] in [</a:t>
            </a:r>
            <a:r>
              <a:rPr lang="en-US" i="1" dirty="0" smtClean="0"/>
              <a:t>City, State</a:t>
            </a:r>
            <a:r>
              <a:rPr lang="en-US" dirty="0" smtClean="0"/>
              <a:t>]. [</a:t>
            </a:r>
            <a:r>
              <a:rPr lang="en-US" i="1" dirty="0" smtClean="0"/>
              <a:t>Name</a:t>
            </a:r>
            <a:r>
              <a:rPr lang="en-US" dirty="0" smtClean="0"/>
              <a:t>] [</a:t>
            </a:r>
            <a:r>
              <a:rPr lang="en-US" i="1" dirty="0" smtClean="0"/>
              <a:t>College/ University</a:t>
            </a:r>
            <a:r>
              <a:rPr lang="en-US" dirty="0" smtClean="0"/>
              <a:t>] is dedicated to training the country’s next generation of leaders and professionals to be productive and civic-minded members of their communities. </a:t>
            </a:r>
            <a:r>
              <a:rPr lang="en-US" dirty="0"/>
              <a:t>[</a:t>
            </a:r>
            <a:r>
              <a:rPr lang="en-US" i="1" dirty="0"/>
              <a:t>Name</a:t>
            </a:r>
            <a:r>
              <a:rPr lang="en-US" dirty="0"/>
              <a:t>] [</a:t>
            </a:r>
            <a:r>
              <a:rPr lang="en-US" i="1" dirty="0" smtClean="0"/>
              <a:t>College/University</a:t>
            </a:r>
            <a:r>
              <a:rPr lang="en-US" dirty="0"/>
              <a:t>] </a:t>
            </a:r>
            <a:r>
              <a:rPr lang="en-US" dirty="0" smtClean="0"/>
              <a:t>is dedicated to the principles of open inquiry, opportunity, and respect for diversity in all areas.[</a:t>
            </a:r>
            <a:r>
              <a:rPr lang="en-US" i="1" dirty="0"/>
              <a:t>Name</a:t>
            </a:r>
            <a:r>
              <a:rPr lang="en-US" dirty="0"/>
              <a:t>] [</a:t>
            </a:r>
            <a:r>
              <a:rPr lang="en-US" i="1" dirty="0"/>
              <a:t>College/University</a:t>
            </a:r>
            <a:r>
              <a:rPr lang="en-US" dirty="0"/>
              <a:t>] </a:t>
            </a:r>
            <a:r>
              <a:rPr lang="en-US" dirty="0" smtClean="0"/>
              <a:t>values our relationship with the community of [</a:t>
            </a:r>
            <a:r>
              <a:rPr lang="en-US" i="1" dirty="0" smtClean="0"/>
              <a:t>City</a:t>
            </a:r>
            <a:r>
              <a:rPr lang="en-US" dirty="0" smtClean="0"/>
              <a:t>] and [</a:t>
            </a:r>
            <a:r>
              <a:rPr lang="en-US" i="1" dirty="0" smtClean="0"/>
              <a:t>State</a:t>
            </a:r>
            <a:r>
              <a:rPr lang="en-US" dirty="0" smtClean="0"/>
              <a:t>] and works to engage positively with all members of our community.”</a:t>
            </a:r>
            <a:endParaRPr lang="en-US" dirty="0"/>
          </a:p>
        </p:txBody>
      </p:sp>
      <p:sp>
        <p:nvSpPr>
          <p:cNvPr id="5" name="Slide Number Placeholder 4"/>
          <p:cNvSpPr>
            <a:spLocks noGrp="1"/>
          </p:cNvSpPr>
          <p:nvPr>
            <p:ph type="sldNum" sz="quarter" idx="12"/>
          </p:nvPr>
        </p:nvSpPr>
        <p:spPr/>
        <p:txBody>
          <a:bodyPr/>
          <a:lstStyle/>
          <a:p>
            <a:fld id="{23C13E18-335F-437C-89F9-3534969646CC}" type="slidenum">
              <a:rPr lang="en-US" smtClean="0"/>
              <a:t>43</a:t>
            </a:fld>
            <a:endParaRPr lang="en-US" dirty="0"/>
          </a:p>
        </p:txBody>
      </p:sp>
      <p:sp>
        <p:nvSpPr>
          <p:cNvPr id="6" name="Title 5"/>
          <p:cNvSpPr>
            <a:spLocks noGrp="1"/>
          </p:cNvSpPr>
          <p:nvPr>
            <p:ph type="title"/>
          </p:nvPr>
        </p:nvSpPr>
        <p:spPr/>
        <p:txBody>
          <a:bodyPr/>
          <a:lstStyle/>
          <a:p>
            <a:r>
              <a:rPr lang="en-US" dirty="0" smtClean="0"/>
              <a:t>Sample Mission Statement:</a:t>
            </a:r>
            <a:endParaRPr lang="en-US" dirty="0"/>
          </a:p>
        </p:txBody>
      </p:sp>
    </p:spTree>
    <p:extLst>
      <p:ext uri="{BB962C8B-B14F-4D97-AF65-F5344CB8AC3E}">
        <p14:creationId xmlns:p14="http://schemas.microsoft.com/office/powerpoint/2010/main" val="399147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88168" y="1552074"/>
            <a:ext cx="9765632" cy="4624888"/>
          </a:xfrm>
        </p:spPr>
        <p:txBody>
          <a:bodyPr>
            <a:normAutofit/>
          </a:bodyPr>
          <a:lstStyle/>
          <a:p>
            <a:pPr marL="0" indent="0">
              <a:buNone/>
            </a:pPr>
            <a:r>
              <a:rPr lang="en-US" sz="3600" dirty="0" smtClean="0"/>
              <a:t>“[</a:t>
            </a:r>
            <a:r>
              <a:rPr lang="en-US" sz="3600" i="1" dirty="0" smtClean="0"/>
              <a:t>Name</a:t>
            </a:r>
            <a:r>
              <a:rPr lang="en-US" sz="3600" dirty="0" smtClean="0"/>
              <a:t>] [</a:t>
            </a:r>
            <a:r>
              <a:rPr lang="en-US" sz="3600" i="1" dirty="0" smtClean="0"/>
              <a:t>College/University</a:t>
            </a:r>
            <a:r>
              <a:rPr lang="en-US" sz="3600" dirty="0" smtClean="0"/>
              <a:t>] is a dynamic and exciting driver of innovation and transformation, a diverse and thriving part of the growing regional and global economy, dedicated to our motto: “Lorem Ipsum.” </a:t>
            </a:r>
            <a:endParaRPr lang="en-US" sz="3600" dirty="0"/>
          </a:p>
        </p:txBody>
      </p:sp>
      <p:sp>
        <p:nvSpPr>
          <p:cNvPr id="5" name="Slide Number Placeholder 4"/>
          <p:cNvSpPr>
            <a:spLocks noGrp="1"/>
          </p:cNvSpPr>
          <p:nvPr>
            <p:ph type="sldNum" sz="quarter" idx="12"/>
          </p:nvPr>
        </p:nvSpPr>
        <p:spPr/>
        <p:txBody>
          <a:bodyPr/>
          <a:lstStyle/>
          <a:p>
            <a:fld id="{23C13E18-335F-437C-89F9-3534969646CC}" type="slidenum">
              <a:rPr lang="en-US" smtClean="0"/>
              <a:t>44</a:t>
            </a:fld>
            <a:endParaRPr lang="en-US" dirty="0"/>
          </a:p>
        </p:txBody>
      </p:sp>
      <p:sp>
        <p:nvSpPr>
          <p:cNvPr id="6" name="Title 5"/>
          <p:cNvSpPr>
            <a:spLocks noGrp="1"/>
          </p:cNvSpPr>
          <p:nvPr>
            <p:ph type="title"/>
          </p:nvPr>
        </p:nvSpPr>
        <p:spPr/>
        <p:txBody>
          <a:bodyPr/>
          <a:lstStyle/>
          <a:p>
            <a:r>
              <a:rPr lang="en-US" dirty="0" smtClean="0"/>
              <a:t>Sample Mission Statement 2:</a:t>
            </a:r>
            <a:endParaRPr lang="en-US" dirty="0"/>
          </a:p>
        </p:txBody>
      </p:sp>
    </p:spTree>
    <p:extLst>
      <p:ext uri="{BB962C8B-B14F-4D97-AF65-F5344CB8AC3E}">
        <p14:creationId xmlns:p14="http://schemas.microsoft.com/office/powerpoint/2010/main" val="3027771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3C13E18-335F-437C-89F9-3534969646CC}" type="slidenum">
              <a:rPr lang="en-US" smtClean="0"/>
              <a:t>45</a:t>
            </a:fld>
            <a:endParaRPr lang="en-US" dirty="0"/>
          </a:p>
        </p:txBody>
      </p:sp>
      <p:sp>
        <p:nvSpPr>
          <p:cNvPr id="6" name="Title 5"/>
          <p:cNvSpPr>
            <a:spLocks noGrp="1"/>
          </p:cNvSpPr>
          <p:nvPr>
            <p:ph type="title"/>
          </p:nvPr>
        </p:nvSpPr>
        <p:spPr>
          <a:xfrm>
            <a:off x="1078832" y="97529"/>
            <a:ext cx="10515600" cy="676670"/>
          </a:xfrm>
        </p:spPr>
        <p:txBody>
          <a:bodyPr/>
          <a:lstStyle/>
          <a:p>
            <a:r>
              <a:rPr lang="en-US" dirty="0" smtClean="0"/>
              <a:t>Hunter’s Mission Statement</a:t>
            </a:r>
            <a:endParaRPr lang="en-US" dirty="0"/>
          </a:p>
        </p:txBody>
      </p:sp>
      <p:sp>
        <p:nvSpPr>
          <p:cNvPr id="8" name="Content Placeholder 7"/>
          <p:cNvSpPr>
            <a:spLocks noGrp="1"/>
          </p:cNvSpPr>
          <p:nvPr>
            <p:ph idx="1"/>
          </p:nvPr>
        </p:nvSpPr>
        <p:spPr>
          <a:xfrm>
            <a:off x="1728538" y="1010653"/>
            <a:ext cx="9865894" cy="5474368"/>
          </a:xfrm>
        </p:spPr>
        <p:txBody>
          <a:bodyPr>
            <a:normAutofit fontScale="70000" lnSpcReduction="20000"/>
          </a:bodyPr>
          <a:lstStyle/>
          <a:p>
            <a:pPr marL="0" indent="0">
              <a:lnSpc>
                <a:spcPct val="120000"/>
              </a:lnSpc>
              <a:buNone/>
            </a:pPr>
            <a:r>
              <a:rPr lang="en-US" sz="2700" dirty="0"/>
              <a:t>Hunter College of the City University of New York, a distinguished public university, values learning in the liberal arts and sciences as a cornerstone of individual development and a vital foundation for a more just and inclusive society. Continuing our long tradition of expanding opportunity, we seek students from all backgrounds to engage in a rigorous educational experience that prepares them to become leaders and innovators in their communities and in the world. Hunter also contributes to intellectual discourse by supporting excellent scholarship and creative activity by its accomplished faculty.</a:t>
            </a:r>
          </a:p>
          <a:p>
            <a:pPr marL="0" indent="0">
              <a:lnSpc>
                <a:spcPct val="120000"/>
              </a:lnSpc>
              <a:buNone/>
            </a:pPr>
            <a:r>
              <a:rPr lang="en-US" sz="2700" dirty="0"/>
              <a:t>Hunter undergraduate, graduate and professional curricula challenge students to think critically—to approach problems from multiple perspectives, distinguish the questions each raises, and recognize the kinds of evidence each values. The College’s academic programs stress the significance of human diversity, emphasize research and artistic creation, and invite students to extend their education beyond campus. We cultivate the qualities our graduates need to thrive in their chosen careers and make a difference as active citizens.</a:t>
            </a:r>
          </a:p>
          <a:p>
            <a:pPr marL="0" indent="0">
              <a:lnSpc>
                <a:spcPct val="120000"/>
              </a:lnSpc>
              <a:buNone/>
            </a:pPr>
            <a:r>
              <a:rPr lang="en-US" sz="2700" dirty="0"/>
              <a:t>We embrace our setting at the heart of New York City—we seek to draw on its energy, capitalize on its remarkable resources, weave it into the fabric of our teaching, research and creative expression, and give back to it through our service and citizenship.</a:t>
            </a:r>
          </a:p>
          <a:p>
            <a:pPr marL="0" indent="0">
              <a:buNone/>
            </a:pPr>
            <a:endParaRPr lang="en-US" dirty="0"/>
          </a:p>
        </p:txBody>
      </p:sp>
    </p:spTree>
    <p:extLst>
      <p:ext uri="{BB962C8B-B14F-4D97-AF65-F5344CB8AC3E}">
        <p14:creationId xmlns:p14="http://schemas.microsoft.com/office/powerpoint/2010/main" val="822057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3C13E18-335F-437C-89F9-3534969646CC}" type="slidenum">
              <a:rPr lang="en-US" smtClean="0"/>
              <a:t>46</a:t>
            </a:fld>
            <a:endParaRPr lang="en-US" dirty="0"/>
          </a:p>
        </p:txBody>
      </p:sp>
      <p:sp>
        <p:nvSpPr>
          <p:cNvPr id="6" name="Title 5"/>
          <p:cNvSpPr>
            <a:spLocks noGrp="1"/>
          </p:cNvSpPr>
          <p:nvPr>
            <p:ph type="title"/>
          </p:nvPr>
        </p:nvSpPr>
        <p:spPr>
          <a:xfrm>
            <a:off x="1487906" y="109644"/>
            <a:ext cx="10106526" cy="676670"/>
          </a:xfrm>
        </p:spPr>
        <p:txBody>
          <a:bodyPr/>
          <a:lstStyle/>
          <a:p>
            <a:r>
              <a:rPr lang="en-US" dirty="0" smtClean="0"/>
              <a:t>Hunter’s Mission’s Values:</a:t>
            </a:r>
            <a:endParaRPr lang="en-US" dirty="0"/>
          </a:p>
        </p:txBody>
      </p:sp>
      <p:sp>
        <p:nvSpPr>
          <p:cNvPr id="8" name="Content Placeholder 7"/>
          <p:cNvSpPr>
            <a:spLocks noGrp="1"/>
          </p:cNvSpPr>
          <p:nvPr>
            <p:ph idx="1"/>
          </p:nvPr>
        </p:nvSpPr>
        <p:spPr>
          <a:xfrm>
            <a:off x="1728538" y="1010653"/>
            <a:ext cx="9865894" cy="5474368"/>
          </a:xfrm>
        </p:spPr>
        <p:txBody>
          <a:bodyPr>
            <a:normAutofit fontScale="70000" lnSpcReduction="20000"/>
          </a:bodyPr>
          <a:lstStyle/>
          <a:p>
            <a:pPr marL="0" indent="0">
              <a:lnSpc>
                <a:spcPct val="120000"/>
              </a:lnSpc>
              <a:buNone/>
            </a:pPr>
            <a:r>
              <a:rPr lang="en-US" sz="2700" dirty="0"/>
              <a:t>Hunter College of the City University of New York, a </a:t>
            </a:r>
            <a:r>
              <a:rPr lang="en-US" sz="2700" u="sng" dirty="0"/>
              <a:t>distinguished</a:t>
            </a:r>
            <a:r>
              <a:rPr lang="en-US" sz="2700" dirty="0"/>
              <a:t> </a:t>
            </a:r>
            <a:r>
              <a:rPr lang="en-US" sz="2700" u="sng" dirty="0"/>
              <a:t>public</a:t>
            </a:r>
            <a:r>
              <a:rPr lang="en-US" sz="2700" dirty="0"/>
              <a:t> university, </a:t>
            </a:r>
            <a:r>
              <a:rPr lang="en-US" sz="2700" u="sng" dirty="0"/>
              <a:t>values learning in the liberal arts and sciences </a:t>
            </a:r>
            <a:r>
              <a:rPr lang="en-US" sz="2700" dirty="0"/>
              <a:t>as a cornerstone of individual development and a vital foundation for a more </a:t>
            </a:r>
            <a:r>
              <a:rPr lang="en-US" sz="2700" u="sng" dirty="0"/>
              <a:t>just and inclusive society.</a:t>
            </a:r>
            <a:r>
              <a:rPr lang="en-US" sz="2700" dirty="0"/>
              <a:t> Continuing our long tradition of </a:t>
            </a:r>
            <a:r>
              <a:rPr lang="en-US" sz="2700" u="sng" dirty="0"/>
              <a:t>expanding opportunity</a:t>
            </a:r>
            <a:r>
              <a:rPr lang="en-US" sz="2700" dirty="0"/>
              <a:t>, we seek </a:t>
            </a:r>
            <a:r>
              <a:rPr lang="en-US" sz="2700" u="sng" dirty="0"/>
              <a:t>students from all backgrounds </a:t>
            </a:r>
            <a:r>
              <a:rPr lang="en-US" sz="2700" dirty="0"/>
              <a:t>to engage in a </a:t>
            </a:r>
            <a:r>
              <a:rPr lang="en-US" sz="2700" u="sng" dirty="0"/>
              <a:t>rigorous educational experience </a:t>
            </a:r>
            <a:r>
              <a:rPr lang="en-US" sz="2700" dirty="0"/>
              <a:t>that </a:t>
            </a:r>
            <a:r>
              <a:rPr lang="en-US" sz="2700" u="sng" dirty="0"/>
              <a:t>prepares them to become leaders and innovators</a:t>
            </a:r>
            <a:r>
              <a:rPr lang="en-US" sz="2700" dirty="0"/>
              <a:t> </a:t>
            </a:r>
            <a:r>
              <a:rPr lang="en-US" sz="2700" u="sng" dirty="0"/>
              <a:t>in their communities and in the world. </a:t>
            </a:r>
            <a:r>
              <a:rPr lang="en-US" sz="2700" dirty="0"/>
              <a:t>Hunter also contributes to </a:t>
            </a:r>
            <a:r>
              <a:rPr lang="en-US" sz="2700" u="sng" dirty="0"/>
              <a:t>intellectual discourse by supporting excellent scholarship and creative activity </a:t>
            </a:r>
            <a:r>
              <a:rPr lang="en-US" sz="2700" dirty="0"/>
              <a:t>by its accomplished faculty.</a:t>
            </a:r>
          </a:p>
          <a:p>
            <a:pPr marL="0" indent="0">
              <a:lnSpc>
                <a:spcPct val="120000"/>
              </a:lnSpc>
              <a:buNone/>
            </a:pPr>
            <a:r>
              <a:rPr lang="en-US" sz="2700" dirty="0"/>
              <a:t>Hunter undergraduate, graduate and professional curricula challenge students to </a:t>
            </a:r>
            <a:r>
              <a:rPr lang="en-US" sz="2700" u="sng" dirty="0"/>
              <a:t>think critically</a:t>
            </a:r>
            <a:r>
              <a:rPr lang="en-US" sz="2700" dirty="0"/>
              <a:t>—to approach problems from </a:t>
            </a:r>
            <a:r>
              <a:rPr lang="en-US" sz="2700" u="sng" dirty="0"/>
              <a:t>multiple perspectives</a:t>
            </a:r>
            <a:r>
              <a:rPr lang="en-US" sz="2700" dirty="0"/>
              <a:t>, </a:t>
            </a:r>
            <a:r>
              <a:rPr lang="en-US" sz="2700" u="sng" dirty="0"/>
              <a:t>distinguish the questions each raises, and recognize the kinds of evidence each values.</a:t>
            </a:r>
            <a:r>
              <a:rPr lang="en-US" sz="2700" dirty="0"/>
              <a:t> The College’s academic programs stress the </a:t>
            </a:r>
            <a:r>
              <a:rPr lang="en-US" sz="2700" u="sng" dirty="0"/>
              <a:t>significance of human diversity</a:t>
            </a:r>
            <a:r>
              <a:rPr lang="en-US" sz="2700" dirty="0"/>
              <a:t>, emphasize </a:t>
            </a:r>
            <a:r>
              <a:rPr lang="en-US" sz="2700" u="sng" dirty="0"/>
              <a:t>research</a:t>
            </a:r>
            <a:r>
              <a:rPr lang="en-US" sz="2700" dirty="0"/>
              <a:t> and </a:t>
            </a:r>
            <a:r>
              <a:rPr lang="en-US" sz="2700" u="sng" dirty="0"/>
              <a:t>artistic creation</a:t>
            </a:r>
            <a:r>
              <a:rPr lang="en-US" sz="2700" dirty="0"/>
              <a:t>, and invite students to </a:t>
            </a:r>
            <a:r>
              <a:rPr lang="en-US" sz="2700" u="sng" dirty="0"/>
              <a:t>extend their education beyond campus</a:t>
            </a:r>
            <a:r>
              <a:rPr lang="en-US" sz="2700" dirty="0"/>
              <a:t>. We cultivate the qualities our graduates need to </a:t>
            </a:r>
            <a:r>
              <a:rPr lang="en-US" sz="2700" u="sng" dirty="0"/>
              <a:t>thrive in their chosen careers </a:t>
            </a:r>
            <a:r>
              <a:rPr lang="en-US" sz="2700" dirty="0"/>
              <a:t>and make a difference as </a:t>
            </a:r>
            <a:r>
              <a:rPr lang="en-US" sz="2700" u="sng" dirty="0"/>
              <a:t>active citizens</a:t>
            </a:r>
            <a:r>
              <a:rPr lang="en-US" sz="2700" dirty="0"/>
              <a:t>.</a:t>
            </a:r>
          </a:p>
          <a:p>
            <a:pPr marL="0" indent="0">
              <a:lnSpc>
                <a:spcPct val="120000"/>
              </a:lnSpc>
              <a:buNone/>
            </a:pPr>
            <a:r>
              <a:rPr lang="en-US" sz="2700" dirty="0"/>
              <a:t>We embrace our setting at the heart of </a:t>
            </a:r>
            <a:r>
              <a:rPr lang="en-US" sz="2700" u="sng" dirty="0"/>
              <a:t>New York City</a:t>
            </a:r>
            <a:r>
              <a:rPr lang="en-US" sz="2700" dirty="0"/>
              <a:t>—we seek to </a:t>
            </a:r>
            <a:r>
              <a:rPr lang="en-US" sz="2700" u="sng" dirty="0"/>
              <a:t>draw on its energy, capitalize on its remarkable resources</a:t>
            </a:r>
            <a:r>
              <a:rPr lang="en-US" sz="2700" dirty="0"/>
              <a:t>, </a:t>
            </a:r>
            <a:r>
              <a:rPr lang="en-US" sz="2700" u="sng" dirty="0"/>
              <a:t>weave it into the fabric of our teaching, research and creative expression</a:t>
            </a:r>
            <a:r>
              <a:rPr lang="en-US" sz="2700" dirty="0"/>
              <a:t>, and </a:t>
            </a:r>
            <a:r>
              <a:rPr lang="en-US" sz="2700" u="sng" dirty="0"/>
              <a:t>give back to it through our service and citizenship.</a:t>
            </a:r>
          </a:p>
          <a:p>
            <a:pPr marL="0" indent="0">
              <a:buNone/>
            </a:pPr>
            <a:endParaRPr lang="en-US" dirty="0"/>
          </a:p>
        </p:txBody>
      </p:sp>
    </p:spTree>
    <p:extLst>
      <p:ext uri="{BB962C8B-B14F-4D97-AF65-F5344CB8AC3E}">
        <p14:creationId xmlns:p14="http://schemas.microsoft.com/office/powerpoint/2010/main" val="3097302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3C13E18-335F-437C-89F9-3534969646CC}" type="slidenum">
              <a:rPr lang="en-US" smtClean="0"/>
              <a:t>47</a:t>
            </a:fld>
            <a:endParaRPr lang="en-US" dirty="0"/>
          </a:p>
        </p:txBody>
      </p:sp>
      <p:sp>
        <p:nvSpPr>
          <p:cNvPr id="6" name="Title 5"/>
          <p:cNvSpPr>
            <a:spLocks noGrp="1"/>
          </p:cNvSpPr>
          <p:nvPr>
            <p:ph type="title"/>
          </p:nvPr>
        </p:nvSpPr>
        <p:spPr>
          <a:xfrm>
            <a:off x="551793" y="250704"/>
            <a:ext cx="10802007" cy="676670"/>
          </a:xfrm>
        </p:spPr>
        <p:txBody>
          <a:bodyPr/>
          <a:lstStyle/>
          <a:p>
            <a:r>
              <a:rPr lang="en-US" sz="3200" dirty="0" smtClean="0"/>
              <a:t>“Teaching, Learning, &amp; Assessment </a:t>
            </a:r>
            <a:br>
              <a:rPr lang="en-US" sz="3200" dirty="0" smtClean="0"/>
            </a:br>
            <a:r>
              <a:rPr lang="en-US" sz="3200" dirty="0" smtClean="0"/>
              <a:t>as a Continuous Four-Step Cycle” (</a:t>
            </a:r>
            <a:r>
              <a:rPr lang="en-US" sz="3200" dirty="0" err="1" smtClean="0"/>
              <a:t>Suskie</a:t>
            </a:r>
            <a:r>
              <a:rPr lang="en-US" sz="3200" dirty="0" smtClean="0"/>
              <a:t>, 2018) </a:t>
            </a:r>
            <a:endParaRPr lang="en-US" sz="3200" dirty="0"/>
          </a:p>
        </p:txBody>
      </p:sp>
      <p:graphicFrame>
        <p:nvGraphicFramePr>
          <p:cNvPr id="9" name="Diagram 8"/>
          <p:cNvGraphicFramePr/>
          <p:nvPr/>
        </p:nvGraphicFramePr>
        <p:xfrm>
          <a:off x="2031999" y="1387366"/>
          <a:ext cx="8562429" cy="4968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0772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6160" y="204403"/>
            <a:ext cx="9611359" cy="584199"/>
          </a:xfrm>
        </p:spPr>
        <p:txBody>
          <a:bodyPr>
            <a:noAutofit/>
          </a:bodyPr>
          <a:lstStyle/>
          <a:p>
            <a:r>
              <a:rPr lang="en-US" sz="3400" dirty="0"/>
              <a:t>The Assessment Cycle: </a:t>
            </a:r>
            <a:r>
              <a:rPr lang="en-US" sz="3400" u="sng" dirty="0"/>
              <a:t>It Starts with Values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296305"/>
              </p:ext>
            </p:extLst>
          </p:nvPr>
        </p:nvGraphicFramePr>
        <p:xfrm>
          <a:off x="517585" y="990600"/>
          <a:ext cx="10869283" cy="5486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a:off x="6106160" y="2936240"/>
            <a:ext cx="1656080" cy="148723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Mission</a:t>
            </a:r>
            <a:endParaRPr lang="en-US" sz="2000" b="1" dirty="0"/>
          </a:p>
        </p:txBody>
      </p:sp>
      <p:sp>
        <p:nvSpPr>
          <p:cNvPr id="8" name="Oval 7"/>
          <p:cNvSpPr/>
          <p:nvPr/>
        </p:nvSpPr>
        <p:spPr>
          <a:xfrm>
            <a:off x="4244388" y="2936240"/>
            <a:ext cx="1504638" cy="148723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Values</a:t>
            </a:r>
            <a:endParaRPr lang="en-US" sz="2100" b="1" dirty="0"/>
          </a:p>
        </p:txBody>
      </p:sp>
      <p:sp>
        <p:nvSpPr>
          <p:cNvPr id="4" name="Right Arrow 3"/>
          <p:cNvSpPr/>
          <p:nvPr/>
        </p:nvSpPr>
        <p:spPr>
          <a:xfrm>
            <a:off x="5829348" y="3520440"/>
            <a:ext cx="276812" cy="548640"/>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rot="17858328">
            <a:off x="5100320" y="2529840"/>
            <a:ext cx="426720" cy="406400"/>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14327964">
            <a:off x="6199949" y="2506236"/>
            <a:ext cx="426720" cy="406400"/>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4198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1686560"/>
            <a:ext cx="9677400" cy="4490402"/>
          </a:xfrm>
        </p:spPr>
        <p:txBody>
          <a:bodyPr>
            <a:normAutofit fontScale="92500" lnSpcReduction="10000"/>
          </a:bodyPr>
          <a:lstStyle/>
          <a:p>
            <a:r>
              <a:rPr lang="en-US" u="sng" dirty="0" smtClean="0"/>
              <a:t>Articulate</a:t>
            </a:r>
            <a:r>
              <a:rPr lang="en-US" dirty="0" smtClean="0"/>
              <a:t> your values (consistent with your mission – which might require some serious revision!)</a:t>
            </a:r>
          </a:p>
          <a:p>
            <a:pPr lvl="1"/>
            <a:r>
              <a:rPr lang="en-US" dirty="0" smtClean="0"/>
              <a:t>Institutional Values (including general education)</a:t>
            </a:r>
          </a:p>
          <a:p>
            <a:pPr lvl="1"/>
            <a:r>
              <a:rPr lang="en-US" dirty="0" smtClean="0"/>
              <a:t>Program/Unit Values</a:t>
            </a:r>
          </a:p>
          <a:p>
            <a:r>
              <a:rPr lang="en-US" u="sng" dirty="0" smtClean="0"/>
              <a:t>Align</a:t>
            </a:r>
            <a:r>
              <a:rPr lang="en-US" dirty="0" smtClean="0"/>
              <a:t>: Create SLOs based on those values</a:t>
            </a:r>
          </a:p>
          <a:p>
            <a:r>
              <a:rPr lang="en-US" u="sng" dirty="0"/>
              <a:t>Advertise:</a:t>
            </a:r>
            <a:r>
              <a:rPr lang="en-US" dirty="0"/>
              <a:t> Put those values &amp; SLOs front and center in:</a:t>
            </a:r>
          </a:p>
          <a:p>
            <a:pPr lvl="1">
              <a:lnSpc>
                <a:spcPct val="110000"/>
              </a:lnSpc>
            </a:pPr>
            <a:r>
              <a:rPr lang="en-US" dirty="0"/>
              <a:t>Web pages, Department meetings, Curriculum revisions, Curriculum maps, Catalogue, Syllabi, Advisement!!!</a:t>
            </a:r>
          </a:p>
          <a:p>
            <a:r>
              <a:rPr lang="en-US" u="sng" dirty="0" smtClean="0"/>
              <a:t>Assess</a:t>
            </a:r>
            <a:r>
              <a:rPr lang="en-US" dirty="0" smtClean="0"/>
              <a:t>: Design, administer, &amp; analyze assessments carefully aligned with values &amp; SLOs</a:t>
            </a:r>
          </a:p>
          <a:p>
            <a:r>
              <a:rPr lang="en-US" u="sng" dirty="0" smtClean="0"/>
              <a:t>Share</a:t>
            </a:r>
            <a:r>
              <a:rPr lang="en-US" dirty="0" smtClean="0"/>
              <a:t> the results with your faculty &amp; your students!</a:t>
            </a:r>
            <a:endParaRPr lang="en-US" dirty="0"/>
          </a:p>
        </p:txBody>
      </p:sp>
      <p:sp>
        <p:nvSpPr>
          <p:cNvPr id="5" name="Slide Number Placeholder 4"/>
          <p:cNvSpPr>
            <a:spLocks noGrp="1"/>
          </p:cNvSpPr>
          <p:nvPr>
            <p:ph type="sldNum" sz="quarter" idx="12"/>
          </p:nvPr>
        </p:nvSpPr>
        <p:spPr/>
        <p:txBody>
          <a:bodyPr/>
          <a:lstStyle/>
          <a:p>
            <a:fld id="{23C13E18-335F-437C-89F9-3534969646CC}" type="slidenum">
              <a:rPr lang="en-US" smtClean="0"/>
              <a:t>49</a:t>
            </a:fld>
            <a:endParaRPr lang="en-US" dirty="0"/>
          </a:p>
        </p:txBody>
      </p:sp>
      <p:sp>
        <p:nvSpPr>
          <p:cNvPr id="6" name="Title 5"/>
          <p:cNvSpPr>
            <a:spLocks noGrp="1"/>
          </p:cNvSpPr>
          <p:nvPr>
            <p:ph type="title"/>
          </p:nvPr>
        </p:nvSpPr>
        <p:spPr>
          <a:xfrm>
            <a:off x="1412240" y="304800"/>
            <a:ext cx="10469880" cy="1238211"/>
          </a:xfrm>
        </p:spPr>
        <p:txBody>
          <a:bodyPr/>
          <a:lstStyle/>
          <a:p>
            <a:r>
              <a:rPr lang="en-US" sz="4000" dirty="0" smtClean="0"/>
              <a:t>How to Implement </a:t>
            </a:r>
            <a:br>
              <a:rPr lang="en-US" sz="4000" dirty="0" smtClean="0"/>
            </a:br>
            <a:r>
              <a:rPr lang="en-US" sz="4000" dirty="0" smtClean="0"/>
              <a:t>Values-Based Assessment</a:t>
            </a:r>
            <a:endParaRPr lang="en-US" sz="4000" dirty="0"/>
          </a:p>
        </p:txBody>
      </p:sp>
    </p:spTree>
    <p:extLst>
      <p:ext uri="{BB962C8B-B14F-4D97-AF65-F5344CB8AC3E}">
        <p14:creationId xmlns:p14="http://schemas.microsoft.com/office/powerpoint/2010/main" val="2870227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C2A2F8F-5AC8-4E5E-BBCB-B16DE8811D22}"/>
              </a:ext>
            </a:extLst>
          </p:cNvPr>
          <p:cNvSpPr>
            <a:spLocks noGrp="1"/>
          </p:cNvSpPr>
          <p:nvPr>
            <p:ph idx="1"/>
          </p:nvPr>
        </p:nvSpPr>
        <p:spPr>
          <a:xfrm>
            <a:off x="838200" y="2112578"/>
            <a:ext cx="10515600" cy="4064383"/>
          </a:xfrm>
        </p:spPr>
        <p:txBody>
          <a:bodyPr>
            <a:normAutofit/>
          </a:bodyPr>
          <a:lstStyle/>
          <a:p>
            <a:pPr marL="0" indent="0">
              <a:buNone/>
            </a:pPr>
            <a:r>
              <a:rPr lang="en-US" sz="3600" dirty="0" smtClean="0"/>
              <a:t>“Assessment </a:t>
            </a:r>
            <a:r>
              <a:rPr lang="en-US" sz="3600" dirty="0"/>
              <a:t>is the systematic collection, review, and use of information about educational </a:t>
            </a:r>
            <a:r>
              <a:rPr lang="en-US" sz="3600" dirty="0" smtClean="0"/>
              <a:t>programs </a:t>
            </a:r>
            <a:r>
              <a:rPr lang="en-US" sz="3600" dirty="0"/>
              <a:t>undertaken for the purpose of improving learning and development</a:t>
            </a:r>
            <a:r>
              <a:rPr lang="en-US" sz="3600" dirty="0" smtClean="0"/>
              <a:t>.”</a:t>
            </a:r>
            <a:endParaRPr lang="en-US" sz="3600" dirty="0"/>
          </a:p>
          <a:p>
            <a:pPr marL="0" indent="0" algn="r">
              <a:buNone/>
            </a:pPr>
            <a:endParaRPr lang="en-US" sz="2000" i="1" dirty="0" smtClean="0"/>
          </a:p>
          <a:p>
            <a:pPr marL="0" indent="0" algn="r">
              <a:buNone/>
            </a:pPr>
            <a:r>
              <a:rPr lang="en-US" sz="2000" i="1" dirty="0" err="1" smtClean="0"/>
              <a:t>Palomba</a:t>
            </a:r>
            <a:r>
              <a:rPr lang="en-US" sz="2000" i="1" dirty="0"/>
              <a:t>, C.A. &amp; Banta, T.W</a:t>
            </a:r>
            <a:r>
              <a:rPr lang="en-US" sz="2000" i="1" dirty="0" smtClean="0"/>
              <a:t>. Assessment </a:t>
            </a:r>
            <a:r>
              <a:rPr lang="en-US" sz="2000" i="1" dirty="0"/>
              <a:t>Essentials: Planning, Implementing, and Improving Assessment in Higher Education. San Francisco: Jossey-Bass, 1999</a:t>
            </a:r>
            <a:r>
              <a:rPr lang="en-US" i="1" dirty="0"/>
              <a:t>.</a:t>
            </a:r>
          </a:p>
        </p:txBody>
      </p:sp>
      <p:sp>
        <p:nvSpPr>
          <p:cNvPr id="8" name="Slide Number Placeholder 7">
            <a:extLst>
              <a:ext uri="{FF2B5EF4-FFF2-40B4-BE49-F238E27FC236}">
                <a16:creationId xmlns:a16="http://schemas.microsoft.com/office/drawing/2014/main" id="{9C674398-DCA1-4842-BCF0-4D659EE7EE50}"/>
              </a:ext>
            </a:extLst>
          </p:cNvPr>
          <p:cNvSpPr>
            <a:spLocks noGrp="1"/>
          </p:cNvSpPr>
          <p:nvPr>
            <p:ph type="sldNum" sz="quarter" idx="12"/>
          </p:nvPr>
        </p:nvSpPr>
        <p:spPr/>
        <p:txBody>
          <a:bodyPr/>
          <a:lstStyle/>
          <a:p>
            <a:fld id="{23C13E18-335F-437C-89F9-3534969646CC}" type="slidenum">
              <a:rPr lang="en-US" smtClean="0"/>
              <a:t>5</a:t>
            </a:fld>
            <a:endParaRPr lang="en-US"/>
          </a:p>
        </p:txBody>
      </p:sp>
      <p:sp>
        <p:nvSpPr>
          <p:cNvPr id="10" name="Title 9">
            <a:extLst>
              <a:ext uri="{FF2B5EF4-FFF2-40B4-BE49-F238E27FC236}">
                <a16:creationId xmlns:a16="http://schemas.microsoft.com/office/drawing/2014/main" id="{2B4C5B1A-2755-4B01-BFD9-5BD9E6411ACF}"/>
              </a:ext>
            </a:extLst>
          </p:cNvPr>
          <p:cNvSpPr>
            <a:spLocks noGrp="1"/>
          </p:cNvSpPr>
          <p:nvPr>
            <p:ph type="title"/>
          </p:nvPr>
        </p:nvSpPr>
        <p:spPr>
          <a:xfrm>
            <a:off x="1263870" y="1086276"/>
            <a:ext cx="10515600" cy="676670"/>
          </a:xfrm>
        </p:spPr>
        <p:txBody>
          <a:bodyPr/>
          <a:lstStyle/>
          <a:p>
            <a:r>
              <a:rPr lang="en-US" sz="3600" dirty="0" smtClean="0"/>
              <a:t>What is Assessment? (</a:t>
            </a:r>
            <a:r>
              <a:rPr lang="en-US" sz="3600" dirty="0" err="1" smtClean="0"/>
              <a:t>Palomba</a:t>
            </a:r>
            <a:r>
              <a:rPr lang="en-US" sz="3600" dirty="0" smtClean="0"/>
              <a:t> &amp; Banta, 1999)</a:t>
            </a:r>
            <a:endParaRPr lang="en-US" sz="3600" dirty="0"/>
          </a:p>
        </p:txBody>
      </p:sp>
    </p:spTree>
    <p:extLst>
      <p:ext uri="{BB962C8B-B14F-4D97-AF65-F5344CB8AC3E}">
        <p14:creationId xmlns:p14="http://schemas.microsoft.com/office/powerpoint/2010/main" val="17840933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54480" y="1828800"/>
            <a:ext cx="9799320" cy="4348162"/>
          </a:xfrm>
        </p:spPr>
        <p:txBody>
          <a:bodyPr>
            <a:normAutofit fontScale="92500"/>
          </a:bodyPr>
          <a:lstStyle/>
          <a:p>
            <a:r>
              <a:rPr lang="en-US" dirty="0" smtClean="0"/>
              <a:t>My major department at my alma mater, then (1986) and now:</a:t>
            </a:r>
          </a:p>
          <a:p>
            <a:pPr lvl="1"/>
            <a:r>
              <a:rPr lang="en-US" dirty="0" smtClean="0"/>
              <a:t>Only discernable published values or SLOs are distribution of courses among subfields &amp; course levels.</a:t>
            </a:r>
          </a:p>
          <a:p>
            <a:r>
              <a:rPr lang="en-US" dirty="0" smtClean="0"/>
              <a:t>A dept. in the sciences at my previous employer. </a:t>
            </a:r>
            <a:r>
              <a:rPr lang="en-US" dirty="0"/>
              <a:t>MS </a:t>
            </a:r>
            <a:r>
              <a:rPr lang="en-US" dirty="0" smtClean="0"/>
              <a:t>PLO</a:t>
            </a:r>
            <a:r>
              <a:rPr lang="en-US" dirty="0"/>
              <a:t>: </a:t>
            </a:r>
            <a:endParaRPr lang="en-US" dirty="0" smtClean="0"/>
          </a:p>
          <a:p>
            <a:pPr lvl="1">
              <a:lnSpc>
                <a:spcPct val="100000"/>
              </a:lnSpc>
            </a:pPr>
            <a:r>
              <a:rPr lang="en-US" dirty="0" smtClean="0"/>
              <a:t>“</a:t>
            </a:r>
            <a:r>
              <a:rPr lang="en-US" dirty="0"/>
              <a:t>Students will demonstrate either an ability to conduct supervised research or an advanced mastery of basic concepts</a:t>
            </a:r>
            <a:r>
              <a:rPr lang="en-US" dirty="0" smtClean="0"/>
              <a:t>.”</a:t>
            </a:r>
          </a:p>
          <a:p>
            <a:r>
              <a:rPr lang="en-US" dirty="0" smtClean="0"/>
              <a:t>A dept. in the social sciences:</a:t>
            </a:r>
          </a:p>
          <a:p>
            <a:pPr lvl="1"/>
            <a:r>
              <a:rPr lang="en-US" dirty="0" smtClean="0"/>
              <a:t>PLOs &amp; Ph.D. graduate student manual: research methods requirement can be met through competency in either quantitative or qualitative.</a:t>
            </a:r>
          </a:p>
          <a:p>
            <a:pPr lvl="1"/>
            <a:r>
              <a:rPr lang="en-US" dirty="0" smtClean="0"/>
              <a:t>But they failed students without quantitative competency even if they demonstrated qualitative competency!</a:t>
            </a:r>
            <a:endParaRPr lang="en-US" dirty="0"/>
          </a:p>
        </p:txBody>
      </p:sp>
      <p:sp>
        <p:nvSpPr>
          <p:cNvPr id="5" name="Slide Number Placeholder 4"/>
          <p:cNvSpPr>
            <a:spLocks noGrp="1"/>
          </p:cNvSpPr>
          <p:nvPr>
            <p:ph type="sldNum" sz="quarter" idx="12"/>
          </p:nvPr>
        </p:nvSpPr>
        <p:spPr/>
        <p:txBody>
          <a:bodyPr/>
          <a:lstStyle/>
          <a:p>
            <a:fld id="{23C13E18-335F-437C-89F9-3534969646CC}" type="slidenum">
              <a:rPr lang="en-US" smtClean="0"/>
              <a:t>50</a:t>
            </a:fld>
            <a:endParaRPr lang="en-US" dirty="0"/>
          </a:p>
        </p:txBody>
      </p:sp>
      <p:sp>
        <p:nvSpPr>
          <p:cNvPr id="6" name="Title 5"/>
          <p:cNvSpPr>
            <a:spLocks noGrp="1"/>
          </p:cNvSpPr>
          <p:nvPr>
            <p:ph type="title"/>
          </p:nvPr>
        </p:nvSpPr>
        <p:spPr>
          <a:xfrm>
            <a:off x="838200" y="406958"/>
            <a:ext cx="10515600" cy="676670"/>
          </a:xfrm>
        </p:spPr>
        <p:txBody>
          <a:bodyPr/>
          <a:lstStyle/>
          <a:p>
            <a:r>
              <a:rPr lang="en-US" sz="4000" dirty="0" smtClean="0"/>
              <a:t>Examples: Values-Free or </a:t>
            </a:r>
            <a:br>
              <a:rPr lang="en-US" sz="4000" dirty="0" smtClean="0"/>
            </a:br>
            <a:r>
              <a:rPr lang="en-US" sz="4000" dirty="0" smtClean="0"/>
              <a:t>Values-Challenged Programs</a:t>
            </a:r>
            <a:endParaRPr lang="en-US" sz="4000" dirty="0"/>
          </a:p>
        </p:txBody>
      </p:sp>
    </p:spTree>
    <p:extLst>
      <p:ext uri="{BB962C8B-B14F-4D97-AF65-F5344CB8AC3E}">
        <p14:creationId xmlns:p14="http://schemas.microsoft.com/office/powerpoint/2010/main" val="2257765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2001520"/>
            <a:ext cx="8300720" cy="4342993"/>
          </a:xfrm>
        </p:spPr>
      </p:pic>
      <p:sp>
        <p:nvSpPr>
          <p:cNvPr id="5" name="Slide Number Placeholder 4"/>
          <p:cNvSpPr>
            <a:spLocks noGrp="1"/>
          </p:cNvSpPr>
          <p:nvPr>
            <p:ph type="sldNum" sz="quarter" idx="12"/>
          </p:nvPr>
        </p:nvSpPr>
        <p:spPr/>
        <p:txBody>
          <a:bodyPr/>
          <a:lstStyle/>
          <a:p>
            <a:fld id="{23C13E18-335F-437C-89F9-3534969646CC}" type="slidenum">
              <a:rPr lang="en-US" smtClean="0"/>
              <a:t>51</a:t>
            </a:fld>
            <a:endParaRPr lang="en-US" dirty="0"/>
          </a:p>
        </p:txBody>
      </p:sp>
      <p:sp>
        <p:nvSpPr>
          <p:cNvPr id="6" name="Title 5"/>
          <p:cNvSpPr>
            <a:spLocks noGrp="1"/>
          </p:cNvSpPr>
          <p:nvPr>
            <p:ph type="title"/>
          </p:nvPr>
        </p:nvSpPr>
        <p:spPr>
          <a:xfrm>
            <a:off x="838200" y="274878"/>
            <a:ext cx="10515600" cy="676670"/>
          </a:xfrm>
        </p:spPr>
        <p:txBody>
          <a:bodyPr/>
          <a:lstStyle/>
          <a:p>
            <a:r>
              <a:rPr lang="en-US" dirty="0" smtClean="0"/>
              <a:t>The Problem With Bad SLOs:</a:t>
            </a:r>
            <a:br>
              <a:rPr lang="en-US" dirty="0" smtClean="0"/>
            </a:br>
            <a:r>
              <a:rPr lang="en-US" sz="3200" dirty="0" smtClean="0"/>
              <a:t>Even if you do a “valid” assessment, </a:t>
            </a:r>
            <a:br>
              <a:rPr lang="en-US" sz="3200" dirty="0" smtClean="0"/>
            </a:br>
            <a:r>
              <a:rPr lang="en-US" sz="3200" dirty="0" smtClean="0"/>
              <a:t>you don’t learn anything useful!</a:t>
            </a:r>
            <a:endParaRPr lang="en-US" sz="3200" dirty="0"/>
          </a:p>
        </p:txBody>
      </p:sp>
    </p:spTree>
    <p:extLst>
      <p:ext uri="{BB962C8B-B14F-4D97-AF65-F5344CB8AC3E}">
        <p14:creationId xmlns:p14="http://schemas.microsoft.com/office/powerpoint/2010/main" val="16800881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9884" y="1672389"/>
            <a:ext cx="9873916" cy="4800599"/>
          </a:xfrm>
        </p:spPr>
        <p:txBody>
          <a:bodyPr>
            <a:normAutofit lnSpcReduction="10000"/>
          </a:bodyPr>
          <a:lstStyle/>
          <a:p>
            <a:r>
              <a:rPr lang="en-US" sz="3000" dirty="0"/>
              <a:t>W</a:t>
            </a:r>
            <a:r>
              <a:rPr lang="en-US" sz="3000" dirty="0" smtClean="0"/>
              <a:t>hat </a:t>
            </a:r>
            <a:r>
              <a:rPr lang="en-US" sz="3000" dirty="0"/>
              <a:t>is it that </a:t>
            </a:r>
            <a:r>
              <a:rPr lang="en-US" sz="3000" dirty="0" smtClean="0"/>
              <a:t>you </a:t>
            </a:r>
            <a:r>
              <a:rPr lang="en-US" sz="3000" dirty="0"/>
              <a:t>really </a:t>
            </a:r>
            <a:r>
              <a:rPr lang="en-US" sz="3000" dirty="0" smtClean="0"/>
              <a:t>care about</a:t>
            </a:r>
            <a:r>
              <a:rPr lang="en-US" sz="3000" dirty="0"/>
              <a:t>? </a:t>
            </a:r>
            <a:endParaRPr lang="en-US" sz="3000" dirty="0" smtClean="0"/>
          </a:p>
          <a:p>
            <a:r>
              <a:rPr lang="en-US" sz="3000" dirty="0" smtClean="0"/>
              <a:t>What </a:t>
            </a:r>
            <a:r>
              <a:rPr lang="en-US" sz="3000" dirty="0"/>
              <a:t>brought </a:t>
            </a:r>
            <a:r>
              <a:rPr lang="en-US" sz="3000" dirty="0" smtClean="0"/>
              <a:t>you </a:t>
            </a:r>
            <a:r>
              <a:rPr lang="en-US" sz="3000" dirty="0"/>
              <a:t>to higher education in the first place? </a:t>
            </a:r>
            <a:endParaRPr lang="en-US" sz="3000" dirty="0" smtClean="0"/>
          </a:p>
          <a:p>
            <a:r>
              <a:rPr lang="en-US" sz="3000" dirty="0" smtClean="0"/>
              <a:t>How </a:t>
            </a:r>
            <a:r>
              <a:rPr lang="en-US" sz="3000" dirty="0"/>
              <a:t>did </a:t>
            </a:r>
            <a:r>
              <a:rPr lang="en-US" sz="3000" dirty="0" smtClean="0"/>
              <a:t>you choose your field?</a:t>
            </a:r>
          </a:p>
          <a:p>
            <a:pPr lvl="1"/>
            <a:r>
              <a:rPr lang="en-US" sz="2600" dirty="0" smtClean="0"/>
              <a:t>What really excites you about your field?</a:t>
            </a:r>
          </a:p>
          <a:p>
            <a:pPr lvl="1"/>
            <a:r>
              <a:rPr lang="en-US" sz="2600" dirty="0" smtClean="0"/>
              <a:t>What would you be devastated about if a student graduated from your program without understanding?</a:t>
            </a:r>
          </a:p>
          <a:p>
            <a:r>
              <a:rPr lang="en-US" sz="3000" dirty="0" smtClean="0"/>
              <a:t>What makes your department/program/unit different than others in your field?</a:t>
            </a:r>
          </a:p>
          <a:p>
            <a:pPr lvl="1"/>
            <a:r>
              <a:rPr lang="en-US" sz="2600" dirty="0" smtClean="0"/>
              <a:t>Methodological, Epistemological or Ideological Approaches</a:t>
            </a:r>
          </a:p>
          <a:p>
            <a:pPr lvl="1"/>
            <a:r>
              <a:rPr lang="en-US" sz="2600" dirty="0" smtClean="0"/>
              <a:t>Subfield Focus</a:t>
            </a:r>
          </a:p>
          <a:p>
            <a:pPr lvl="1"/>
            <a:r>
              <a:rPr lang="en-US" sz="2600" dirty="0" smtClean="0"/>
              <a:t>Philosophy of Teaching, etc.</a:t>
            </a:r>
            <a:endParaRPr lang="en-US" sz="2600" dirty="0"/>
          </a:p>
        </p:txBody>
      </p:sp>
      <p:sp>
        <p:nvSpPr>
          <p:cNvPr id="5" name="Slide Number Placeholder 4"/>
          <p:cNvSpPr>
            <a:spLocks noGrp="1"/>
          </p:cNvSpPr>
          <p:nvPr>
            <p:ph type="sldNum" sz="quarter" idx="12"/>
          </p:nvPr>
        </p:nvSpPr>
        <p:spPr/>
        <p:txBody>
          <a:bodyPr/>
          <a:lstStyle/>
          <a:p>
            <a:fld id="{23C13E18-335F-437C-89F9-3534969646CC}" type="slidenum">
              <a:rPr lang="en-US" smtClean="0"/>
              <a:t>52</a:t>
            </a:fld>
            <a:endParaRPr lang="en-US" dirty="0"/>
          </a:p>
        </p:txBody>
      </p:sp>
      <p:sp>
        <p:nvSpPr>
          <p:cNvPr id="6" name="Title 5"/>
          <p:cNvSpPr>
            <a:spLocks noGrp="1"/>
          </p:cNvSpPr>
          <p:nvPr>
            <p:ph type="title"/>
          </p:nvPr>
        </p:nvSpPr>
        <p:spPr>
          <a:xfrm>
            <a:off x="0" y="204537"/>
            <a:ext cx="11836400" cy="1467852"/>
          </a:xfrm>
        </p:spPr>
        <p:txBody>
          <a:bodyPr/>
          <a:lstStyle/>
          <a:p>
            <a:r>
              <a:rPr lang="en-US" sz="4000" dirty="0" smtClean="0"/>
              <a:t>Again </a:t>
            </a:r>
            <a:br>
              <a:rPr lang="en-US" sz="4000" dirty="0" smtClean="0"/>
            </a:br>
            <a:r>
              <a:rPr lang="en-US" sz="3600" dirty="0" smtClean="0"/>
              <a:t>What </a:t>
            </a:r>
            <a:r>
              <a:rPr lang="en-US" sz="3600" dirty="0"/>
              <a:t>I </a:t>
            </a:r>
            <a:r>
              <a:rPr lang="en-US" sz="3600" dirty="0" smtClean="0"/>
              <a:t>mean </a:t>
            </a:r>
            <a:r>
              <a:rPr lang="en-US" sz="3600" dirty="0"/>
              <a:t>by </a:t>
            </a:r>
            <a:r>
              <a:rPr lang="en-US" sz="3600" dirty="0" smtClean="0"/>
              <a:t>Values-Centered </a:t>
            </a:r>
            <a:r>
              <a:rPr lang="en-US" sz="3600" dirty="0"/>
              <a:t>Assessment:</a:t>
            </a:r>
          </a:p>
        </p:txBody>
      </p:sp>
    </p:spTree>
    <p:extLst>
      <p:ext uri="{BB962C8B-B14F-4D97-AF65-F5344CB8AC3E}">
        <p14:creationId xmlns:p14="http://schemas.microsoft.com/office/powerpoint/2010/main" val="18346018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608667"/>
            <a:ext cx="10830560" cy="4975013"/>
          </a:xfrm>
        </p:spPr>
        <p:txBody>
          <a:bodyPr>
            <a:normAutofit lnSpcReduction="10000"/>
          </a:bodyPr>
          <a:lstStyle/>
          <a:p>
            <a:pPr marL="0" indent="0">
              <a:buNone/>
            </a:pPr>
            <a:r>
              <a:rPr lang="en-US" dirty="0" smtClean="0"/>
              <a:t>Thinking of the institution where you studied as an undergrad:</a:t>
            </a:r>
          </a:p>
          <a:p>
            <a:pPr marL="457200" lvl="1" indent="0">
              <a:buNone/>
            </a:pPr>
            <a:endParaRPr lang="en-US" dirty="0" smtClean="0"/>
          </a:p>
          <a:p>
            <a:pPr lvl="1"/>
            <a:r>
              <a:rPr lang="en-US" dirty="0" smtClean="0"/>
              <a:t>Take five minutes to think of (and write down):</a:t>
            </a:r>
          </a:p>
          <a:p>
            <a:pPr lvl="2"/>
            <a:r>
              <a:rPr lang="en-US" dirty="0" smtClean="0"/>
              <a:t>1-2 </a:t>
            </a:r>
            <a:r>
              <a:rPr lang="en-US" u="sng" dirty="0" smtClean="0"/>
              <a:t>institutional values</a:t>
            </a:r>
          </a:p>
          <a:p>
            <a:pPr lvl="2"/>
            <a:r>
              <a:rPr lang="en-US" dirty="0"/>
              <a:t>1-2 </a:t>
            </a:r>
            <a:r>
              <a:rPr lang="en-US" dirty="0" smtClean="0"/>
              <a:t>institutional </a:t>
            </a:r>
            <a:r>
              <a:rPr lang="en-US" u="sng" dirty="0"/>
              <a:t>learning outcomes </a:t>
            </a:r>
            <a:r>
              <a:rPr lang="en-US" dirty="0"/>
              <a:t>based on those values</a:t>
            </a:r>
          </a:p>
          <a:p>
            <a:pPr lvl="1"/>
            <a:r>
              <a:rPr lang="en-US" dirty="0" smtClean="0"/>
              <a:t>Take </a:t>
            </a:r>
            <a:r>
              <a:rPr lang="en-US" dirty="0"/>
              <a:t>five minutes to think </a:t>
            </a:r>
            <a:r>
              <a:rPr lang="en-US" dirty="0" smtClean="0"/>
              <a:t>of (and write down):</a:t>
            </a:r>
            <a:endParaRPr lang="en-US" dirty="0"/>
          </a:p>
          <a:p>
            <a:pPr lvl="2"/>
            <a:r>
              <a:rPr lang="en-US" dirty="0"/>
              <a:t>1-2 </a:t>
            </a:r>
            <a:r>
              <a:rPr lang="en-US" u="sng" dirty="0"/>
              <a:t>program values </a:t>
            </a:r>
            <a:r>
              <a:rPr lang="en-US" dirty="0"/>
              <a:t>in your major </a:t>
            </a:r>
          </a:p>
          <a:p>
            <a:pPr lvl="2"/>
            <a:r>
              <a:rPr lang="en-US" dirty="0" smtClean="0"/>
              <a:t>1-2 </a:t>
            </a:r>
            <a:r>
              <a:rPr lang="en-US" dirty="0"/>
              <a:t>program </a:t>
            </a:r>
            <a:r>
              <a:rPr lang="en-US" u="sng" dirty="0" smtClean="0"/>
              <a:t>learning outcomes </a:t>
            </a:r>
            <a:r>
              <a:rPr lang="en-US" dirty="0" smtClean="0"/>
              <a:t>based on those values </a:t>
            </a:r>
          </a:p>
          <a:p>
            <a:pPr lvl="1"/>
            <a:r>
              <a:rPr lang="en-US" dirty="0" smtClean="0"/>
              <a:t>Take five minutes to discuss the values &amp; SLOs you wrote down with 1-3 people sitting near you.</a:t>
            </a:r>
          </a:p>
          <a:p>
            <a:pPr lvl="1"/>
            <a:r>
              <a:rPr lang="en-US" dirty="0" smtClean="0"/>
              <a:t>We’ll then take 5 minutes to hear some examples from the group.</a:t>
            </a:r>
          </a:p>
          <a:p>
            <a:pPr marL="457200" lvl="1" indent="0">
              <a:buNone/>
            </a:pPr>
            <a:endParaRPr lang="en-US" dirty="0" smtClean="0"/>
          </a:p>
          <a:p>
            <a:pPr marL="457200" lvl="1" indent="0">
              <a:buNone/>
            </a:pPr>
            <a:r>
              <a:rPr lang="en-US" b="1" dirty="0" smtClean="0"/>
              <a:t>How might the implementation of values-centered assessment transform your institution or your program?</a:t>
            </a:r>
            <a:endParaRPr lang="en-US" b="1" dirty="0"/>
          </a:p>
          <a:p>
            <a:pPr lvl="2"/>
            <a:endParaRPr lang="en-US" dirty="0"/>
          </a:p>
        </p:txBody>
      </p:sp>
      <p:sp>
        <p:nvSpPr>
          <p:cNvPr id="5" name="Slide Number Placeholder 4"/>
          <p:cNvSpPr>
            <a:spLocks noGrp="1"/>
          </p:cNvSpPr>
          <p:nvPr>
            <p:ph type="sldNum" sz="quarter" idx="12"/>
          </p:nvPr>
        </p:nvSpPr>
        <p:spPr/>
        <p:txBody>
          <a:bodyPr/>
          <a:lstStyle/>
          <a:p>
            <a:fld id="{23C13E18-335F-437C-89F9-3534969646CC}" type="slidenum">
              <a:rPr lang="en-US" smtClean="0"/>
              <a:t>53</a:t>
            </a:fld>
            <a:endParaRPr lang="en-US" dirty="0"/>
          </a:p>
        </p:txBody>
      </p:sp>
      <p:sp>
        <p:nvSpPr>
          <p:cNvPr id="6" name="Title 5"/>
          <p:cNvSpPr>
            <a:spLocks noGrp="1"/>
          </p:cNvSpPr>
          <p:nvPr>
            <p:ph type="title"/>
          </p:nvPr>
        </p:nvSpPr>
        <p:spPr>
          <a:xfrm>
            <a:off x="838200" y="315518"/>
            <a:ext cx="10515600" cy="676670"/>
          </a:xfrm>
        </p:spPr>
        <p:txBody>
          <a:bodyPr/>
          <a:lstStyle/>
          <a:p>
            <a:r>
              <a:rPr lang="en-US" sz="4000" dirty="0" smtClean="0"/>
              <a:t>Activity: Articulating Values, </a:t>
            </a:r>
            <a:br>
              <a:rPr lang="en-US" sz="4000" dirty="0" smtClean="0"/>
            </a:br>
            <a:r>
              <a:rPr lang="en-US" sz="4000" dirty="0" smtClean="0"/>
              <a:t>Creating Values-Centered SLOs</a:t>
            </a:r>
            <a:endParaRPr lang="en-US" sz="4000" dirty="0"/>
          </a:p>
        </p:txBody>
      </p:sp>
    </p:spTree>
    <p:extLst>
      <p:ext uri="{BB962C8B-B14F-4D97-AF65-F5344CB8AC3E}">
        <p14:creationId xmlns:p14="http://schemas.microsoft.com/office/powerpoint/2010/main" val="9180177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84960" y="1828800"/>
            <a:ext cx="9768840" cy="4348162"/>
          </a:xfrm>
        </p:spPr>
        <p:txBody>
          <a:bodyPr/>
          <a:lstStyle/>
          <a:p>
            <a:r>
              <a:rPr lang="en-US" dirty="0" smtClean="0"/>
              <a:t>System Offices</a:t>
            </a:r>
          </a:p>
          <a:p>
            <a:r>
              <a:rPr lang="en-US" dirty="0" smtClean="0"/>
              <a:t>Regional Accreditors</a:t>
            </a:r>
          </a:p>
          <a:p>
            <a:r>
              <a:rPr lang="en-US" dirty="0" smtClean="0"/>
              <a:t>Professional Accreditors</a:t>
            </a:r>
          </a:p>
          <a:p>
            <a:r>
              <a:rPr lang="en-US" dirty="0" smtClean="0"/>
              <a:t>State or US Departments of Education</a:t>
            </a:r>
          </a:p>
          <a:p>
            <a:endParaRPr lang="en-US" dirty="0"/>
          </a:p>
          <a:p>
            <a:pPr marL="0" indent="0">
              <a:buNone/>
            </a:pPr>
            <a:r>
              <a:rPr lang="en-US" dirty="0" smtClean="0"/>
              <a:t>Usually these take the form of requirements, but they reflect unstated, implicit values.</a:t>
            </a:r>
          </a:p>
          <a:p>
            <a:r>
              <a:rPr lang="en-US" b="1" dirty="0" smtClean="0"/>
              <a:t>How do we deal with values that aren’t even necessarily </a:t>
            </a:r>
            <a:r>
              <a:rPr lang="en-US" b="1" u="sng" dirty="0" smtClean="0"/>
              <a:t>our</a:t>
            </a:r>
            <a:r>
              <a:rPr lang="en-US" b="1" dirty="0" smtClean="0"/>
              <a:t> values?</a:t>
            </a:r>
            <a:endParaRPr lang="en-US" b="1" dirty="0"/>
          </a:p>
        </p:txBody>
      </p:sp>
      <p:sp>
        <p:nvSpPr>
          <p:cNvPr id="5" name="Slide Number Placeholder 4"/>
          <p:cNvSpPr>
            <a:spLocks noGrp="1"/>
          </p:cNvSpPr>
          <p:nvPr>
            <p:ph type="sldNum" sz="quarter" idx="12"/>
          </p:nvPr>
        </p:nvSpPr>
        <p:spPr/>
        <p:txBody>
          <a:bodyPr/>
          <a:lstStyle/>
          <a:p>
            <a:fld id="{23C13E18-335F-437C-89F9-3534969646CC}" type="slidenum">
              <a:rPr lang="en-US" smtClean="0"/>
              <a:t>54</a:t>
            </a:fld>
            <a:endParaRPr lang="en-US" dirty="0"/>
          </a:p>
        </p:txBody>
      </p:sp>
      <p:sp>
        <p:nvSpPr>
          <p:cNvPr id="6" name="Title 5"/>
          <p:cNvSpPr>
            <a:spLocks noGrp="1"/>
          </p:cNvSpPr>
          <p:nvPr>
            <p:ph type="title"/>
          </p:nvPr>
        </p:nvSpPr>
        <p:spPr>
          <a:xfrm>
            <a:off x="1366520" y="650798"/>
            <a:ext cx="10515600" cy="676670"/>
          </a:xfrm>
        </p:spPr>
        <p:txBody>
          <a:bodyPr/>
          <a:lstStyle/>
          <a:p>
            <a:r>
              <a:rPr lang="en-US" sz="4000" dirty="0" smtClean="0"/>
              <a:t>What About Externally Imposed Values?</a:t>
            </a:r>
            <a:endParaRPr lang="en-US" sz="4000" dirty="0"/>
          </a:p>
        </p:txBody>
      </p:sp>
    </p:spTree>
    <p:extLst>
      <p:ext uri="{BB962C8B-B14F-4D97-AF65-F5344CB8AC3E}">
        <p14:creationId xmlns:p14="http://schemas.microsoft.com/office/powerpoint/2010/main" val="1080639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12240" y="1686560"/>
            <a:ext cx="9941560" cy="4669790"/>
          </a:xfrm>
        </p:spPr>
        <p:txBody>
          <a:bodyPr>
            <a:normAutofit lnSpcReduction="10000"/>
          </a:bodyPr>
          <a:lstStyle/>
          <a:p>
            <a:r>
              <a:rPr lang="en-US" u="sng" dirty="0" smtClean="0"/>
              <a:t>Articulate</a:t>
            </a:r>
            <a:r>
              <a:rPr lang="en-US" dirty="0" smtClean="0"/>
              <a:t> your values (consistent with your mission – which might require some serious revision!)</a:t>
            </a:r>
          </a:p>
          <a:p>
            <a:pPr lvl="1"/>
            <a:r>
              <a:rPr lang="en-US" dirty="0" smtClean="0"/>
              <a:t>Institutional Values (including general education)</a:t>
            </a:r>
          </a:p>
          <a:p>
            <a:pPr lvl="1"/>
            <a:r>
              <a:rPr lang="en-US" dirty="0" smtClean="0"/>
              <a:t>Program/Unit Values</a:t>
            </a:r>
          </a:p>
          <a:p>
            <a:r>
              <a:rPr lang="en-US" u="sng" dirty="0" smtClean="0"/>
              <a:t>Align</a:t>
            </a:r>
            <a:r>
              <a:rPr lang="en-US" dirty="0" smtClean="0"/>
              <a:t>: Create SLOs based on those values</a:t>
            </a:r>
          </a:p>
          <a:p>
            <a:r>
              <a:rPr lang="en-US" u="sng" dirty="0" smtClean="0"/>
              <a:t>Advertise:</a:t>
            </a:r>
            <a:r>
              <a:rPr lang="en-US" dirty="0" smtClean="0"/>
              <a:t> Put those values &amp; SLOs front and center in:</a:t>
            </a:r>
          </a:p>
          <a:p>
            <a:pPr lvl="1">
              <a:lnSpc>
                <a:spcPct val="110000"/>
              </a:lnSpc>
            </a:pPr>
            <a:r>
              <a:rPr lang="en-US" dirty="0" smtClean="0"/>
              <a:t>Web pages, Department meetings, Curriculum revisions, Curriculum maps, Catalogue, Syllabi, Advisement!!!</a:t>
            </a:r>
          </a:p>
          <a:p>
            <a:r>
              <a:rPr lang="en-US" u="sng" dirty="0" smtClean="0"/>
              <a:t>Assess</a:t>
            </a:r>
            <a:r>
              <a:rPr lang="en-US" dirty="0" smtClean="0"/>
              <a:t>: Design, administer, &amp; analyze assessments carefully aligned with values &amp; SLOs</a:t>
            </a:r>
          </a:p>
          <a:p>
            <a:r>
              <a:rPr lang="en-US" u="sng" dirty="0" smtClean="0"/>
              <a:t>Share</a:t>
            </a:r>
            <a:r>
              <a:rPr lang="en-US" dirty="0" smtClean="0"/>
              <a:t> the results with your faculty &amp; your students!</a:t>
            </a:r>
            <a:endParaRPr lang="en-US" dirty="0"/>
          </a:p>
        </p:txBody>
      </p:sp>
      <p:sp>
        <p:nvSpPr>
          <p:cNvPr id="5" name="Slide Number Placeholder 4"/>
          <p:cNvSpPr>
            <a:spLocks noGrp="1"/>
          </p:cNvSpPr>
          <p:nvPr>
            <p:ph type="sldNum" sz="quarter" idx="12"/>
          </p:nvPr>
        </p:nvSpPr>
        <p:spPr/>
        <p:txBody>
          <a:bodyPr/>
          <a:lstStyle/>
          <a:p>
            <a:fld id="{23C13E18-335F-437C-89F9-3534969646CC}" type="slidenum">
              <a:rPr lang="en-US" smtClean="0"/>
              <a:t>55</a:t>
            </a:fld>
            <a:endParaRPr lang="en-US" dirty="0"/>
          </a:p>
        </p:txBody>
      </p:sp>
      <p:sp>
        <p:nvSpPr>
          <p:cNvPr id="6" name="Title 5"/>
          <p:cNvSpPr>
            <a:spLocks noGrp="1"/>
          </p:cNvSpPr>
          <p:nvPr>
            <p:ph type="title"/>
          </p:nvPr>
        </p:nvSpPr>
        <p:spPr>
          <a:xfrm>
            <a:off x="1412240" y="304800"/>
            <a:ext cx="10469880" cy="1238211"/>
          </a:xfrm>
        </p:spPr>
        <p:txBody>
          <a:bodyPr/>
          <a:lstStyle/>
          <a:p>
            <a:r>
              <a:rPr lang="en-US" sz="4000" dirty="0" smtClean="0"/>
              <a:t>Again: How to Implement </a:t>
            </a:r>
            <a:br>
              <a:rPr lang="en-US" sz="4000" dirty="0" smtClean="0"/>
            </a:br>
            <a:r>
              <a:rPr lang="en-US" sz="4000" dirty="0" smtClean="0"/>
              <a:t>Values-Based Assessment</a:t>
            </a:r>
            <a:endParaRPr lang="en-US" sz="4000" dirty="0"/>
          </a:p>
        </p:txBody>
      </p:sp>
    </p:spTree>
    <p:extLst>
      <p:ext uri="{BB962C8B-B14F-4D97-AF65-F5344CB8AC3E}">
        <p14:creationId xmlns:p14="http://schemas.microsoft.com/office/powerpoint/2010/main" val="23492169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41346CB-9EB8-4E4A-8FAE-332FB89BADAB}"/>
              </a:ext>
            </a:extLst>
          </p:cNvPr>
          <p:cNvSpPr>
            <a:spLocks noGrp="1"/>
          </p:cNvSpPr>
          <p:nvPr>
            <p:ph type="title"/>
          </p:nvPr>
        </p:nvSpPr>
        <p:spPr>
          <a:xfrm>
            <a:off x="483079" y="1087120"/>
            <a:ext cx="11162581" cy="2035642"/>
          </a:xfrm>
        </p:spPr>
        <p:txBody>
          <a:bodyPr>
            <a:normAutofit fontScale="90000"/>
          </a:bodyPr>
          <a:lstStyle/>
          <a:p>
            <a:r>
              <a:rPr lang="en-US" dirty="0" smtClean="0">
                <a:solidFill>
                  <a:schemeClr val="accent1">
                    <a:lumMod val="50000"/>
                  </a:schemeClr>
                </a:solidFill>
              </a:rPr>
              <a:t>Questions, Comments, Contact</a:t>
            </a:r>
            <a:r>
              <a:rPr lang="en-US" dirty="0">
                <a:solidFill>
                  <a:schemeClr val="accent1">
                    <a:lumMod val="50000"/>
                  </a:schemeClr>
                </a:solidFill>
              </a:rPr>
              <a:t/>
            </a:r>
            <a:br>
              <a:rPr lang="en-US" dirty="0">
                <a:solidFill>
                  <a:schemeClr val="accent1">
                    <a:lumMod val="50000"/>
                  </a:schemeClr>
                </a:solidFill>
              </a:rPr>
            </a:br>
            <a:r>
              <a:rPr lang="en-US" sz="4400" dirty="0">
                <a:solidFill>
                  <a:schemeClr val="accent1">
                    <a:lumMod val="50000"/>
                  </a:schemeClr>
                </a:solidFill>
              </a:rPr>
              <a:t/>
            </a:r>
            <a:br>
              <a:rPr lang="en-US" sz="4400" dirty="0">
                <a:solidFill>
                  <a:schemeClr val="accent1">
                    <a:lumMod val="50000"/>
                  </a:schemeClr>
                </a:solidFill>
              </a:rPr>
            </a:br>
            <a:r>
              <a:rPr lang="en-US" sz="4000" dirty="0">
                <a:solidFill>
                  <a:schemeClr val="accent4">
                    <a:lumMod val="75000"/>
                  </a:schemeClr>
                </a:solidFill>
              </a:rPr>
              <a:t/>
            </a:r>
            <a:br>
              <a:rPr lang="en-US" sz="4000" dirty="0">
                <a:solidFill>
                  <a:schemeClr val="accent4">
                    <a:lumMod val="75000"/>
                  </a:schemeClr>
                </a:solidFill>
              </a:rPr>
            </a:br>
            <a:endParaRPr lang="en-US" sz="4000" dirty="0">
              <a:solidFill>
                <a:schemeClr val="accent4">
                  <a:lumMod val="75000"/>
                </a:schemeClr>
              </a:solidFill>
            </a:endParaRPr>
          </a:p>
        </p:txBody>
      </p:sp>
      <p:sp>
        <p:nvSpPr>
          <p:cNvPr id="6" name="Slide Number Placeholder 5">
            <a:extLst>
              <a:ext uri="{FF2B5EF4-FFF2-40B4-BE49-F238E27FC236}">
                <a16:creationId xmlns:a16="http://schemas.microsoft.com/office/drawing/2014/main" id="{8D79689E-EF5E-4A54-B607-F35FFDB82EBB}"/>
              </a:ext>
            </a:extLst>
          </p:cNvPr>
          <p:cNvSpPr>
            <a:spLocks noGrp="1"/>
          </p:cNvSpPr>
          <p:nvPr>
            <p:ph type="sldNum" sz="quarter" idx="12"/>
          </p:nvPr>
        </p:nvSpPr>
        <p:spPr/>
        <p:txBody>
          <a:bodyPr/>
          <a:lstStyle/>
          <a:p>
            <a:fld id="{23C13E18-335F-437C-89F9-3534969646CC}" type="slidenum">
              <a:rPr lang="en-US" smtClean="0"/>
              <a:t>56</a:t>
            </a:fld>
            <a:endParaRPr lang="en-US" dirty="0"/>
          </a:p>
        </p:txBody>
      </p:sp>
      <p:sp>
        <p:nvSpPr>
          <p:cNvPr id="7" name="Title 7">
            <a:extLst>
              <a:ext uri="{FF2B5EF4-FFF2-40B4-BE49-F238E27FC236}">
                <a16:creationId xmlns:a16="http://schemas.microsoft.com/office/drawing/2014/main" id="{3F81D735-F935-A646-912F-671AFE21D78C}"/>
              </a:ext>
            </a:extLst>
          </p:cNvPr>
          <p:cNvSpPr txBox="1">
            <a:spLocks/>
          </p:cNvSpPr>
          <p:nvPr/>
        </p:nvSpPr>
        <p:spPr>
          <a:xfrm>
            <a:off x="1938259" y="2937198"/>
            <a:ext cx="8252219" cy="310916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7200" b="1" kern="1200" baseline="0">
                <a:solidFill>
                  <a:srgbClr val="482E92"/>
                </a:solidFill>
                <a:latin typeface="+mj-lt"/>
                <a:ea typeface="+mj-ea"/>
                <a:cs typeface="+mj-cs"/>
              </a:defRPr>
            </a:lvl1pPr>
          </a:lstStyle>
          <a:p>
            <a:pPr algn="l"/>
            <a:r>
              <a:rPr lang="en-US" sz="4400" dirty="0">
                <a:solidFill>
                  <a:schemeClr val="accent4">
                    <a:lumMod val="75000"/>
                  </a:schemeClr>
                </a:solidFill>
              </a:rPr>
              <a:t/>
            </a:r>
            <a:br>
              <a:rPr lang="en-US" sz="4400" dirty="0">
                <a:solidFill>
                  <a:schemeClr val="accent4">
                    <a:lumMod val="75000"/>
                  </a:schemeClr>
                </a:solidFill>
              </a:rPr>
            </a:br>
            <a:endParaRPr lang="en-US" sz="4400" dirty="0">
              <a:solidFill>
                <a:schemeClr val="accent4">
                  <a:lumMod val="75000"/>
                </a:schemeClr>
              </a:solidFill>
            </a:endParaRPr>
          </a:p>
          <a:p>
            <a:r>
              <a:rPr lang="en-US" sz="4100" dirty="0">
                <a:solidFill>
                  <a:schemeClr val="accent1">
                    <a:lumMod val="50000"/>
                  </a:schemeClr>
                </a:solidFill>
              </a:rPr>
              <a:t>Joel D. </a:t>
            </a:r>
            <a:r>
              <a:rPr lang="en-US" sz="4100" dirty="0" smtClean="0">
                <a:solidFill>
                  <a:schemeClr val="accent1">
                    <a:lumMod val="50000"/>
                  </a:schemeClr>
                </a:solidFill>
              </a:rPr>
              <a:t>Bloom</a:t>
            </a:r>
          </a:p>
          <a:p>
            <a:r>
              <a:rPr lang="en-US" sz="4100" dirty="0" smtClean="0">
                <a:solidFill>
                  <a:schemeClr val="accent4">
                    <a:lumMod val="75000"/>
                  </a:schemeClr>
                </a:solidFill>
                <a:hlinkClick r:id="rId3"/>
              </a:rPr>
              <a:t>joel.bloom@hunter.cuny.edu</a:t>
            </a:r>
            <a:r>
              <a:rPr lang="en-US" sz="4100" dirty="0" smtClean="0">
                <a:solidFill>
                  <a:schemeClr val="accent4">
                    <a:lumMod val="75000"/>
                  </a:schemeClr>
                </a:solidFill>
              </a:rPr>
              <a:t> </a:t>
            </a:r>
            <a:br>
              <a:rPr lang="en-US" sz="4100" dirty="0" smtClean="0">
                <a:solidFill>
                  <a:schemeClr val="accent4">
                    <a:lumMod val="75000"/>
                  </a:schemeClr>
                </a:solidFill>
              </a:rPr>
            </a:br>
            <a:endParaRPr lang="en-US" sz="4100" dirty="0">
              <a:solidFill>
                <a:schemeClr val="accent4">
                  <a:lumMod val="75000"/>
                </a:schemeClr>
              </a:solidFill>
            </a:endParaRPr>
          </a:p>
        </p:txBody>
      </p:sp>
    </p:spTree>
    <p:extLst>
      <p:ext uri="{BB962C8B-B14F-4D97-AF65-F5344CB8AC3E}">
        <p14:creationId xmlns:p14="http://schemas.microsoft.com/office/powerpoint/2010/main" val="14403994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2400" y="1174750"/>
            <a:ext cx="10332720" cy="5364162"/>
          </a:xfrm>
        </p:spPr>
        <p:txBody>
          <a:bodyPr>
            <a:normAutofit fontScale="92500" lnSpcReduction="10000"/>
          </a:bodyPr>
          <a:lstStyle/>
          <a:p>
            <a:r>
              <a:rPr lang="en-US" sz="2000" dirty="0"/>
              <a:t>Middle States Commission on Higher </a:t>
            </a:r>
            <a:r>
              <a:rPr lang="en-US" sz="2000" dirty="0" smtClean="0"/>
              <a:t>Education, “Standards </a:t>
            </a:r>
            <a:r>
              <a:rPr lang="en-US" sz="2000" dirty="0"/>
              <a:t>for Accreditation and Requirements of Affiliation.” </a:t>
            </a:r>
            <a:r>
              <a:rPr lang="en-US" sz="2000" dirty="0">
                <a:hlinkClick r:id="rId2"/>
              </a:rPr>
              <a:t>https://www.msche.org/standards</a:t>
            </a:r>
            <a:r>
              <a:rPr lang="en-US" sz="2000" dirty="0" smtClean="0">
                <a:hlinkClick r:id="rId2"/>
              </a:rPr>
              <a:t>/</a:t>
            </a:r>
            <a:r>
              <a:rPr lang="en-US" sz="2000" dirty="0" smtClean="0"/>
              <a:t> </a:t>
            </a:r>
          </a:p>
          <a:p>
            <a:r>
              <a:rPr lang="en-US" sz="2000" dirty="0"/>
              <a:t>Southern Association of Colleges and Schools Commission on </a:t>
            </a:r>
            <a:r>
              <a:rPr lang="en-US" sz="2000" dirty="0" smtClean="0"/>
              <a:t>Colleges, “</a:t>
            </a:r>
            <a:r>
              <a:rPr lang="en-US" sz="2000" dirty="0"/>
              <a:t>The </a:t>
            </a:r>
            <a:r>
              <a:rPr lang="en-US" sz="2000" dirty="0" smtClean="0"/>
              <a:t>Principles of Accreditation: Foundations for </a:t>
            </a:r>
            <a:r>
              <a:rPr lang="en-US" sz="2000" dirty="0"/>
              <a:t>Quality Enhancement” </a:t>
            </a:r>
            <a:r>
              <a:rPr lang="en-US" sz="2000" dirty="0">
                <a:hlinkClick r:id="rId3"/>
              </a:rPr>
              <a:t>http://</a:t>
            </a:r>
            <a:r>
              <a:rPr lang="en-US" sz="2000" dirty="0" smtClean="0">
                <a:hlinkClick r:id="rId3"/>
              </a:rPr>
              <a:t>sacscoc.org/pdf/2018PrinciplesOfAcreditation.pdf</a:t>
            </a:r>
            <a:r>
              <a:rPr lang="en-US" sz="2000" dirty="0" smtClean="0"/>
              <a:t> </a:t>
            </a:r>
          </a:p>
          <a:p>
            <a:r>
              <a:rPr lang="en-US" sz="2000" dirty="0" smtClean="0"/>
              <a:t>New England Commission on Higher Education, “Standards </a:t>
            </a:r>
            <a:r>
              <a:rPr lang="en-US" sz="2000" dirty="0"/>
              <a:t>for Accreditation.” </a:t>
            </a:r>
            <a:r>
              <a:rPr lang="en-US" sz="2000" dirty="0">
                <a:hlinkClick r:id="rId4"/>
              </a:rPr>
              <a:t>https://www.neche.org/resources/standards-for-accreditation</a:t>
            </a:r>
            <a:r>
              <a:rPr lang="en-US" sz="2000" dirty="0" smtClean="0">
                <a:hlinkClick r:id="rId4"/>
              </a:rPr>
              <a:t>/</a:t>
            </a:r>
            <a:r>
              <a:rPr lang="en-US" sz="2000" dirty="0" smtClean="0"/>
              <a:t> </a:t>
            </a:r>
            <a:endParaRPr lang="en-US" sz="2000" dirty="0"/>
          </a:p>
          <a:p>
            <a:r>
              <a:rPr lang="en-US" sz="2000" dirty="0" smtClean="0"/>
              <a:t>Al-Lail</a:t>
            </a:r>
            <a:r>
              <a:rPr lang="en-US" sz="2000" dirty="0"/>
              <a:t>, H. J., &amp; Oudghiri, H. (2016, March). Assessment of student learning outcomes based on institutional core values. Urbana, IL: University of Illinois and Indiana University, National Institute for Learning Outcomes Assessment (NILOA). </a:t>
            </a:r>
            <a:r>
              <a:rPr lang="en-US" sz="2000" dirty="0">
                <a:hlinkClick r:id="rId5"/>
              </a:rPr>
              <a:t>https://</a:t>
            </a:r>
            <a:r>
              <a:rPr lang="en-US" sz="2000" dirty="0" smtClean="0">
                <a:hlinkClick r:id="rId5"/>
              </a:rPr>
              <a:t>www.learningoutcomeassessment.org/documents/Al-Lail_Oudghiri_Assessment_in_Practice.pdf</a:t>
            </a:r>
            <a:r>
              <a:rPr lang="en-US" sz="2000" dirty="0" smtClean="0"/>
              <a:t> </a:t>
            </a:r>
          </a:p>
          <a:p>
            <a:r>
              <a:rPr lang="en-US" sz="2000" dirty="0" smtClean="0"/>
              <a:t>LaCount &amp; Jackson (2019) Degree </a:t>
            </a:r>
            <a:r>
              <a:rPr lang="en-US" sz="2000" dirty="0"/>
              <a:t>of Difference: What Do Learning Outcomes Say About Higher Education</a:t>
            </a:r>
            <a:r>
              <a:rPr lang="en-US" sz="2000" dirty="0" smtClean="0"/>
              <a:t>? CampusLabs Data in Action Series, May 2019. </a:t>
            </a:r>
            <a:r>
              <a:rPr lang="en-US" sz="2000" dirty="0" smtClean="0">
                <a:hlinkClick r:id="rId6"/>
              </a:rPr>
              <a:t>ttps</a:t>
            </a:r>
            <a:r>
              <a:rPr lang="en-US" sz="2000" dirty="0">
                <a:hlinkClick r:id="rId6"/>
              </a:rPr>
              <a:t>://www.campuslabs.com/data-in-action/degree-of-difference-learning-outcomes</a:t>
            </a:r>
            <a:r>
              <a:rPr lang="en-US" sz="2000" dirty="0" smtClean="0">
                <a:hlinkClick r:id="rId6"/>
              </a:rPr>
              <a:t>/</a:t>
            </a:r>
            <a:r>
              <a:rPr lang="en-US" sz="2000" dirty="0" smtClean="0"/>
              <a:t> </a:t>
            </a:r>
          </a:p>
          <a:p>
            <a:r>
              <a:rPr lang="en-US" sz="2000" dirty="0" smtClean="0"/>
              <a:t>Drexel University web page: Assessment, Accreditation, </a:t>
            </a:r>
            <a:r>
              <a:rPr lang="en-US" sz="2000" dirty="0"/>
              <a:t>&amp; Effectiveness. </a:t>
            </a:r>
            <a:r>
              <a:rPr lang="en-US" sz="2000" dirty="0">
                <a:hlinkClick r:id="rId7"/>
              </a:rPr>
              <a:t>https://drexel.edu/provost/assessment/overview</a:t>
            </a:r>
            <a:r>
              <a:rPr lang="en-US" sz="2000" dirty="0" smtClean="0">
                <a:hlinkClick r:id="rId7"/>
              </a:rPr>
              <a:t>/</a:t>
            </a:r>
            <a:r>
              <a:rPr lang="en-US" sz="2000" dirty="0" smtClean="0"/>
              <a:t> </a:t>
            </a:r>
          </a:p>
          <a:p>
            <a:r>
              <a:rPr lang="en-US" sz="2000" dirty="0" smtClean="0"/>
              <a:t>Sample size calculator: </a:t>
            </a:r>
            <a:r>
              <a:rPr lang="en-US" sz="2000" dirty="0">
                <a:hlinkClick r:id="rId8"/>
              </a:rPr>
              <a:t>https</a:t>
            </a:r>
            <a:r>
              <a:rPr lang="en-US" sz="2000">
                <a:hlinkClick r:id="rId8"/>
              </a:rPr>
              <a:t>://</a:t>
            </a:r>
            <a:r>
              <a:rPr lang="en-US" sz="2000" smtClean="0">
                <a:hlinkClick r:id="rId8"/>
              </a:rPr>
              <a:t>www.calculator.net/sample-size-calculator.html</a:t>
            </a:r>
            <a:r>
              <a:rPr lang="en-US" sz="2000" dirty="0"/>
              <a:t> </a:t>
            </a:r>
          </a:p>
        </p:txBody>
      </p:sp>
      <p:sp>
        <p:nvSpPr>
          <p:cNvPr id="5" name="Slide Number Placeholder 4"/>
          <p:cNvSpPr>
            <a:spLocks noGrp="1"/>
          </p:cNvSpPr>
          <p:nvPr>
            <p:ph type="sldNum" sz="quarter" idx="12"/>
          </p:nvPr>
        </p:nvSpPr>
        <p:spPr/>
        <p:txBody>
          <a:bodyPr/>
          <a:lstStyle/>
          <a:p>
            <a:fld id="{23C13E18-335F-437C-89F9-3534969646CC}" type="slidenum">
              <a:rPr lang="en-US" smtClean="0"/>
              <a:t>57</a:t>
            </a:fld>
            <a:endParaRPr lang="en-US" dirty="0"/>
          </a:p>
        </p:txBody>
      </p:sp>
      <p:sp>
        <p:nvSpPr>
          <p:cNvPr id="6" name="Title 5"/>
          <p:cNvSpPr>
            <a:spLocks noGrp="1"/>
          </p:cNvSpPr>
          <p:nvPr>
            <p:ph type="title"/>
          </p:nvPr>
        </p:nvSpPr>
        <p:spPr>
          <a:xfrm>
            <a:off x="838200" y="173278"/>
            <a:ext cx="10515600" cy="676670"/>
          </a:xfrm>
        </p:spPr>
        <p:txBody>
          <a:bodyPr/>
          <a:lstStyle/>
          <a:p>
            <a:r>
              <a:rPr lang="en-US" dirty="0" smtClean="0"/>
              <a:t>Sources &amp; Links:</a:t>
            </a:r>
            <a:endParaRPr lang="en-US" dirty="0"/>
          </a:p>
        </p:txBody>
      </p:sp>
    </p:spTree>
    <p:extLst>
      <p:ext uri="{BB962C8B-B14F-4D97-AF65-F5344CB8AC3E}">
        <p14:creationId xmlns:p14="http://schemas.microsoft.com/office/powerpoint/2010/main" val="2060329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97724" y="1828800"/>
            <a:ext cx="9856076" cy="4348162"/>
          </a:xfrm>
        </p:spPr>
        <p:txBody>
          <a:bodyPr/>
          <a:lstStyle/>
          <a:p>
            <a:pPr marL="514350" indent="-514350">
              <a:buFont typeface="+mj-lt"/>
              <a:buAutoNum type="arabicPeriod"/>
            </a:pPr>
            <a:r>
              <a:rPr lang="en-US" dirty="0" smtClean="0"/>
              <a:t>Establish clear, observable expected </a:t>
            </a:r>
            <a:r>
              <a:rPr lang="en-US" u="sng" dirty="0" smtClean="0"/>
              <a:t>goals</a:t>
            </a:r>
            <a:r>
              <a:rPr lang="en-US" dirty="0" smtClean="0"/>
              <a:t> for student learning;</a:t>
            </a:r>
          </a:p>
          <a:p>
            <a:pPr marL="514350" indent="-514350">
              <a:buFont typeface="+mj-lt"/>
              <a:buAutoNum type="arabicPeriod"/>
            </a:pPr>
            <a:r>
              <a:rPr lang="en-US" dirty="0" smtClean="0"/>
              <a:t>Ensure that students have sufficient </a:t>
            </a:r>
            <a:r>
              <a:rPr lang="en-US" u="sng" dirty="0" smtClean="0"/>
              <a:t>opportunities</a:t>
            </a:r>
            <a:r>
              <a:rPr lang="en-US" dirty="0" smtClean="0"/>
              <a:t> to achieve those goals;</a:t>
            </a:r>
          </a:p>
          <a:p>
            <a:pPr marL="514350" indent="-514350">
              <a:buFont typeface="+mj-lt"/>
              <a:buAutoNum type="arabicPeriod"/>
            </a:pPr>
            <a:r>
              <a:rPr lang="en-US" dirty="0" smtClean="0"/>
              <a:t>Systematically gather, analyze, and interpret </a:t>
            </a:r>
            <a:r>
              <a:rPr lang="en-US" u="sng" dirty="0" smtClean="0"/>
              <a:t>evidence</a:t>
            </a:r>
            <a:r>
              <a:rPr lang="en-US" dirty="0" smtClean="0"/>
              <a:t> of how well students learning meets those goals;</a:t>
            </a:r>
          </a:p>
          <a:p>
            <a:pPr marL="514350" indent="-514350">
              <a:buFont typeface="+mj-lt"/>
              <a:buAutoNum type="arabicPeriod"/>
            </a:pPr>
            <a:r>
              <a:rPr lang="en-US" dirty="0" smtClean="0"/>
              <a:t>Use the resulting information to understand and </a:t>
            </a:r>
            <a:r>
              <a:rPr lang="en-US" u="sng" dirty="0" smtClean="0"/>
              <a:t>improve</a:t>
            </a:r>
            <a:r>
              <a:rPr lang="en-US" dirty="0" smtClean="0"/>
              <a:t> student learning. </a:t>
            </a:r>
            <a:endParaRPr lang="en-US" dirty="0"/>
          </a:p>
        </p:txBody>
      </p:sp>
      <p:sp>
        <p:nvSpPr>
          <p:cNvPr id="5" name="Slide Number Placeholder 4"/>
          <p:cNvSpPr>
            <a:spLocks noGrp="1"/>
          </p:cNvSpPr>
          <p:nvPr>
            <p:ph type="sldNum" sz="quarter" idx="12"/>
          </p:nvPr>
        </p:nvSpPr>
        <p:spPr/>
        <p:txBody>
          <a:bodyPr/>
          <a:lstStyle/>
          <a:p>
            <a:fld id="{23C13E18-335F-437C-89F9-3534969646CC}" type="slidenum">
              <a:rPr lang="en-US" smtClean="0"/>
              <a:t>6</a:t>
            </a:fld>
            <a:endParaRPr lang="en-US" dirty="0"/>
          </a:p>
        </p:txBody>
      </p:sp>
      <p:sp>
        <p:nvSpPr>
          <p:cNvPr id="6" name="Title 5"/>
          <p:cNvSpPr>
            <a:spLocks noGrp="1"/>
          </p:cNvSpPr>
          <p:nvPr>
            <p:ph type="title"/>
          </p:nvPr>
        </p:nvSpPr>
        <p:spPr/>
        <p:txBody>
          <a:bodyPr/>
          <a:lstStyle/>
          <a:p>
            <a:r>
              <a:rPr lang="en-US" sz="3600" dirty="0" smtClean="0"/>
              <a:t>What Is Assessment? (</a:t>
            </a:r>
            <a:r>
              <a:rPr lang="en-US" sz="3600" dirty="0" err="1" smtClean="0"/>
              <a:t>Suskie</a:t>
            </a:r>
            <a:r>
              <a:rPr lang="en-US" sz="3600" dirty="0" smtClean="0"/>
              <a:t>, 2018)</a:t>
            </a:r>
            <a:endParaRPr lang="en-US" sz="3600" dirty="0"/>
          </a:p>
        </p:txBody>
      </p:sp>
    </p:spTree>
    <p:extLst>
      <p:ext uri="{BB962C8B-B14F-4D97-AF65-F5344CB8AC3E}">
        <p14:creationId xmlns:p14="http://schemas.microsoft.com/office/powerpoint/2010/main" val="2412691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3C13E18-335F-437C-89F9-3534969646CC}" type="slidenum">
              <a:rPr lang="en-US" smtClean="0"/>
              <a:t>7</a:t>
            </a:fld>
            <a:endParaRPr lang="en-US" dirty="0"/>
          </a:p>
        </p:txBody>
      </p:sp>
      <p:sp>
        <p:nvSpPr>
          <p:cNvPr id="6" name="Title 5"/>
          <p:cNvSpPr>
            <a:spLocks noGrp="1"/>
          </p:cNvSpPr>
          <p:nvPr>
            <p:ph type="title"/>
          </p:nvPr>
        </p:nvSpPr>
        <p:spPr>
          <a:xfrm>
            <a:off x="551793" y="250704"/>
            <a:ext cx="10802007" cy="676670"/>
          </a:xfrm>
        </p:spPr>
        <p:txBody>
          <a:bodyPr/>
          <a:lstStyle/>
          <a:p>
            <a:r>
              <a:rPr lang="en-US" sz="3200" dirty="0" smtClean="0"/>
              <a:t>“Teaching, Learning, &amp; Assessment </a:t>
            </a:r>
            <a:br>
              <a:rPr lang="en-US" sz="3200" dirty="0" smtClean="0"/>
            </a:br>
            <a:r>
              <a:rPr lang="en-US" sz="3200" dirty="0" smtClean="0"/>
              <a:t>as a Continuous Four-Step Cycle” (</a:t>
            </a:r>
            <a:r>
              <a:rPr lang="en-US" sz="3200" dirty="0" err="1" smtClean="0"/>
              <a:t>Suskie</a:t>
            </a:r>
            <a:r>
              <a:rPr lang="en-US" sz="3200" dirty="0" smtClean="0"/>
              <a:t>, 2018) </a:t>
            </a:r>
            <a:endParaRPr lang="en-US" sz="3200" dirty="0"/>
          </a:p>
        </p:txBody>
      </p:sp>
      <p:graphicFrame>
        <p:nvGraphicFramePr>
          <p:cNvPr id="9" name="Diagram 8"/>
          <p:cNvGraphicFramePr/>
          <p:nvPr>
            <p:extLst>
              <p:ext uri="{D42A27DB-BD31-4B8C-83A1-F6EECF244321}">
                <p14:modId xmlns:p14="http://schemas.microsoft.com/office/powerpoint/2010/main" val="2923124894"/>
              </p:ext>
            </p:extLst>
          </p:nvPr>
        </p:nvGraphicFramePr>
        <p:xfrm>
          <a:off x="2031999" y="1387366"/>
          <a:ext cx="8562429" cy="4968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7774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220333" y="1828800"/>
            <a:ext cx="5751333" cy="4348163"/>
          </a:xfrm>
          <a:prstGeom prst="rect">
            <a:avLst/>
          </a:prstGeom>
        </p:spPr>
      </p:pic>
      <p:sp>
        <p:nvSpPr>
          <p:cNvPr id="5" name="Slide Number Placeholder 4"/>
          <p:cNvSpPr>
            <a:spLocks noGrp="1"/>
          </p:cNvSpPr>
          <p:nvPr>
            <p:ph type="sldNum" sz="quarter" idx="12"/>
          </p:nvPr>
        </p:nvSpPr>
        <p:spPr/>
        <p:txBody>
          <a:bodyPr/>
          <a:lstStyle/>
          <a:p>
            <a:fld id="{23C13E18-335F-437C-89F9-3534969646CC}" type="slidenum">
              <a:rPr lang="en-US" smtClean="0"/>
              <a:t>8</a:t>
            </a:fld>
            <a:endParaRPr lang="en-US" dirty="0"/>
          </a:p>
        </p:txBody>
      </p:sp>
      <p:sp>
        <p:nvSpPr>
          <p:cNvPr id="6" name="Title 5"/>
          <p:cNvSpPr>
            <a:spLocks noGrp="1"/>
          </p:cNvSpPr>
          <p:nvPr>
            <p:ph type="title"/>
          </p:nvPr>
        </p:nvSpPr>
        <p:spPr/>
        <p:txBody>
          <a:bodyPr/>
          <a:lstStyle/>
          <a:p>
            <a:r>
              <a:rPr lang="en-US" sz="4000" dirty="0" smtClean="0"/>
              <a:t>But where do the Goals Come From?</a:t>
            </a:r>
            <a:endParaRPr lang="en-US" sz="4000" dirty="0"/>
          </a:p>
        </p:txBody>
      </p:sp>
    </p:spTree>
    <p:extLst>
      <p:ext uri="{BB962C8B-B14F-4D97-AF65-F5344CB8AC3E}">
        <p14:creationId xmlns:p14="http://schemas.microsoft.com/office/powerpoint/2010/main" val="3879935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3" y="457202"/>
            <a:ext cx="8959961" cy="1142999"/>
          </a:xfrm>
        </p:spPr>
        <p:txBody>
          <a:bodyPr/>
          <a:lstStyle/>
          <a:p>
            <a:r>
              <a:rPr lang="en-US" dirty="0" smtClean="0"/>
              <a:t>Data-Driven vs. Values-Driven</a:t>
            </a:r>
            <a:endParaRPr lang="en-US" dirty="0"/>
          </a:p>
        </p:txBody>
      </p:sp>
      <p:sp>
        <p:nvSpPr>
          <p:cNvPr id="3" name="Content Placeholder 2"/>
          <p:cNvSpPr>
            <a:spLocks noGrp="1"/>
          </p:cNvSpPr>
          <p:nvPr>
            <p:ph idx="1"/>
          </p:nvPr>
        </p:nvSpPr>
        <p:spPr>
          <a:xfrm>
            <a:off x="2506134" y="1828800"/>
            <a:ext cx="7704667" cy="4171016"/>
          </a:xfrm>
        </p:spPr>
        <p:txBody>
          <a:bodyPr anchor="t"/>
          <a:lstStyle/>
          <a:p>
            <a:r>
              <a:rPr lang="en-US" sz="3000" u="sng" dirty="0"/>
              <a:t>Please</a:t>
            </a:r>
            <a:r>
              <a:rPr lang="en-US" sz="3000" dirty="0"/>
              <a:t> let’s stop talking about data-driven decision-making in higher education.</a:t>
            </a:r>
          </a:p>
          <a:p>
            <a:r>
              <a:rPr lang="en-US" sz="3000" dirty="0"/>
              <a:t>Data driven means values-free</a:t>
            </a:r>
            <a:r>
              <a:rPr lang="en-US" sz="3000" dirty="0" smtClean="0"/>
              <a:t>.</a:t>
            </a:r>
          </a:p>
          <a:p>
            <a:pPr lvl="1"/>
            <a:r>
              <a:rPr lang="en-US" sz="2600" dirty="0" smtClean="0"/>
              <a:t>We find some data and do what it tells us</a:t>
            </a:r>
            <a:r>
              <a:rPr lang="en-US" dirty="0" smtClean="0"/>
              <a:t>.</a:t>
            </a:r>
            <a:endParaRPr lang="en-US" dirty="0"/>
          </a:p>
          <a:p>
            <a:r>
              <a:rPr lang="en-US" sz="3000" dirty="0" smtClean="0"/>
              <a:t>Instead</a:t>
            </a:r>
            <a:r>
              <a:rPr lang="en-US" sz="3000" dirty="0"/>
              <a:t>, we should strive always to be:</a:t>
            </a:r>
          </a:p>
          <a:p>
            <a:pPr lvl="1"/>
            <a:r>
              <a:rPr lang="en-US" sz="2600" b="1" u="sng" dirty="0" smtClean="0"/>
              <a:t>Values</a:t>
            </a:r>
            <a:r>
              <a:rPr lang="en-US" sz="2600" b="1" dirty="0" smtClean="0"/>
              <a:t>-Driven and </a:t>
            </a:r>
            <a:endParaRPr lang="en-US" sz="2600" b="1" dirty="0"/>
          </a:p>
          <a:p>
            <a:pPr lvl="1"/>
            <a:r>
              <a:rPr lang="en-US" sz="2600" b="1" dirty="0"/>
              <a:t>Data-</a:t>
            </a:r>
            <a:r>
              <a:rPr lang="en-US" sz="2600" b="1" u="sng" dirty="0"/>
              <a:t>Informed</a:t>
            </a:r>
          </a:p>
        </p:txBody>
      </p:sp>
    </p:spTree>
    <p:extLst>
      <p:ext uri="{BB962C8B-B14F-4D97-AF65-F5344CB8AC3E}">
        <p14:creationId xmlns:p14="http://schemas.microsoft.com/office/powerpoint/2010/main" val="3018140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Myriad Pro Light"/>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3523</TotalTime>
  <Words>3836</Words>
  <Application>Microsoft Office PowerPoint</Application>
  <PresentationFormat>Widescreen</PresentationFormat>
  <Paragraphs>352</Paragraphs>
  <Slides>57</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Myriad Pro</vt:lpstr>
      <vt:lpstr>Myriad Pro Light</vt:lpstr>
      <vt:lpstr>Wingdings</vt:lpstr>
      <vt:lpstr>Office Theme</vt:lpstr>
      <vt:lpstr>Values- Based Assessment:  Moving from Compliance to Transformation</vt:lpstr>
      <vt:lpstr>Outline:</vt:lpstr>
      <vt:lpstr>Values-Centered Assessment: </vt:lpstr>
      <vt:lpstr>What I don’t mean by  Values-Centered Assessment:</vt:lpstr>
      <vt:lpstr>What is Assessment? (Palomba &amp; Banta, 1999)</vt:lpstr>
      <vt:lpstr>What Is Assessment? (Suskie, 2018)</vt:lpstr>
      <vt:lpstr>“Teaching, Learning, &amp; Assessment  as a Continuous Four-Step Cycle” (Suskie, 2018) </vt:lpstr>
      <vt:lpstr>But where do the Goals Come From?</vt:lpstr>
      <vt:lpstr>Data-Driven vs. Values-Driven</vt:lpstr>
      <vt:lpstr>Values???!!!</vt:lpstr>
      <vt:lpstr>Values???!!!</vt:lpstr>
      <vt:lpstr>AAHE Principle 1 (1992!)   </vt:lpstr>
      <vt:lpstr>Assessment &amp; Values (Banta et al., 1996)</vt:lpstr>
      <vt:lpstr>“Why do we have to do this?  (Most frequent faculty responses)</vt:lpstr>
      <vt:lpstr>“Why do we have to do this?  (Most frequent faculty responses)</vt:lpstr>
      <vt:lpstr>Wrong! Why (I think) faculty should be enthusiastic about doing assessment:</vt:lpstr>
      <vt:lpstr>The role of assessment in higher education is not:</vt:lpstr>
      <vt:lpstr>The role of assessment in higher education is:</vt:lpstr>
      <vt:lpstr>The role of assessment in higher education is:</vt:lpstr>
      <vt:lpstr>PowerPoint Presentation</vt:lpstr>
      <vt:lpstr>Admiral John Stockdale Vice Presidential Debate, 1992</vt:lpstr>
      <vt:lpstr>Admiral John Stockdale Vice Presidential Debate, 1992</vt:lpstr>
      <vt:lpstr>Who am I? Why am I here?</vt:lpstr>
      <vt:lpstr>Accreditors on the Centrality of Mission</vt:lpstr>
      <vt:lpstr>Accreditors on the Importance of Values</vt:lpstr>
      <vt:lpstr>Middle States to its Colleges &amp; Universities</vt:lpstr>
      <vt:lpstr>Assessment &amp; Values (Banta et al., 1996)</vt:lpstr>
      <vt:lpstr>Assessment Professionals on Values</vt:lpstr>
      <vt:lpstr>In the 1990s we had the “Politics of Meaning”</vt:lpstr>
      <vt:lpstr>Michael Lerner’s Politics of Meaning:</vt:lpstr>
      <vt:lpstr>Academics of Meaning:  What I mean by Values-Centered Assessment:</vt:lpstr>
      <vt:lpstr>Instead of Focusing on Value,  We Tend to Focus on:</vt:lpstr>
      <vt:lpstr>“What Sample Size Do I Need  for it to be Statistically Significant?”</vt:lpstr>
      <vt:lpstr>There is so much wrong with that question.</vt:lpstr>
      <vt:lpstr>Polling 130,000,000 Voters</vt:lpstr>
      <vt:lpstr>Sampling 57 Humanities Students</vt:lpstr>
      <vt:lpstr>These Calculations Assume:</vt:lpstr>
      <vt:lpstr>Instead, What if we Assume:</vt:lpstr>
      <vt:lpstr>57 Humanities Students, Take 2:</vt:lpstr>
      <vt:lpstr>It Still Misses the Point: </vt:lpstr>
      <vt:lpstr>Banta et al., on Mission Statements</vt:lpstr>
      <vt:lpstr>Mission and Values Statements</vt:lpstr>
      <vt:lpstr>Sample Mission Statement:</vt:lpstr>
      <vt:lpstr>Sample Mission Statement 2:</vt:lpstr>
      <vt:lpstr>Hunter’s Mission Statement</vt:lpstr>
      <vt:lpstr>Hunter’s Mission’s Values:</vt:lpstr>
      <vt:lpstr>“Teaching, Learning, &amp; Assessment  as a Continuous Four-Step Cycle” (Suskie, 2018) </vt:lpstr>
      <vt:lpstr>The Assessment Cycle: It Starts with Values</vt:lpstr>
      <vt:lpstr>How to Implement  Values-Based Assessment</vt:lpstr>
      <vt:lpstr>Examples: Values-Free or  Values-Challenged Programs</vt:lpstr>
      <vt:lpstr>The Problem With Bad SLOs: Even if you do a “valid” assessment,  you don’t learn anything useful!</vt:lpstr>
      <vt:lpstr>Again  What I mean by Values-Centered Assessment:</vt:lpstr>
      <vt:lpstr>Activity: Articulating Values,  Creating Values-Centered SLOs</vt:lpstr>
      <vt:lpstr>What About Externally Imposed Values?</vt:lpstr>
      <vt:lpstr>Again: How to Implement  Values-Based Assessment</vt:lpstr>
      <vt:lpstr>Questions, Comments, Contact   </vt:lpstr>
      <vt:lpstr>Sources &amp; Links:</vt:lpstr>
    </vt:vector>
  </TitlesOfParts>
  <Company>Hunter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Buckwald</dc:creator>
  <cp:lastModifiedBy>Joel D Bloom</cp:lastModifiedBy>
  <cp:revision>150</cp:revision>
  <cp:lastPrinted>2019-09-13T03:55:49Z</cp:lastPrinted>
  <dcterms:created xsi:type="dcterms:W3CDTF">2018-01-09T20:32:12Z</dcterms:created>
  <dcterms:modified xsi:type="dcterms:W3CDTF">2019-11-04T13:17:33Z</dcterms:modified>
</cp:coreProperties>
</file>