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9" r:id="rId2"/>
    <p:sldId id="290" r:id="rId3"/>
    <p:sldId id="291" r:id="rId4"/>
    <p:sldId id="259" r:id="rId5"/>
    <p:sldId id="279" r:id="rId6"/>
    <p:sldId id="277" r:id="rId7"/>
    <p:sldId id="278" r:id="rId8"/>
    <p:sldId id="266" r:id="rId9"/>
    <p:sldId id="288" r:id="rId10"/>
    <p:sldId id="268" r:id="rId11"/>
    <p:sldId id="269" r:id="rId12"/>
    <p:sldId id="267" r:id="rId13"/>
    <p:sldId id="281" r:id="rId14"/>
    <p:sldId id="270" r:id="rId15"/>
    <p:sldId id="272" r:id="rId16"/>
    <p:sldId id="285" r:id="rId17"/>
    <p:sldId id="286" r:id="rId18"/>
    <p:sldId id="273" r:id="rId19"/>
    <p:sldId id="292" r:id="rId20"/>
    <p:sldId id="294" r:id="rId21"/>
    <p:sldId id="274" r:id="rId22"/>
    <p:sldId id="261" r:id="rId23"/>
    <p:sldId id="262" r:id="rId24"/>
    <p:sldId id="275" r:id="rId25"/>
    <p:sldId id="27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3333CC"/>
    <a:srgbClr val="FF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2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13C1527-641C-4DDD-A3D3-5BDA89F4667A}" type="slidenum">
              <a:rPr lang="en-US"/>
              <a:pPr>
                <a:defRPr/>
              </a:pPr>
              <a:t>‹#›</a:t>
            </a:fld>
            <a:endParaRPr lang="en-US"/>
          </a:p>
        </p:txBody>
      </p:sp>
    </p:spTree>
    <p:extLst>
      <p:ext uri="{BB962C8B-B14F-4D97-AF65-F5344CB8AC3E}">
        <p14:creationId xmlns:p14="http://schemas.microsoft.com/office/powerpoint/2010/main" val="3891841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Scientific_community"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en.wikipedia.org/wiki/Hypothesis" TargetMode="External"/><Relationship Id="rId4" Type="http://schemas.openxmlformats.org/officeDocument/2006/relationships/hyperlink" Target="http://en.wikipedia.org/wiki/Empirical_research"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5AB9327-64D1-4FA5-A654-90D342A942E9}" type="slidenum">
              <a:rPr lang="en-US"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Tell them a bit about the book,</a:t>
            </a:r>
            <a:r>
              <a:rPr lang="en-US" baseline="0" dirty="0" smtClean="0"/>
              <a:t> but save the part about author till later…</a:t>
            </a:r>
            <a:endParaRPr lang="en-US" dirty="0" smtClean="0"/>
          </a:p>
        </p:txBody>
      </p:sp>
    </p:spTree>
    <p:extLst>
      <p:ext uri="{BB962C8B-B14F-4D97-AF65-F5344CB8AC3E}">
        <p14:creationId xmlns:p14="http://schemas.microsoft.com/office/powerpoint/2010/main" val="2611000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687AC65-957D-4336-B3F4-5C461C28D134}" type="slidenum">
              <a:rPr lang="en-US" smtClean="0"/>
              <a:pPr/>
              <a:t>10</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Tell them to read personal essay by author in this chapter</a:t>
            </a:r>
          </a:p>
        </p:txBody>
      </p:sp>
    </p:spTree>
    <p:extLst>
      <p:ext uri="{BB962C8B-B14F-4D97-AF65-F5344CB8AC3E}">
        <p14:creationId xmlns:p14="http://schemas.microsoft.com/office/powerpoint/2010/main" val="3752684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45997743-DBF1-43A6-9DF6-AED4057A9094}" type="slidenum">
              <a:rPr lang="en-US" smtClean="0"/>
              <a:pPr/>
              <a:t>11</a:t>
            </a:fld>
            <a:endParaRPr lang="en-US" smtClean="0"/>
          </a:p>
        </p:txBody>
      </p:sp>
    </p:spTree>
    <p:extLst>
      <p:ext uri="{BB962C8B-B14F-4D97-AF65-F5344CB8AC3E}">
        <p14:creationId xmlns:p14="http://schemas.microsoft.com/office/powerpoint/2010/main" val="3030371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p>
            <a:fld id="{E5B7E454-7B3D-4E45-BAB3-C0F5009CCA14}" type="slidenum">
              <a:rPr lang="en-US" smtClean="0"/>
              <a:pPr/>
              <a:t>12</a:t>
            </a:fld>
            <a:endParaRPr lang="en-US" smtClean="0"/>
          </a:p>
        </p:txBody>
      </p:sp>
    </p:spTree>
    <p:extLst>
      <p:ext uri="{BB962C8B-B14F-4D97-AF65-F5344CB8AC3E}">
        <p14:creationId xmlns:p14="http://schemas.microsoft.com/office/powerpoint/2010/main" val="321078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en-US" smtClean="0"/>
          </a:p>
        </p:txBody>
      </p:sp>
      <p:sp>
        <p:nvSpPr>
          <p:cNvPr id="43012" name="Slide Number Placeholder 3"/>
          <p:cNvSpPr>
            <a:spLocks noGrp="1"/>
          </p:cNvSpPr>
          <p:nvPr>
            <p:ph type="sldNum" sz="quarter" idx="5"/>
          </p:nvPr>
        </p:nvSpPr>
        <p:spPr>
          <a:noFill/>
        </p:spPr>
        <p:txBody>
          <a:bodyPr/>
          <a:lstStyle/>
          <a:p>
            <a:fld id="{579FF75B-69E4-484B-A82E-C8C0E302CF76}" type="slidenum">
              <a:rPr lang="en-US" smtClean="0"/>
              <a:pPr/>
              <a:t>13</a:t>
            </a:fld>
            <a:endParaRPr lang="en-US" smtClean="0"/>
          </a:p>
        </p:txBody>
      </p:sp>
    </p:spTree>
    <p:extLst>
      <p:ext uri="{BB962C8B-B14F-4D97-AF65-F5344CB8AC3E}">
        <p14:creationId xmlns:p14="http://schemas.microsoft.com/office/powerpoint/2010/main" val="2215681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1280AFC0-019B-4C12-8EF7-27965603D2DD}" type="slidenum">
              <a:rPr lang="en-US" smtClean="0"/>
              <a:pPr/>
              <a:t>14</a:t>
            </a:fld>
            <a:endParaRPr lang="en-US" smtClean="0"/>
          </a:p>
        </p:txBody>
      </p:sp>
    </p:spTree>
    <p:extLst>
      <p:ext uri="{BB962C8B-B14F-4D97-AF65-F5344CB8AC3E}">
        <p14:creationId xmlns:p14="http://schemas.microsoft.com/office/powerpoint/2010/main" val="2851813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endParaRPr lang="en-US" smtClean="0"/>
          </a:p>
        </p:txBody>
      </p:sp>
      <p:sp>
        <p:nvSpPr>
          <p:cNvPr id="46084" name="Slide Number Placeholder 3"/>
          <p:cNvSpPr>
            <a:spLocks noGrp="1"/>
          </p:cNvSpPr>
          <p:nvPr>
            <p:ph type="sldNum" sz="quarter" idx="5"/>
          </p:nvPr>
        </p:nvSpPr>
        <p:spPr>
          <a:noFill/>
        </p:spPr>
        <p:txBody>
          <a:bodyPr/>
          <a:lstStyle/>
          <a:p>
            <a:fld id="{A29D0F80-D2C6-4493-9C04-BD10F6B7DB1C}" type="slidenum">
              <a:rPr lang="en-US" smtClean="0"/>
              <a:pPr/>
              <a:t>15</a:t>
            </a:fld>
            <a:endParaRPr lang="en-US" smtClean="0"/>
          </a:p>
        </p:txBody>
      </p:sp>
    </p:spTree>
    <p:extLst>
      <p:ext uri="{BB962C8B-B14F-4D97-AF65-F5344CB8AC3E}">
        <p14:creationId xmlns:p14="http://schemas.microsoft.com/office/powerpoint/2010/main" val="3736158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a:noFill/>
        </p:spPr>
        <p:txBody>
          <a:bodyPr/>
          <a:lstStyle/>
          <a:p>
            <a:fld id="{F67213C8-7AD5-44E2-B0BA-B53CDC4D93BF}" type="slidenum">
              <a:rPr lang="en-US" smtClean="0"/>
              <a:pPr/>
              <a:t>16</a:t>
            </a:fld>
            <a:endParaRPr lang="en-US" smtClean="0"/>
          </a:p>
        </p:txBody>
      </p:sp>
    </p:spTree>
    <p:extLst>
      <p:ext uri="{BB962C8B-B14F-4D97-AF65-F5344CB8AC3E}">
        <p14:creationId xmlns:p14="http://schemas.microsoft.com/office/powerpoint/2010/main" val="2377218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EA75D5E4-2628-4790-9296-E3274252E904}" type="slidenum">
              <a:rPr lang="en-US" smtClean="0"/>
              <a:pPr/>
              <a:t>17</a:t>
            </a:fld>
            <a:endParaRPr lang="en-US" smtClean="0"/>
          </a:p>
        </p:txBody>
      </p:sp>
    </p:spTree>
    <p:extLst>
      <p:ext uri="{BB962C8B-B14F-4D97-AF65-F5344CB8AC3E}">
        <p14:creationId xmlns:p14="http://schemas.microsoft.com/office/powerpoint/2010/main" val="951327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480D1976-C9BC-4585-9C20-A62808F7B279}" type="slidenum">
              <a:rPr lang="en-US" smtClean="0"/>
              <a:pPr/>
              <a:t>18</a:t>
            </a:fld>
            <a:endParaRPr lang="en-US" smtClean="0"/>
          </a:p>
        </p:txBody>
      </p:sp>
    </p:spTree>
    <p:extLst>
      <p:ext uri="{BB962C8B-B14F-4D97-AF65-F5344CB8AC3E}">
        <p14:creationId xmlns:p14="http://schemas.microsoft.com/office/powerpoint/2010/main" val="1777468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1EAA13A-E668-4B3F-BB79-08D524FC6841}" type="slidenum">
              <a:rPr lang="en-US" smtClean="0"/>
              <a:pPr/>
              <a:t>21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This kind of notion of inertia was a hang-up for scientists bacn in copernicus time before Galileo.</a:t>
            </a:r>
          </a:p>
        </p:txBody>
      </p:sp>
    </p:spTree>
    <p:extLst>
      <p:ext uri="{BB962C8B-B14F-4D97-AF65-F5344CB8AC3E}">
        <p14:creationId xmlns:p14="http://schemas.microsoft.com/office/powerpoint/2010/main" val="3715135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B0F2AED-0FD6-45B0-9615-DB6B447916D0}" type="slidenum">
              <a:rPr lang="en-US" smtClean="0"/>
              <a:pPr/>
              <a:t>2</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Mention www.physicsplace.com</a:t>
            </a:r>
          </a:p>
        </p:txBody>
      </p:sp>
    </p:spTree>
    <p:extLst>
      <p:ext uri="{BB962C8B-B14F-4D97-AF65-F5344CB8AC3E}">
        <p14:creationId xmlns:p14="http://schemas.microsoft.com/office/powerpoint/2010/main" val="2541198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smtClean="0"/>
          </a:p>
        </p:txBody>
      </p:sp>
      <p:sp>
        <p:nvSpPr>
          <p:cNvPr id="51204" name="Slide Number Placeholder 3"/>
          <p:cNvSpPr>
            <a:spLocks noGrp="1"/>
          </p:cNvSpPr>
          <p:nvPr>
            <p:ph type="sldNum" sz="quarter" idx="5"/>
          </p:nvPr>
        </p:nvSpPr>
        <p:spPr>
          <a:noFill/>
        </p:spPr>
        <p:txBody>
          <a:bodyPr/>
          <a:lstStyle/>
          <a:p>
            <a:fld id="{A16EC293-1888-48A2-941E-1F026F95C2CF}" type="slidenum">
              <a:rPr lang="en-US" smtClean="0"/>
              <a:pPr/>
              <a:t>22</a:t>
            </a:fld>
            <a:endParaRPr lang="en-US" smtClean="0"/>
          </a:p>
        </p:txBody>
      </p:sp>
    </p:spTree>
    <p:extLst>
      <p:ext uri="{BB962C8B-B14F-4D97-AF65-F5344CB8AC3E}">
        <p14:creationId xmlns:p14="http://schemas.microsoft.com/office/powerpoint/2010/main" val="1604089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52228" name="Slide Number Placeholder 3"/>
          <p:cNvSpPr>
            <a:spLocks noGrp="1"/>
          </p:cNvSpPr>
          <p:nvPr>
            <p:ph type="sldNum" sz="quarter" idx="5"/>
          </p:nvPr>
        </p:nvSpPr>
        <p:spPr>
          <a:noFill/>
        </p:spPr>
        <p:txBody>
          <a:bodyPr/>
          <a:lstStyle/>
          <a:p>
            <a:fld id="{43227152-8CBA-45CD-90F8-ED81FC36FB94}" type="slidenum">
              <a:rPr lang="en-US" smtClean="0"/>
              <a:pPr/>
              <a:t>23</a:t>
            </a:fld>
            <a:endParaRPr lang="en-US" smtClean="0"/>
          </a:p>
        </p:txBody>
      </p:sp>
    </p:spTree>
    <p:extLst>
      <p:ext uri="{BB962C8B-B14F-4D97-AF65-F5344CB8AC3E}">
        <p14:creationId xmlns:p14="http://schemas.microsoft.com/office/powerpoint/2010/main" val="4073541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90BDF0E6-F925-48F6-BC23-7E8029A05C77}" type="slidenum">
              <a:rPr lang="en-US" smtClean="0"/>
              <a:pPr/>
              <a:t>24</a:t>
            </a:fld>
            <a:endParaRPr lang="en-US" smtClean="0"/>
          </a:p>
        </p:txBody>
      </p:sp>
    </p:spTree>
    <p:extLst>
      <p:ext uri="{BB962C8B-B14F-4D97-AF65-F5344CB8AC3E}">
        <p14:creationId xmlns:p14="http://schemas.microsoft.com/office/powerpoint/2010/main" val="4196453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7D32D89F-1590-483E-8AA1-3C323A286378}" type="slidenum">
              <a:rPr lang="en-US" smtClean="0"/>
              <a:pPr/>
              <a:t>25</a:t>
            </a:fld>
            <a:endParaRPr lang="en-US" smtClean="0"/>
          </a:p>
        </p:txBody>
      </p:sp>
    </p:spTree>
    <p:extLst>
      <p:ext uri="{BB962C8B-B14F-4D97-AF65-F5344CB8AC3E}">
        <p14:creationId xmlns:p14="http://schemas.microsoft.com/office/powerpoint/2010/main" val="151602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BD86E8E-53AC-4AE9-BFFB-F67A89F12BB8}" type="slidenum">
              <a:rPr lang="en-US" smtClean="0"/>
              <a:pPr/>
              <a:t>3</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67264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83595B5-C0E9-4CF6-A04A-34752E6FB8D0}" type="slidenum">
              <a:rPr lang="en-US" smtClean="0"/>
              <a:pPr/>
              <a:t>4</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Second handout has homework problems</a:t>
            </a:r>
          </a:p>
        </p:txBody>
      </p:sp>
    </p:spTree>
    <p:extLst>
      <p:ext uri="{BB962C8B-B14F-4D97-AF65-F5344CB8AC3E}">
        <p14:creationId xmlns:p14="http://schemas.microsoft.com/office/powerpoint/2010/main" val="206284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257DCA17-9FA4-4411-8B80-751997603CC0}" type="slidenum">
              <a:rPr lang="en-US" smtClean="0"/>
              <a:pPr/>
              <a:t>5</a:t>
            </a:fld>
            <a:endParaRPr lang="en-US" smtClean="0"/>
          </a:p>
        </p:txBody>
      </p:sp>
    </p:spTree>
    <p:extLst>
      <p:ext uri="{BB962C8B-B14F-4D97-AF65-F5344CB8AC3E}">
        <p14:creationId xmlns:p14="http://schemas.microsoft.com/office/powerpoint/2010/main" val="3663045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r>
              <a:rPr lang="en-US" dirty="0" smtClean="0"/>
              <a:t>people have been doing science forever - really ever since people walked on the earth, making observations about the physical world,</a:t>
            </a:r>
            <a:r>
              <a:rPr lang="en-US" baseline="0" dirty="0" smtClean="0"/>
              <a:t> </a:t>
            </a:r>
            <a:r>
              <a:rPr lang="en-US" dirty="0" smtClean="0"/>
              <a:t>finding order in nature, discovering relationships in nature that enabled them to make predictions and have some control over their surroundings. </a:t>
            </a:r>
          </a:p>
          <a:p>
            <a:pPr eaLnBrk="1" hangingPunct="1"/>
            <a:r>
              <a:rPr lang="en-US" dirty="0" smtClean="0"/>
              <a:t>The </a:t>
            </a:r>
            <a:r>
              <a:rPr lang="en-US" dirty="0" smtClean="0">
                <a:hlinkClick r:id="rId3" tooltip="Scientific community"/>
              </a:rPr>
              <a:t>scientific community</a:t>
            </a:r>
            <a:r>
              <a:rPr lang="en-US" dirty="0" smtClean="0"/>
              <a:t> considers intelligent design a pseudoscience because it lacks </a:t>
            </a:r>
            <a:r>
              <a:rPr lang="en-US" dirty="0" smtClean="0">
                <a:hlinkClick r:id="rId4" tooltip="Empirical research"/>
              </a:rPr>
              <a:t>empirical support</a:t>
            </a:r>
            <a:r>
              <a:rPr lang="en-US" dirty="0" smtClean="0"/>
              <a:t> and offers no tenable </a:t>
            </a:r>
            <a:r>
              <a:rPr lang="en-US" dirty="0" smtClean="0">
                <a:hlinkClick r:id="rId5" tooltip="Hypothesis"/>
              </a:rPr>
              <a:t>hypotheses</a:t>
            </a:r>
            <a:endParaRPr lang="en-US" dirty="0" smtClean="0"/>
          </a:p>
        </p:txBody>
      </p:sp>
      <p:sp>
        <p:nvSpPr>
          <p:cNvPr id="36868" name="Slide Number Placeholder 3"/>
          <p:cNvSpPr>
            <a:spLocks noGrp="1"/>
          </p:cNvSpPr>
          <p:nvPr>
            <p:ph type="sldNum" sz="quarter" idx="5"/>
          </p:nvPr>
        </p:nvSpPr>
        <p:spPr>
          <a:noFill/>
        </p:spPr>
        <p:txBody>
          <a:bodyPr/>
          <a:lstStyle/>
          <a:p>
            <a:fld id="{06BB0B77-A52A-4BE8-97F5-E022ED681DCD}" type="slidenum">
              <a:rPr lang="en-US" smtClean="0"/>
              <a:pPr/>
              <a:t>6</a:t>
            </a:fld>
            <a:endParaRPr lang="en-US" smtClean="0"/>
          </a:p>
        </p:txBody>
      </p:sp>
    </p:spTree>
    <p:extLst>
      <p:ext uri="{BB962C8B-B14F-4D97-AF65-F5344CB8AC3E}">
        <p14:creationId xmlns:p14="http://schemas.microsoft.com/office/powerpoint/2010/main" val="3073866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4D74CB80-DD63-4D09-BF80-097A22D09DEC}" type="slidenum">
              <a:rPr lang="en-US" smtClean="0"/>
              <a:pPr/>
              <a:t>7</a:t>
            </a:fld>
            <a:endParaRPr lang="en-US" smtClean="0"/>
          </a:p>
        </p:txBody>
      </p:sp>
    </p:spTree>
    <p:extLst>
      <p:ext uri="{BB962C8B-B14F-4D97-AF65-F5344CB8AC3E}">
        <p14:creationId xmlns:p14="http://schemas.microsoft.com/office/powerpoint/2010/main" val="3187145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A98EDA4-3844-4796-AF93-048D88F472BA}" type="slidenum">
              <a:rPr lang="en-US" smtClean="0"/>
              <a:pPr/>
              <a:t>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Other examples in book. Maybe also do coin-on-card-on-glass and whip out the card?</a:t>
            </a:r>
          </a:p>
        </p:txBody>
      </p:sp>
    </p:spTree>
    <p:extLst>
      <p:ext uri="{BB962C8B-B14F-4D97-AF65-F5344CB8AC3E}">
        <p14:creationId xmlns:p14="http://schemas.microsoft.com/office/powerpoint/2010/main" val="4070168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A98EDA4-3844-4796-AF93-048D88F472BA}" type="slidenum">
              <a:rPr lang="en-US" smtClean="0"/>
              <a:pPr/>
              <a:t>9</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Other examples in book. Maybe also do coin-on-card-on-glass and whip out the card?</a:t>
            </a:r>
          </a:p>
        </p:txBody>
      </p:sp>
    </p:spTree>
    <p:extLst>
      <p:ext uri="{BB962C8B-B14F-4D97-AF65-F5344CB8AC3E}">
        <p14:creationId xmlns:p14="http://schemas.microsoft.com/office/powerpoint/2010/main" val="2707932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0B8AA2-E6F7-4999-9CE2-30A72F2F08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81CDC9-5F27-44D6-805B-677F8237C1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AB2D66-CBB2-4878-9F84-0DE7E69687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C17733-4AD7-41AA-8E13-5FD4F7FB289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993198-359F-480C-AA3C-06ED7A9095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7D52F2-8B4D-4939-9441-0B1EB23CF1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279457-D37A-42F3-A543-55BAFC4A54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B4CF5F-B8A1-4827-83C4-4F57CAE7E1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D4344D0-B863-4921-A2B2-D543EF0066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DED7E81-E6FA-4AF2-80EE-62EB97528F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3143F83-CAAD-4666-B9CA-B91FB5FC75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882EAC-103E-4E17-AB86-F687B25391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2E38FC-6F7C-4A6D-A80A-65B8CEBB85E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6F5FFD7-5A6C-4E8F-AA5D-E6EA33D5A0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nmaitra@hunter.cuny.edu"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609600"/>
            <a:ext cx="7848600" cy="685800"/>
          </a:xfrm>
        </p:spPr>
        <p:txBody>
          <a:bodyPr/>
          <a:lstStyle/>
          <a:p>
            <a:pPr eaLnBrk="1" hangingPunct="1"/>
            <a:r>
              <a:rPr lang="en-US" sz="3200" dirty="0" smtClean="0"/>
              <a:t>Welcome to Physics 100 !</a:t>
            </a:r>
            <a:br>
              <a:rPr lang="en-US" sz="3200" dirty="0" smtClean="0"/>
            </a:br>
            <a:r>
              <a:rPr lang="en-US" sz="3200" i="1" dirty="0" smtClean="0">
                <a:solidFill>
                  <a:srgbClr val="990099"/>
                </a:solidFill>
              </a:rPr>
              <a:t>Basic Concepts of Physics</a:t>
            </a:r>
            <a:r>
              <a:rPr lang="en-US" sz="4000" dirty="0" smtClean="0"/>
              <a:t> </a:t>
            </a:r>
          </a:p>
        </p:txBody>
      </p:sp>
      <p:sp>
        <p:nvSpPr>
          <p:cNvPr id="2051" name="Rectangle 3"/>
          <p:cNvSpPr>
            <a:spLocks noGrp="1" noChangeArrowheads="1"/>
          </p:cNvSpPr>
          <p:nvPr>
            <p:ph type="subTitle" idx="1"/>
          </p:nvPr>
        </p:nvSpPr>
        <p:spPr>
          <a:xfrm>
            <a:off x="2743200" y="5715000"/>
            <a:ext cx="8839200" cy="1752600"/>
          </a:xfrm>
        </p:spPr>
        <p:txBody>
          <a:bodyPr/>
          <a:lstStyle/>
          <a:p>
            <a:pPr algn="l" eaLnBrk="1" hangingPunct="1">
              <a:buFontTx/>
              <a:buChar char="•"/>
            </a:pPr>
            <a:r>
              <a:rPr lang="en-US" sz="2400" dirty="0" smtClean="0"/>
              <a:t> </a:t>
            </a:r>
            <a:r>
              <a:rPr lang="en-US" sz="2400" b="1" dirty="0" smtClean="0">
                <a:solidFill>
                  <a:schemeClr val="accent2"/>
                </a:solidFill>
              </a:rPr>
              <a:t>Please pick up one handout for </a:t>
            </a:r>
            <a:r>
              <a:rPr lang="en-US" sz="2400" b="1" dirty="0" smtClean="0">
                <a:solidFill>
                  <a:schemeClr val="accent2"/>
                </a:solidFill>
              </a:rPr>
              <a:t>today</a:t>
            </a:r>
            <a:endParaRPr lang="en-US" sz="2400" b="1" dirty="0" smtClean="0">
              <a:solidFill>
                <a:schemeClr val="accent2"/>
              </a:solidFill>
            </a:endParaRPr>
          </a:p>
        </p:txBody>
      </p:sp>
      <p:sp>
        <p:nvSpPr>
          <p:cNvPr id="2052" name="Text Box 20"/>
          <p:cNvSpPr txBox="1">
            <a:spLocks noChangeArrowheads="1"/>
          </p:cNvSpPr>
          <p:nvPr/>
        </p:nvSpPr>
        <p:spPr bwMode="auto">
          <a:xfrm>
            <a:off x="457200" y="2133600"/>
            <a:ext cx="184150" cy="366713"/>
          </a:xfrm>
          <a:prstGeom prst="rect">
            <a:avLst/>
          </a:prstGeom>
          <a:noFill/>
          <a:ln w="9525">
            <a:noFill/>
            <a:miter lim="800000"/>
            <a:headEnd/>
            <a:tailEnd/>
          </a:ln>
        </p:spPr>
        <p:txBody>
          <a:bodyPr wrap="none">
            <a:spAutoFit/>
          </a:bodyPr>
          <a:lstStyle/>
          <a:p>
            <a:endParaRPr lang="en-US"/>
          </a:p>
        </p:txBody>
      </p:sp>
      <p:pic>
        <p:nvPicPr>
          <p:cNvPr id="2055" name="Picture 29" descr="pghewitt"/>
          <p:cNvPicPr>
            <a:picLocks noChangeAspect="1" noChangeArrowheads="1"/>
          </p:cNvPicPr>
          <p:nvPr/>
        </p:nvPicPr>
        <p:blipFill>
          <a:blip r:embed="rId3"/>
          <a:srcRect/>
          <a:stretch>
            <a:fillRect/>
          </a:stretch>
        </p:blipFill>
        <p:spPr bwMode="auto">
          <a:xfrm>
            <a:off x="3352800" y="2286000"/>
            <a:ext cx="1255713" cy="1752600"/>
          </a:xfrm>
          <a:prstGeom prst="rect">
            <a:avLst/>
          </a:prstGeom>
          <a:noFill/>
          <a:ln w="9525">
            <a:noFill/>
            <a:miter lim="800000"/>
            <a:headEnd/>
            <a:tailEnd/>
          </a:ln>
        </p:spPr>
      </p:pic>
      <p:sp>
        <p:nvSpPr>
          <p:cNvPr id="2056" name="Text Box 30"/>
          <p:cNvSpPr txBox="1">
            <a:spLocks noChangeArrowheads="1"/>
          </p:cNvSpPr>
          <p:nvPr/>
        </p:nvSpPr>
        <p:spPr bwMode="auto">
          <a:xfrm>
            <a:off x="228600" y="1828800"/>
            <a:ext cx="5791200" cy="366713"/>
          </a:xfrm>
          <a:prstGeom prst="rect">
            <a:avLst/>
          </a:prstGeom>
          <a:noFill/>
          <a:ln w="9525">
            <a:noFill/>
            <a:miter lim="800000"/>
            <a:headEnd/>
            <a:tailEnd/>
          </a:ln>
        </p:spPr>
        <p:txBody>
          <a:bodyPr>
            <a:spAutoFit/>
          </a:bodyPr>
          <a:lstStyle/>
          <a:p>
            <a:pPr>
              <a:spcBef>
                <a:spcPct val="50000"/>
              </a:spcBef>
            </a:pPr>
            <a:r>
              <a:rPr lang="en-US"/>
              <a:t>Based on the book by </a:t>
            </a:r>
            <a:r>
              <a:rPr lang="en-US" b="1"/>
              <a:t>Paul G. Hewitt:</a:t>
            </a:r>
          </a:p>
        </p:txBody>
      </p:sp>
      <p:sp>
        <p:nvSpPr>
          <p:cNvPr id="2057" name="Text Box 31"/>
          <p:cNvSpPr txBox="1">
            <a:spLocks noChangeArrowheads="1"/>
          </p:cNvSpPr>
          <p:nvPr/>
        </p:nvSpPr>
        <p:spPr bwMode="auto">
          <a:xfrm>
            <a:off x="6046694" y="1950243"/>
            <a:ext cx="2749550" cy="366713"/>
          </a:xfrm>
          <a:prstGeom prst="rect">
            <a:avLst/>
          </a:prstGeom>
          <a:noFill/>
          <a:ln w="9525">
            <a:noFill/>
            <a:miter lim="800000"/>
            <a:headEnd/>
            <a:tailEnd/>
          </a:ln>
        </p:spPr>
        <p:txBody>
          <a:bodyPr wrap="none">
            <a:spAutoFit/>
          </a:bodyPr>
          <a:lstStyle/>
          <a:p>
            <a:r>
              <a:rPr lang="en-US" i="1" dirty="0">
                <a:solidFill>
                  <a:srgbClr val="0070C0"/>
                </a:solidFill>
              </a:rPr>
              <a:t>Instructor: </a:t>
            </a:r>
            <a:r>
              <a:rPr lang="en-US" b="1" i="1" dirty="0">
                <a:solidFill>
                  <a:srgbClr val="0070C0"/>
                </a:solidFill>
              </a:rPr>
              <a:t>Neepa Maitra</a:t>
            </a:r>
            <a:r>
              <a:rPr lang="en-US" i="1" dirty="0">
                <a:solidFill>
                  <a:srgbClr val="0070C0"/>
                </a:solidFill>
              </a:rPr>
              <a:t> </a:t>
            </a:r>
          </a:p>
        </p:txBody>
      </p:sp>
      <p:pic>
        <p:nvPicPr>
          <p:cNvPr id="11" name="Picture 10" descr="51GjC0XAk0L._SS500_.jpg"/>
          <p:cNvPicPr>
            <a:picLocks noChangeAspect="1"/>
          </p:cNvPicPr>
          <p:nvPr/>
        </p:nvPicPr>
        <p:blipFill>
          <a:blip r:embed="rId4"/>
          <a:stretch>
            <a:fillRect/>
          </a:stretch>
        </p:blipFill>
        <p:spPr>
          <a:xfrm>
            <a:off x="0" y="2286000"/>
            <a:ext cx="3143250" cy="3143250"/>
          </a:xfrm>
          <a:prstGeom prst="rect">
            <a:avLst/>
          </a:prstGeom>
        </p:spPr>
      </p:pic>
    </p:spTree>
    <p:extLst>
      <p:ext uri="{BB962C8B-B14F-4D97-AF65-F5344CB8AC3E}">
        <p14:creationId xmlns:p14="http://schemas.microsoft.com/office/powerpoint/2010/main" val="20231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ext Box 4"/>
          <p:cNvSpPr>
            <a:spLocks noGrp="1" noChangeArrowheads="1"/>
          </p:cNvSpPr>
          <p:nvPr>
            <p:ph type="body" sz="half" idx="1"/>
          </p:nvPr>
        </p:nvSpPr>
        <p:spPr>
          <a:xfrm>
            <a:off x="304800" y="457200"/>
            <a:ext cx="8610600" cy="1371600"/>
          </a:xfrm>
          <a:noFill/>
        </p:spPr>
        <p:txBody>
          <a:bodyPr/>
          <a:lstStyle/>
          <a:p>
            <a:pPr eaLnBrk="1" hangingPunct="1">
              <a:lnSpc>
                <a:spcPct val="80000"/>
              </a:lnSpc>
              <a:spcBef>
                <a:spcPct val="50000"/>
              </a:spcBef>
            </a:pPr>
            <a:r>
              <a:rPr lang="en-US" sz="2400" b="1" dirty="0" smtClean="0">
                <a:solidFill>
                  <a:srgbClr val="3333CC"/>
                </a:solidFill>
              </a:rPr>
              <a:t>Force</a:t>
            </a:r>
            <a:r>
              <a:rPr lang="en-US" sz="2400" dirty="0" smtClean="0"/>
              <a:t>  = something that produces a change in motion, a push or a pull.</a:t>
            </a:r>
            <a:r>
              <a:rPr lang="en-US" sz="1800" dirty="0" smtClean="0"/>
              <a:t> </a:t>
            </a:r>
          </a:p>
          <a:p>
            <a:pPr eaLnBrk="1" hangingPunct="1">
              <a:lnSpc>
                <a:spcPct val="80000"/>
              </a:lnSpc>
              <a:spcBef>
                <a:spcPct val="50000"/>
              </a:spcBef>
            </a:pPr>
            <a:r>
              <a:rPr lang="en-US" sz="2000" dirty="0" smtClean="0"/>
              <a:t>Source can be muscle effort, or gravitational, or electric, or magnetic…Often we</a:t>
            </a:r>
            <a:r>
              <a:rPr lang="en-US" sz="1800" dirty="0" smtClean="0"/>
              <a:t> </a:t>
            </a:r>
            <a:r>
              <a:rPr lang="en-US" sz="2000" dirty="0" smtClean="0"/>
              <a:t>denote force by </a:t>
            </a:r>
            <a:r>
              <a:rPr lang="en-US" sz="2000" b="1" dirty="0" smtClean="0"/>
              <a:t>F</a:t>
            </a:r>
          </a:p>
          <a:p>
            <a:pPr eaLnBrk="1" hangingPunct="1">
              <a:lnSpc>
                <a:spcPct val="80000"/>
              </a:lnSpc>
              <a:spcBef>
                <a:spcPct val="50000"/>
              </a:spcBef>
            </a:pPr>
            <a:r>
              <a:rPr lang="en-US" sz="2000" dirty="0" smtClean="0"/>
              <a:t>A common force is </a:t>
            </a:r>
            <a:r>
              <a:rPr lang="en-US" sz="2000" b="1" dirty="0" smtClean="0"/>
              <a:t>weight = force due to gravity </a:t>
            </a:r>
            <a:r>
              <a:rPr lang="en-US" sz="2000" dirty="0" smtClean="0"/>
              <a:t>on an object </a:t>
            </a:r>
            <a:r>
              <a:rPr lang="en-US" sz="2000" i="1" dirty="0" smtClean="0"/>
              <a:t>(more detail in later lectures) </a:t>
            </a:r>
          </a:p>
        </p:txBody>
      </p:sp>
      <p:sp>
        <p:nvSpPr>
          <p:cNvPr id="28677" name="Rectangle 5"/>
          <p:cNvSpPr>
            <a:spLocks noChangeArrowheads="1"/>
          </p:cNvSpPr>
          <p:nvPr/>
        </p:nvSpPr>
        <p:spPr bwMode="auto">
          <a:xfrm>
            <a:off x="304800" y="3814276"/>
            <a:ext cx="6689725" cy="396875"/>
          </a:xfrm>
          <a:prstGeom prst="rect">
            <a:avLst/>
          </a:prstGeom>
          <a:noFill/>
          <a:ln w="9525">
            <a:noFill/>
            <a:miter lim="800000"/>
            <a:headEnd/>
            <a:tailEnd/>
          </a:ln>
        </p:spPr>
        <p:txBody>
          <a:bodyPr wrap="none">
            <a:spAutoFit/>
          </a:bodyPr>
          <a:lstStyle/>
          <a:p>
            <a:pPr>
              <a:spcBef>
                <a:spcPct val="50000"/>
              </a:spcBef>
            </a:pPr>
            <a:r>
              <a:rPr lang="en-US" sz="2000" b="1" dirty="0">
                <a:solidFill>
                  <a:srgbClr val="3333CC"/>
                </a:solidFill>
              </a:rPr>
              <a:t>Net force</a:t>
            </a:r>
            <a:r>
              <a:rPr lang="en-US" sz="2000" dirty="0">
                <a:solidFill>
                  <a:srgbClr val="3333CC"/>
                </a:solidFill>
              </a:rPr>
              <a:t> </a:t>
            </a:r>
            <a:r>
              <a:rPr lang="en-US" sz="2000" dirty="0"/>
              <a:t>= resultant force when several forces are acting</a:t>
            </a:r>
          </a:p>
        </p:txBody>
      </p:sp>
      <p:sp>
        <p:nvSpPr>
          <p:cNvPr id="28679" name="Text Box 7"/>
          <p:cNvSpPr txBox="1">
            <a:spLocks noChangeArrowheads="1"/>
          </p:cNvSpPr>
          <p:nvPr/>
        </p:nvSpPr>
        <p:spPr bwMode="auto">
          <a:xfrm>
            <a:off x="152400" y="2583969"/>
            <a:ext cx="8686800" cy="701675"/>
          </a:xfrm>
          <a:prstGeom prst="rect">
            <a:avLst/>
          </a:prstGeom>
          <a:noFill/>
          <a:ln w="9525">
            <a:noFill/>
            <a:miter lim="800000"/>
            <a:headEnd/>
            <a:tailEnd/>
          </a:ln>
        </p:spPr>
        <p:txBody>
          <a:bodyPr>
            <a:spAutoFit/>
          </a:bodyPr>
          <a:lstStyle/>
          <a:p>
            <a:pPr>
              <a:spcBef>
                <a:spcPct val="50000"/>
              </a:spcBef>
            </a:pPr>
            <a:r>
              <a:rPr lang="en-US" sz="2000" b="1" dirty="0">
                <a:solidFill>
                  <a:srgbClr val="3333CC"/>
                </a:solidFill>
              </a:rPr>
              <a:t>Newton, N</a:t>
            </a:r>
            <a:r>
              <a:rPr lang="en-US" sz="2000" dirty="0">
                <a:solidFill>
                  <a:srgbClr val="3333CC"/>
                </a:solidFill>
              </a:rPr>
              <a:t> </a:t>
            </a:r>
            <a:r>
              <a:rPr lang="en-US" sz="2000" dirty="0"/>
              <a:t>= standard unit of force. Physicists’ equivalent of “pounds”, but not the same numerically i.e. 1-lb = 4.448-N. </a:t>
            </a:r>
          </a:p>
        </p:txBody>
      </p:sp>
      <p:sp>
        <p:nvSpPr>
          <p:cNvPr id="28680" name="Text Box 8"/>
          <p:cNvSpPr txBox="1">
            <a:spLocks noChangeArrowheads="1"/>
          </p:cNvSpPr>
          <p:nvPr/>
        </p:nvSpPr>
        <p:spPr bwMode="auto">
          <a:xfrm>
            <a:off x="2286000" y="3292083"/>
            <a:ext cx="8305800" cy="366713"/>
          </a:xfrm>
          <a:prstGeom prst="rect">
            <a:avLst/>
          </a:prstGeom>
          <a:noFill/>
          <a:ln w="9525">
            <a:noFill/>
            <a:miter lim="800000"/>
            <a:headEnd/>
            <a:tailEnd/>
          </a:ln>
        </p:spPr>
        <p:txBody>
          <a:bodyPr>
            <a:spAutoFit/>
          </a:bodyPr>
          <a:lstStyle/>
          <a:p>
            <a:pPr>
              <a:spcBef>
                <a:spcPct val="50000"/>
              </a:spcBef>
            </a:pPr>
            <a:r>
              <a:rPr lang="en-US" dirty="0" err="1"/>
              <a:t>Eg</a:t>
            </a:r>
            <a:r>
              <a:rPr lang="en-US" dirty="0"/>
              <a:t>. 1-kg weighs 9.8-N and 2.2-lb.</a:t>
            </a:r>
          </a:p>
        </p:txBody>
      </p:sp>
      <p:pic>
        <p:nvPicPr>
          <p:cNvPr id="28681" name="Picture 9" descr="fig2-5"/>
          <p:cNvPicPr>
            <a:picLocks noGrp="1" noChangeAspect="1" noChangeArrowheads="1"/>
          </p:cNvPicPr>
          <p:nvPr>
            <p:ph sz="half" idx="2"/>
          </p:nvPr>
        </p:nvPicPr>
        <p:blipFill>
          <a:blip r:embed="rId3"/>
          <a:srcRect l="20755" t="15250" r="18869" b="16124"/>
          <a:stretch>
            <a:fillRect/>
          </a:stretch>
        </p:blipFill>
        <p:spPr>
          <a:xfrm>
            <a:off x="317142" y="4419600"/>
            <a:ext cx="4495800" cy="2743200"/>
          </a:xfrm>
          <a:noFill/>
        </p:spPr>
      </p:pic>
      <p:sp>
        <p:nvSpPr>
          <p:cNvPr id="28684" name="Text Box 12"/>
          <p:cNvSpPr txBox="1">
            <a:spLocks noChangeArrowheads="1"/>
          </p:cNvSpPr>
          <p:nvPr/>
        </p:nvSpPr>
        <p:spPr bwMode="auto">
          <a:xfrm>
            <a:off x="-32197" y="4739783"/>
            <a:ext cx="685800" cy="366713"/>
          </a:xfrm>
          <a:prstGeom prst="rect">
            <a:avLst/>
          </a:prstGeom>
          <a:noFill/>
          <a:ln w="9525">
            <a:noFill/>
            <a:miter lim="800000"/>
            <a:headEnd/>
            <a:tailEnd/>
          </a:ln>
        </p:spPr>
        <p:txBody>
          <a:bodyPr>
            <a:spAutoFit/>
          </a:bodyPr>
          <a:lstStyle/>
          <a:p>
            <a:pPr>
              <a:spcBef>
                <a:spcPct val="50000"/>
              </a:spcBef>
            </a:pPr>
            <a:r>
              <a:rPr lang="en-US" dirty="0" err="1"/>
              <a:t>Eg</a:t>
            </a:r>
            <a:r>
              <a:rPr lang="en-US" dirty="0"/>
              <a:t>:</a:t>
            </a:r>
          </a:p>
        </p:txBody>
      </p:sp>
      <p:sp>
        <p:nvSpPr>
          <p:cNvPr id="28685" name="Text Box 13"/>
          <p:cNvSpPr txBox="1">
            <a:spLocks noChangeArrowheads="1"/>
          </p:cNvSpPr>
          <p:nvPr/>
        </p:nvSpPr>
        <p:spPr bwMode="auto">
          <a:xfrm>
            <a:off x="4610100" y="5791200"/>
            <a:ext cx="5562600" cy="396875"/>
          </a:xfrm>
          <a:prstGeom prst="rect">
            <a:avLst/>
          </a:prstGeom>
          <a:noFill/>
          <a:ln w="9525">
            <a:noFill/>
            <a:miter lim="800000"/>
            <a:headEnd/>
            <a:tailEnd/>
          </a:ln>
        </p:spPr>
        <p:txBody>
          <a:bodyPr wrap="square">
            <a:spAutoFit/>
          </a:bodyPr>
          <a:lstStyle/>
          <a:p>
            <a:pPr>
              <a:spcBef>
                <a:spcPct val="50000"/>
              </a:spcBef>
            </a:pPr>
            <a:r>
              <a:rPr lang="en-US" sz="2000" b="1" i="1" dirty="0"/>
              <a:t>Note that any force has a direction!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8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68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9" grpId="0"/>
      <p:bldP spid="28680" grpId="0"/>
      <p:bldP spid="286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7772400" cy="639763"/>
          </a:xfrm>
        </p:spPr>
        <p:txBody>
          <a:bodyPr/>
          <a:lstStyle/>
          <a:p>
            <a:pPr eaLnBrk="1" hangingPunct="1"/>
            <a:r>
              <a:rPr lang="en-US" sz="3200" smtClean="0"/>
              <a:t>Equilibrium</a:t>
            </a:r>
          </a:p>
        </p:txBody>
      </p:sp>
      <p:sp>
        <p:nvSpPr>
          <p:cNvPr id="31747" name="Rectangle 3"/>
          <p:cNvSpPr>
            <a:spLocks noGrp="1" noChangeArrowheads="1"/>
          </p:cNvSpPr>
          <p:nvPr>
            <p:ph type="body" sz="half" idx="1"/>
          </p:nvPr>
        </p:nvSpPr>
        <p:spPr>
          <a:xfrm>
            <a:off x="381000" y="1219200"/>
            <a:ext cx="8382000" cy="2057400"/>
          </a:xfrm>
        </p:spPr>
        <p:txBody>
          <a:bodyPr/>
          <a:lstStyle/>
          <a:p>
            <a:pPr eaLnBrk="1" hangingPunct="1"/>
            <a:r>
              <a:rPr lang="en-US" sz="1600" smtClean="0"/>
              <a:t> </a:t>
            </a:r>
            <a:r>
              <a:rPr lang="en-US" sz="2400" smtClean="0"/>
              <a:t>Equilibrium  is when the net force on something is zero</a:t>
            </a:r>
          </a:p>
          <a:p>
            <a:pPr eaLnBrk="1" hangingPunct="1">
              <a:buFontTx/>
              <a:buNone/>
            </a:pPr>
            <a:r>
              <a:rPr lang="en-US" sz="2400" smtClean="0"/>
              <a:t>Mathematically</a:t>
            </a:r>
            <a:r>
              <a:rPr lang="en-US" sz="2400" smtClean="0">
                <a:latin typeface="Symbol" pitchFamily="18" charset="2"/>
              </a:rPr>
              <a:t>, </a:t>
            </a:r>
            <a:r>
              <a:rPr lang="en-US" sz="2400" b="1" smtClean="0">
                <a:latin typeface="Symbol" pitchFamily="18" charset="2"/>
              </a:rPr>
              <a:t>S</a:t>
            </a:r>
            <a:r>
              <a:rPr lang="en-US" sz="2400" b="1" smtClean="0"/>
              <a:t> F = 0</a:t>
            </a:r>
          </a:p>
          <a:p>
            <a:pPr eaLnBrk="1" hangingPunct="1">
              <a:buFontTx/>
              <a:buNone/>
            </a:pPr>
            <a:endParaRPr lang="en-US" sz="2400" b="1" smtClean="0"/>
          </a:p>
          <a:p>
            <a:pPr eaLnBrk="1" hangingPunct="1">
              <a:buFontTx/>
              <a:buNone/>
            </a:pPr>
            <a:r>
              <a:rPr lang="en-US" sz="2400" smtClean="0">
                <a:solidFill>
                  <a:srgbClr val="3333CC"/>
                </a:solidFill>
              </a:rPr>
              <a:t>An object in equilibrium remains at rest or remains in uniform straight-line motion (from Newton’s 1</a:t>
            </a:r>
            <a:r>
              <a:rPr lang="en-US" sz="2400" baseline="30000" smtClean="0">
                <a:solidFill>
                  <a:srgbClr val="3333CC"/>
                </a:solidFill>
              </a:rPr>
              <a:t>st</a:t>
            </a:r>
            <a:r>
              <a:rPr lang="en-US" sz="2400" smtClean="0">
                <a:solidFill>
                  <a:srgbClr val="3333CC"/>
                </a:solidFill>
              </a:rPr>
              <a:t> law)</a:t>
            </a:r>
          </a:p>
          <a:p>
            <a:pPr eaLnBrk="1" hangingPunct="1">
              <a:buFontTx/>
              <a:buNone/>
            </a:pPr>
            <a:endParaRPr lang="en-US" sz="2400" smtClean="0">
              <a:solidFill>
                <a:srgbClr val="3333CC"/>
              </a:solidFill>
            </a:endParaRPr>
          </a:p>
        </p:txBody>
      </p:sp>
      <p:sp>
        <p:nvSpPr>
          <p:cNvPr id="31748" name="Text Box 4"/>
          <p:cNvSpPr txBox="1">
            <a:spLocks noChangeArrowheads="1"/>
          </p:cNvSpPr>
          <p:nvPr/>
        </p:nvSpPr>
        <p:spPr bwMode="auto">
          <a:xfrm>
            <a:off x="76200" y="3352800"/>
            <a:ext cx="7924800" cy="396875"/>
          </a:xfrm>
          <a:prstGeom prst="rect">
            <a:avLst/>
          </a:prstGeom>
          <a:noFill/>
          <a:ln w="9525">
            <a:noFill/>
            <a:miter lim="800000"/>
            <a:headEnd/>
            <a:tailEnd/>
          </a:ln>
        </p:spPr>
        <p:txBody>
          <a:bodyPr>
            <a:spAutoFit/>
          </a:bodyPr>
          <a:lstStyle/>
          <a:p>
            <a:pPr>
              <a:spcBef>
                <a:spcPct val="50000"/>
              </a:spcBef>
            </a:pPr>
            <a:r>
              <a:rPr lang="en-US" sz="2000"/>
              <a:t>Eg. 2-lb bag of sugar hanging on a weighing scale </a:t>
            </a:r>
          </a:p>
        </p:txBody>
      </p:sp>
      <p:pic>
        <p:nvPicPr>
          <p:cNvPr id="31749" name="Picture 5" descr="fig2-6"/>
          <p:cNvPicPr>
            <a:picLocks noGrp="1" noChangeAspect="1" noChangeArrowheads="1"/>
          </p:cNvPicPr>
          <p:nvPr>
            <p:ph sz="half" idx="2"/>
          </p:nvPr>
        </p:nvPicPr>
        <p:blipFill>
          <a:blip r:embed="rId3"/>
          <a:srcRect/>
          <a:stretch>
            <a:fillRect/>
          </a:stretch>
        </p:blipFill>
        <p:spPr>
          <a:xfrm>
            <a:off x="381000" y="3733800"/>
            <a:ext cx="1198563" cy="1981200"/>
          </a:xfrm>
          <a:noFill/>
        </p:spPr>
      </p:pic>
      <p:sp>
        <p:nvSpPr>
          <p:cNvPr id="31753" name="Text Box 9"/>
          <p:cNvSpPr txBox="1">
            <a:spLocks noChangeArrowheads="1"/>
          </p:cNvSpPr>
          <p:nvPr/>
        </p:nvSpPr>
        <p:spPr bwMode="auto">
          <a:xfrm>
            <a:off x="1524000" y="4419600"/>
            <a:ext cx="7620000" cy="2073275"/>
          </a:xfrm>
          <a:prstGeom prst="rect">
            <a:avLst/>
          </a:prstGeom>
          <a:noFill/>
          <a:ln w="9525">
            <a:noFill/>
            <a:miter lim="800000"/>
            <a:headEnd/>
            <a:tailEnd/>
          </a:ln>
        </p:spPr>
        <p:txBody>
          <a:bodyPr>
            <a:spAutoFit/>
          </a:bodyPr>
          <a:lstStyle/>
          <a:p>
            <a:pPr marL="342900" indent="-342900">
              <a:spcBef>
                <a:spcPct val="50000"/>
              </a:spcBef>
            </a:pPr>
            <a:r>
              <a:rPr lang="en-US" sz="2000" dirty="0"/>
              <a:t>There are 2 forces on the bag:  </a:t>
            </a:r>
          </a:p>
          <a:p>
            <a:pPr marL="342900" indent="-342900">
              <a:spcBef>
                <a:spcPct val="50000"/>
              </a:spcBef>
              <a:buFontTx/>
              <a:buAutoNum type="arabicParenBoth"/>
            </a:pPr>
            <a:r>
              <a:rPr lang="en-US" sz="2000" dirty="0"/>
              <a:t>gravitational force downwards towards earth (= 2-lb, or 9-N down)</a:t>
            </a:r>
          </a:p>
          <a:p>
            <a:pPr marL="342900" indent="-342900">
              <a:spcBef>
                <a:spcPct val="50000"/>
              </a:spcBef>
              <a:buFontTx/>
              <a:buAutoNum type="arabicParenBoth"/>
            </a:pPr>
            <a:r>
              <a:rPr lang="en-US" sz="2000" dirty="0"/>
              <a:t>tension force upwards from stretched spring (= 2-lb, or 9-N up)</a:t>
            </a:r>
          </a:p>
          <a:p>
            <a:pPr marL="342900" indent="-342900">
              <a:spcBef>
                <a:spcPct val="50000"/>
              </a:spcBef>
            </a:pPr>
            <a:r>
              <a:rPr lang="en-US" sz="2000" dirty="0"/>
              <a:t> -- equal and opposite, so no net force, and bag remains at rest.</a:t>
            </a:r>
          </a:p>
        </p:txBody>
      </p:sp>
      <p:sp>
        <p:nvSpPr>
          <p:cNvPr id="31754" name="Line 10"/>
          <p:cNvSpPr>
            <a:spLocks noChangeShapeType="1"/>
          </p:cNvSpPr>
          <p:nvPr/>
        </p:nvSpPr>
        <p:spPr bwMode="auto">
          <a:xfrm>
            <a:off x="1295400" y="5181600"/>
            <a:ext cx="0" cy="914400"/>
          </a:xfrm>
          <a:prstGeom prst="line">
            <a:avLst/>
          </a:prstGeom>
          <a:noFill/>
          <a:ln w="38100">
            <a:solidFill>
              <a:srgbClr val="990099"/>
            </a:solidFill>
            <a:round/>
            <a:headEnd/>
            <a:tailEnd type="triangle" w="med" len="med"/>
          </a:ln>
        </p:spPr>
        <p:txBody>
          <a:bodyPr/>
          <a:lstStyle/>
          <a:p>
            <a:endParaRPr lang="en-US"/>
          </a:p>
        </p:txBody>
      </p:sp>
      <p:sp>
        <p:nvSpPr>
          <p:cNvPr id="31755" name="Line 11"/>
          <p:cNvSpPr>
            <a:spLocks noChangeShapeType="1"/>
          </p:cNvSpPr>
          <p:nvPr/>
        </p:nvSpPr>
        <p:spPr bwMode="auto">
          <a:xfrm flipV="1">
            <a:off x="1219200" y="4038600"/>
            <a:ext cx="0" cy="838200"/>
          </a:xfrm>
          <a:prstGeom prst="line">
            <a:avLst/>
          </a:prstGeom>
          <a:noFill/>
          <a:ln w="38100">
            <a:solidFill>
              <a:srgbClr val="990099"/>
            </a:solidFill>
            <a:round/>
            <a:headEnd/>
            <a:tailEnd type="triangle" w="med" len="med"/>
          </a:ln>
        </p:spPr>
        <p:txBody>
          <a:bodyPr/>
          <a:lstStyle/>
          <a:p>
            <a:endParaRPr lang="en-US"/>
          </a:p>
        </p:txBody>
      </p:sp>
      <p:sp>
        <p:nvSpPr>
          <p:cNvPr id="13321" name="Text Box 12"/>
          <p:cNvSpPr txBox="1">
            <a:spLocks noChangeArrowheads="1"/>
          </p:cNvSpPr>
          <p:nvPr/>
        </p:nvSpPr>
        <p:spPr bwMode="auto">
          <a:xfrm>
            <a:off x="1752600" y="4648200"/>
            <a:ext cx="457200" cy="366713"/>
          </a:xfrm>
          <a:prstGeom prst="rect">
            <a:avLst/>
          </a:prstGeom>
          <a:noFill/>
          <a:ln w="9525">
            <a:noFill/>
            <a:miter lim="800000"/>
            <a:headEnd/>
            <a:tailEnd/>
          </a:ln>
        </p:spPr>
        <p:txBody>
          <a:bodyPr>
            <a:spAutoFit/>
          </a:bodyPr>
          <a:lstStyle/>
          <a:p>
            <a:pPr>
              <a:spcBef>
                <a:spcPct val="50000"/>
              </a:spcBef>
            </a:pPr>
            <a:endParaRPr lang="en-US"/>
          </a:p>
        </p:txBody>
      </p:sp>
      <p:sp>
        <p:nvSpPr>
          <p:cNvPr id="31757" name="Text Box 13"/>
          <p:cNvSpPr txBox="1">
            <a:spLocks noChangeArrowheads="1"/>
          </p:cNvSpPr>
          <p:nvPr/>
        </p:nvSpPr>
        <p:spPr bwMode="auto">
          <a:xfrm>
            <a:off x="1371600" y="5181600"/>
            <a:ext cx="381000" cy="366713"/>
          </a:xfrm>
          <a:prstGeom prst="rect">
            <a:avLst/>
          </a:prstGeom>
          <a:noFill/>
          <a:ln w="9525">
            <a:noFill/>
            <a:miter lim="800000"/>
            <a:headEnd/>
            <a:tailEnd/>
          </a:ln>
        </p:spPr>
        <p:txBody>
          <a:bodyPr>
            <a:spAutoFit/>
          </a:bodyPr>
          <a:lstStyle/>
          <a:p>
            <a:pPr>
              <a:spcBef>
                <a:spcPct val="50000"/>
              </a:spcBef>
            </a:pPr>
            <a:r>
              <a:rPr lang="en-US">
                <a:solidFill>
                  <a:srgbClr val="990099"/>
                </a:solidFill>
              </a:rPr>
              <a:t>1</a:t>
            </a:r>
          </a:p>
        </p:txBody>
      </p:sp>
      <p:sp>
        <p:nvSpPr>
          <p:cNvPr id="31758" name="Text Box 14"/>
          <p:cNvSpPr txBox="1">
            <a:spLocks noChangeArrowheads="1"/>
          </p:cNvSpPr>
          <p:nvPr/>
        </p:nvSpPr>
        <p:spPr bwMode="auto">
          <a:xfrm>
            <a:off x="1371600" y="4343400"/>
            <a:ext cx="304800" cy="366713"/>
          </a:xfrm>
          <a:prstGeom prst="rect">
            <a:avLst/>
          </a:prstGeom>
          <a:noFill/>
          <a:ln w="9525">
            <a:noFill/>
            <a:miter lim="800000"/>
            <a:headEnd/>
            <a:tailEnd/>
          </a:ln>
        </p:spPr>
        <p:txBody>
          <a:bodyPr>
            <a:spAutoFit/>
          </a:bodyPr>
          <a:lstStyle/>
          <a:p>
            <a:pPr>
              <a:spcBef>
                <a:spcPct val="50000"/>
              </a:spcBef>
            </a:pPr>
            <a:r>
              <a:rPr lang="en-US">
                <a:solidFill>
                  <a:srgbClr val="990099"/>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7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7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75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31748" grpId="0"/>
      <p:bldP spid="31753" grpId="0"/>
      <p:bldP spid="31754" grpId="0" animBg="1"/>
      <p:bldP spid="31755" grpId="0" animBg="1"/>
      <p:bldP spid="31757" grpId="0"/>
      <p:bldP spid="317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8229600" cy="1143000"/>
          </a:xfrm>
        </p:spPr>
        <p:txBody>
          <a:bodyPr/>
          <a:lstStyle/>
          <a:p>
            <a:pPr eaLnBrk="1" hangingPunct="1"/>
            <a:r>
              <a:rPr lang="en-US" sz="4000" dirty="0" smtClean="0"/>
              <a:t>Question</a:t>
            </a:r>
            <a:r>
              <a:rPr lang="en-US" sz="4000" dirty="0" smtClean="0"/>
              <a:t/>
            </a:r>
            <a:br>
              <a:rPr lang="en-US" sz="4000" dirty="0" smtClean="0"/>
            </a:br>
            <a:endParaRPr lang="en-US" sz="4000" dirty="0" smtClean="0"/>
          </a:p>
        </p:txBody>
      </p:sp>
      <p:pic>
        <p:nvPicPr>
          <p:cNvPr id="14339" name="Picture 7" descr="unfig2-10"/>
          <p:cNvPicPr>
            <a:picLocks noGrp="1" noChangeAspect="1" noChangeArrowheads="1"/>
          </p:cNvPicPr>
          <p:nvPr>
            <p:ph idx="1"/>
          </p:nvPr>
        </p:nvPicPr>
        <p:blipFill>
          <a:blip r:embed="rId3"/>
          <a:srcRect/>
          <a:stretch>
            <a:fillRect/>
          </a:stretch>
        </p:blipFill>
        <p:spPr>
          <a:xfrm>
            <a:off x="4419600" y="990600"/>
            <a:ext cx="4267200" cy="3533775"/>
          </a:xfrm>
          <a:noFill/>
        </p:spPr>
      </p:pic>
      <p:sp>
        <p:nvSpPr>
          <p:cNvPr id="14340" name="Text Box 8"/>
          <p:cNvSpPr txBox="1">
            <a:spLocks noChangeArrowheads="1"/>
          </p:cNvSpPr>
          <p:nvPr/>
        </p:nvSpPr>
        <p:spPr bwMode="auto">
          <a:xfrm>
            <a:off x="0" y="1143000"/>
            <a:ext cx="4343400" cy="3378200"/>
          </a:xfrm>
          <a:prstGeom prst="rect">
            <a:avLst/>
          </a:prstGeom>
          <a:noFill/>
          <a:ln w="9525">
            <a:noFill/>
            <a:miter lim="800000"/>
            <a:headEnd/>
            <a:tailEnd/>
          </a:ln>
        </p:spPr>
        <p:txBody>
          <a:bodyPr>
            <a:spAutoFit/>
          </a:bodyPr>
          <a:lstStyle/>
          <a:p>
            <a:pPr>
              <a:spcBef>
                <a:spcPct val="50000"/>
              </a:spcBef>
            </a:pPr>
            <a:r>
              <a:rPr lang="en-US" sz="2400">
                <a:solidFill>
                  <a:schemeClr val="accent2"/>
                </a:solidFill>
              </a:rPr>
              <a:t>The staging shown weighs 300 N and supports two painters, one 250 N and the other 300 N. </a:t>
            </a:r>
          </a:p>
          <a:p>
            <a:pPr>
              <a:spcBef>
                <a:spcPct val="50000"/>
              </a:spcBef>
            </a:pPr>
            <a:r>
              <a:rPr lang="en-US" sz="2400">
                <a:solidFill>
                  <a:schemeClr val="accent2"/>
                </a:solidFill>
              </a:rPr>
              <a:t>The reading on the left scale is 400 N. what is the reading on the right-hand scale?</a:t>
            </a:r>
          </a:p>
          <a:p>
            <a:pPr>
              <a:spcBef>
                <a:spcPct val="50000"/>
              </a:spcBef>
            </a:pPr>
            <a:endParaRPr lang="en-US" sz="2400">
              <a:solidFill>
                <a:schemeClr val="accent2"/>
              </a:solidFill>
            </a:endParaRPr>
          </a:p>
        </p:txBody>
      </p:sp>
      <p:sp>
        <p:nvSpPr>
          <p:cNvPr id="14341" name="Text Box 9"/>
          <p:cNvSpPr txBox="1">
            <a:spLocks noChangeArrowheads="1"/>
          </p:cNvSpPr>
          <p:nvPr/>
        </p:nvSpPr>
        <p:spPr bwMode="auto">
          <a:xfrm>
            <a:off x="304800" y="3962400"/>
            <a:ext cx="6172200" cy="2677656"/>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dirty="0">
                <a:solidFill>
                  <a:srgbClr val="002060"/>
                </a:solidFill>
              </a:rPr>
              <a:t>300 N</a:t>
            </a:r>
          </a:p>
          <a:p>
            <a:pPr marL="342900" indent="-342900">
              <a:spcBef>
                <a:spcPct val="50000"/>
              </a:spcBef>
            </a:pPr>
            <a:r>
              <a:rPr lang="en-US" sz="2400" dirty="0">
                <a:solidFill>
                  <a:srgbClr val="002060"/>
                </a:solidFill>
              </a:rPr>
              <a:t>B)  400 N</a:t>
            </a:r>
          </a:p>
          <a:p>
            <a:pPr marL="342900" indent="-342900">
              <a:spcBef>
                <a:spcPct val="50000"/>
              </a:spcBef>
            </a:pPr>
            <a:r>
              <a:rPr lang="en-US" sz="2400" dirty="0">
                <a:solidFill>
                  <a:srgbClr val="002060"/>
                </a:solidFill>
              </a:rPr>
              <a:t>C) 450 N</a:t>
            </a:r>
          </a:p>
          <a:p>
            <a:pPr marL="342900" indent="-342900">
              <a:spcBef>
                <a:spcPct val="50000"/>
              </a:spcBef>
              <a:buFontTx/>
              <a:buAutoNum type="alphaUcParenR" startAt="4"/>
            </a:pPr>
            <a:r>
              <a:rPr lang="en-US" sz="2400" dirty="0">
                <a:solidFill>
                  <a:srgbClr val="002060"/>
                </a:solidFill>
              </a:rPr>
              <a:t>850 N</a:t>
            </a:r>
          </a:p>
          <a:p>
            <a:pPr marL="342900" indent="-342900">
              <a:spcBef>
                <a:spcPct val="50000"/>
              </a:spcBef>
              <a:buFontTx/>
              <a:buAutoNum type="alphaUcParenR" startAt="4"/>
            </a:pPr>
            <a:r>
              <a:rPr lang="en-US" sz="2400" dirty="0">
                <a:solidFill>
                  <a:srgbClr val="002060"/>
                </a:solidFill>
              </a:rPr>
              <a:t> None of the above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t>Answer</a:t>
            </a:r>
            <a:br>
              <a:rPr lang="en-US" sz="4000" smtClean="0"/>
            </a:br>
            <a:endParaRPr lang="en-US" sz="4000" smtClean="0"/>
          </a:p>
        </p:txBody>
      </p:sp>
      <p:pic>
        <p:nvPicPr>
          <p:cNvPr id="15363" name="Picture 3" descr="unfig2-10"/>
          <p:cNvPicPr>
            <a:picLocks noGrp="1" noChangeAspect="1" noChangeArrowheads="1"/>
          </p:cNvPicPr>
          <p:nvPr>
            <p:ph idx="1"/>
          </p:nvPr>
        </p:nvPicPr>
        <p:blipFill>
          <a:blip r:embed="rId3"/>
          <a:srcRect/>
          <a:stretch>
            <a:fillRect/>
          </a:stretch>
        </p:blipFill>
        <p:spPr>
          <a:xfrm>
            <a:off x="4419600" y="990600"/>
            <a:ext cx="4267200" cy="3533775"/>
          </a:xfrm>
          <a:noFill/>
        </p:spPr>
      </p:pic>
      <p:sp>
        <p:nvSpPr>
          <p:cNvPr id="15364" name="Text Box 4"/>
          <p:cNvSpPr txBox="1">
            <a:spLocks noChangeArrowheads="1"/>
          </p:cNvSpPr>
          <p:nvPr/>
        </p:nvSpPr>
        <p:spPr bwMode="auto">
          <a:xfrm>
            <a:off x="0" y="838200"/>
            <a:ext cx="4343400" cy="2290763"/>
          </a:xfrm>
          <a:prstGeom prst="rect">
            <a:avLst/>
          </a:prstGeom>
          <a:noFill/>
          <a:ln w="9525">
            <a:noFill/>
            <a:miter lim="800000"/>
            <a:headEnd/>
            <a:tailEnd/>
          </a:ln>
        </p:spPr>
        <p:txBody>
          <a:bodyPr>
            <a:spAutoFit/>
          </a:bodyPr>
          <a:lstStyle/>
          <a:p>
            <a:pPr>
              <a:spcBef>
                <a:spcPct val="50000"/>
              </a:spcBef>
            </a:pPr>
            <a:r>
              <a:rPr lang="en-US">
                <a:solidFill>
                  <a:schemeClr val="accent2"/>
                </a:solidFill>
              </a:rPr>
              <a:t>The staging shown weighs 300 N and supports two painters, one 250 N and the other 300 N. </a:t>
            </a:r>
          </a:p>
          <a:p>
            <a:pPr>
              <a:spcBef>
                <a:spcPct val="50000"/>
              </a:spcBef>
            </a:pPr>
            <a:r>
              <a:rPr lang="en-US">
                <a:solidFill>
                  <a:schemeClr val="accent2"/>
                </a:solidFill>
              </a:rPr>
              <a:t>The reading on the left scale is 400 N. what is the reading on the right-hand scale?</a:t>
            </a:r>
          </a:p>
          <a:p>
            <a:pPr>
              <a:spcBef>
                <a:spcPct val="50000"/>
              </a:spcBef>
            </a:pPr>
            <a:endParaRPr lang="en-US">
              <a:solidFill>
                <a:schemeClr val="accent2"/>
              </a:solidFill>
            </a:endParaRPr>
          </a:p>
        </p:txBody>
      </p:sp>
      <p:sp>
        <p:nvSpPr>
          <p:cNvPr id="15365" name="Text Box 5"/>
          <p:cNvSpPr txBox="1">
            <a:spLocks noChangeArrowheads="1"/>
          </p:cNvSpPr>
          <p:nvPr/>
        </p:nvSpPr>
        <p:spPr bwMode="auto">
          <a:xfrm>
            <a:off x="0" y="5089525"/>
            <a:ext cx="9144000" cy="1768475"/>
          </a:xfrm>
          <a:prstGeom prst="rect">
            <a:avLst/>
          </a:prstGeom>
          <a:noFill/>
          <a:ln w="9525">
            <a:noFill/>
            <a:miter lim="800000"/>
            <a:headEnd/>
            <a:tailEnd/>
          </a:ln>
        </p:spPr>
        <p:txBody>
          <a:bodyPr>
            <a:spAutoFit/>
          </a:bodyPr>
          <a:lstStyle/>
          <a:p>
            <a:pPr>
              <a:spcBef>
                <a:spcPct val="50000"/>
              </a:spcBef>
            </a:pPr>
            <a:r>
              <a:rPr lang="en-US" sz="2000">
                <a:solidFill>
                  <a:srgbClr val="990099"/>
                </a:solidFill>
              </a:rPr>
              <a:t>The upward forces are (400 N + RH tension). By the equilibrium rule </a:t>
            </a:r>
            <a:r>
              <a:rPr lang="en-US" sz="2000">
                <a:solidFill>
                  <a:srgbClr val="990099"/>
                </a:solidFill>
                <a:latin typeface="Symbol" pitchFamily="18" charset="2"/>
              </a:rPr>
              <a:t>S</a:t>
            </a:r>
            <a:r>
              <a:rPr lang="en-US" sz="2000">
                <a:solidFill>
                  <a:srgbClr val="990099"/>
                </a:solidFill>
              </a:rPr>
              <a:t> F = 0, this upward total must equal the  downward forces are (250 N + 300 N + 300 N) = 850 N. Hence, RH tension must be 450 N. </a:t>
            </a:r>
          </a:p>
          <a:p>
            <a:pPr>
              <a:spcBef>
                <a:spcPct val="50000"/>
              </a:spcBef>
            </a:pPr>
            <a:r>
              <a:rPr lang="en-US" sz="2000">
                <a:solidFill>
                  <a:srgbClr val="990099"/>
                </a:solidFill>
              </a:rPr>
              <a:t>Note that although the two tensions must add to the total weight, the tension is larger in the rope nearer the heavier person. </a:t>
            </a:r>
          </a:p>
        </p:txBody>
      </p:sp>
      <p:sp>
        <p:nvSpPr>
          <p:cNvPr id="15366" name="Text Box 6"/>
          <p:cNvSpPr txBox="1">
            <a:spLocks noChangeArrowheads="1"/>
          </p:cNvSpPr>
          <p:nvPr/>
        </p:nvSpPr>
        <p:spPr bwMode="auto">
          <a:xfrm>
            <a:off x="304800" y="2895600"/>
            <a:ext cx="9144000" cy="2017713"/>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a:solidFill>
                  <a:schemeClr val="accent2"/>
                </a:solidFill>
              </a:rPr>
              <a:t>300 N</a:t>
            </a:r>
          </a:p>
          <a:p>
            <a:pPr marL="342900" indent="-342900">
              <a:spcBef>
                <a:spcPct val="50000"/>
              </a:spcBef>
            </a:pPr>
            <a:r>
              <a:rPr lang="en-US">
                <a:solidFill>
                  <a:schemeClr val="accent2"/>
                </a:solidFill>
              </a:rPr>
              <a:t>B)  400 N</a:t>
            </a:r>
          </a:p>
          <a:p>
            <a:pPr marL="342900" indent="-342900">
              <a:spcBef>
                <a:spcPct val="50000"/>
              </a:spcBef>
            </a:pPr>
            <a:r>
              <a:rPr lang="en-US">
                <a:solidFill>
                  <a:schemeClr val="accent2"/>
                </a:solidFill>
              </a:rPr>
              <a:t>C) 450 N</a:t>
            </a:r>
          </a:p>
          <a:p>
            <a:pPr marL="342900" indent="-342900">
              <a:spcBef>
                <a:spcPct val="50000"/>
              </a:spcBef>
              <a:buFontTx/>
              <a:buAutoNum type="alphaUcParenR" startAt="4"/>
            </a:pPr>
            <a:r>
              <a:rPr lang="en-US">
                <a:solidFill>
                  <a:schemeClr val="accent2"/>
                </a:solidFill>
              </a:rPr>
              <a:t>850 N</a:t>
            </a:r>
          </a:p>
          <a:p>
            <a:pPr marL="342900" indent="-342900">
              <a:spcBef>
                <a:spcPct val="50000"/>
              </a:spcBef>
              <a:buFontTx/>
              <a:buAutoNum type="alphaUcParenR" startAt="4"/>
            </a:pPr>
            <a:r>
              <a:rPr lang="en-US">
                <a:solidFill>
                  <a:schemeClr val="accent2"/>
                </a:solidFill>
              </a:rPr>
              <a:t> None of the above</a:t>
            </a:r>
          </a:p>
        </p:txBody>
      </p:sp>
      <p:sp>
        <p:nvSpPr>
          <p:cNvPr id="15367" name="Oval 7"/>
          <p:cNvSpPr>
            <a:spLocks noChangeArrowheads="1"/>
          </p:cNvSpPr>
          <p:nvPr/>
        </p:nvSpPr>
        <p:spPr bwMode="auto">
          <a:xfrm>
            <a:off x="0" y="3733800"/>
            <a:ext cx="1676400" cy="381000"/>
          </a:xfrm>
          <a:prstGeom prst="ellipse">
            <a:avLst/>
          </a:prstGeom>
          <a:noFill/>
          <a:ln w="9525">
            <a:solidFill>
              <a:srgbClr val="990099"/>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457200"/>
            <a:ext cx="7772400" cy="563563"/>
          </a:xfrm>
        </p:spPr>
        <p:txBody>
          <a:bodyPr/>
          <a:lstStyle/>
          <a:p>
            <a:pPr eaLnBrk="1" hangingPunct="1"/>
            <a:r>
              <a:rPr lang="en-US" sz="3200" smtClean="0"/>
              <a:t>Support Force (a.k.a. Normal Force)</a:t>
            </a:r>
          </a:p>
        </p:txBody>
      </p:sp>
      <p:sp>
        <p:nvSpPr>
          <p:cNvPr id="17411" name="Rectangle 3"/>
          <p:cNvSpPr>
            <a:spLocks noGrp="1" noChangeArrowheads="1"/>
          </p:cNvSpPr>
          <p:nvPr>
            <p:ph type="body" sz="half" idx="1"/>
          </p:nvPr>
        </p:nvSpPr>
        <p:spPr>
          <a:xfrm>
            <a:off x="304800" y="990600"/>
            <a:ext cx="7772400" cy="533400"/>
          </a:xfrm>
        </p:spPr>
        <p:txBody>
          <a:bodyPr/>
          <a:lstStyle/>
          <a:p>
            <a:pPr eaLnBrk="1" hangingPunct="1">
              <a:buFontTx/>
              <a:buNone/>
            </a:pPr>
            <a:r>
              <a:rPr lang="en-US" sz="2400" smtClean="0"/>
              <a:t>What forces are acting on the book lying on the table? </a:t>
            </a:r>
          </a:p>
          <a:p>
            <a:pPr eaLnBrk="1" hangingPunct="1">
              <a:buFontTx/>
              <a:buNone/>
            </a:pPr>
            <a:endParaRPr lang="en-US" sz="2400" smtClean="0"/>
          </a:p>
          <a:p>
            <a:pPr eaLnBrk="1" hangingPunct="1"/>
            <a:endParaRPr lang="en-US" sz="1800" smtClean="0"/>
          </a:p>
        </p:txBody>
      </p:sp>
      <p:pic>
        <p:nvPicPr>
          <p:cNvPr id="35844" name="Picture 4" descr="fig2-8"/>
          <p:cNvPicPr>
            <a:picLocks noGrp="1" noChangeAspect="1" noChangeArrowheads="1"/>
          </p:cNvPicPr>
          <p:nvPr>
            <p:ph sz="half" idx="2"/>
          </p:nvPr>
        </p:nvPicPr>
        <p:blipFill>
          <a:blip r:embed="rId3"/>
          <a:srcRect l="33961" t="24742" r="45284" b="16495"/>
          <a:stretch>
            <a:fillRect/>
          </a:stretch>
        </p:blipFill>
        <p:spPr>
          <a:xfrm>
            <a:off x="1828800" y="3352800"/>
            <a:ext cx="1366838" cy="2362200"/>
          </a:xfrm>
          <a:noFill/>
        </p:spPr>
      </p:pic>
      <p:sp>
        <p:nvSpPr>
          <p:cNvPr id="17413" name="Text Box 6"/>
          <p:cNvSpPr txBox="1">
            <a:spLocks noChangeArrowheads="1"/>
          </p:cNvSpPr>
          <p:nvPr/>
        </p:nvSpPr>
        <p:spPr bwMode="auto">
          <a:xfrm>
            <a:off x="1676400" y="2362200"/>
            <a:ext cx="3962400" cy="366713"/>
          </a:xfrm>
          <a:prstGeom prst="rect">
            <a:avLst/>
          </a:prstGeom>
          <a:noFill/>
          <a:ln w="9525">
            <a:noFill/>
            <a:miter lim="800000"/>
            <a:headEnd/>
            <a:tailEnd/>
          </a:ln>
        </p:spPr>
        <p:txBody>
          <a:bodyPr>
            <a:spAutoFit/>
          </a:bodyPr>
          <a:lstStyle/>
          <a:p>
            <a:pPr>
              <a:spcBef>
                <a:spcPct val="50000"/>
              </a:spcBef>
            </a:pPr>
            <a:endParaRPr lang="en-US"/>
          </a:p>
        </p:txBody>
      </p:sp>
      <p:sp>
        <p:nvSpPr>
          <p:cNvPr id="35847" name="Text Box 7"/>
          <p:cNvSpPr txBox="1">
            <a:spLocks noChangeArrowheads="1"/>
          </p:cNvSpPr>
          <p:nvPr/>
        </p:nvSpPr>
        <p:spPr bwMode="auto">
          <a:xfrm>
            <a:off x="228600" y="1600200"/>
            <a:ext cx="8915400" cy="2282825"/>
          </a:xfrm>
          <a:prstGeom prst="rect">
            <a:avLst/>
          </a:prstGeom>
          <a:noFill/>
          <a:ln w="9525">
            <a:noFill/>
            <a:miter lim="800000"/>
            <a:headEnd/>
            <a:tailEnd/>
          </a:ln>
        </p:spPr>
        <p:txBody>
          <a:bodyPr>
            <a:spAutoFit/>
          </a:bodyPr>
          <a:lstStyle/>
          <a:p>
            <a:pPr>
              <a:spcBef>
                <a:spcPct val="50000"/>
              </a:spcBef>
            </a:pPr>
            <a:r>
              <a:rPr lang="en-US" sz="2400"/>
              <a:t>Gravity (weight of book) acts downward. But since book is at rest, there must be an equal upward force.</a:t>
            </a:r>
          </a:p>
          <a:p>
            <a:pPr>
              <a:spcBef>
                <a:spcPct val="50000"/>
              </a:spcBef>
            </a:pPr>
            <a:r>
              <a:rPr lang="en-US" sz="2400"/>
              <a:t>This upward force is called the </a:t>
            </a:r>
            <a:r>
              <a:rPr lang="en-US" sz="2400" b="1"/>
              <a:t>support </a:t>
            </a:r>
            <a:r>
              <a:rPr lang="en-US" sz="2400"/>
              <a:t>force, or </a:t>
            </a:r>
            <a:r>
              <a:rPr lang="en-US" sz="2400" b="1"/>
              <a:t>normal</a:t>
            </a:r>
            <a:r>
              <a:rPr lang="en-US" sz="2400"/>
              <a:t> force, and equals the weight of the book. </a:t>
            </a:r>
          </a:p>
          <a:p>
            <a:pPr>
              <a:spcBef>
                <a:spcPct val="50000"/>
              </a:spcBef>
            </a:pPr>
            <a:endParaRPr lang="en-US" sz="2400"/>
          </a:p>
        </p:txBody>
      </p:sp>
      <p:sp>
        <p:nvSpPr>
          <p:cNvPr id="35848" name="Rectangle 8"/>
          <p:cNvSpPr>
            <a:spLocks noChangeArrowheads="1"/>
          </p:cNvSpPr>
          <p:nvPr/>
        </p:nvSpPr>
        <p:spPr bwMode="auto">
          <a:xfrm>
            <a:off x="4343400" y="3811588"/>
            <a:ext cx="2962275" cy="457200"/>
          </a:xfrm>
          <a:prstGeom prst="rect">
            <a:avLst/>
          </a:prstGeom>
          <a:noFill/>
          <a:ln w="9525">
            <a:noFill/>
            <a:miter lim="800000"/>
            <a:headEnd/>
            <a:tailEnd/>
          </a:ln>
        </p:spPr>
        <p:txBody>
          <a:bodyPr wrap="none">
            <a:spAutoFit/>
          </a:bodyPr>
          <a:lstStyle/>
          <a:p>
            <a:pPr>
              <a:spcBef>
                <a:spcPct val="20000"/>
              </a:spcBef>
            </a:pPr>
            <a:r>
              <a:rPr lang="en-US" sz="2400">
                <a:latin typeface="Symbol" pitchFamily="18" charset="2"/>
              </a:rPr>
              <a:t>S</a:t>
            </a:r>
            <a:r>
              <a:rPr lang="en-US" sz="2400"/>
              <a:t> F = 0, since at rest</a:t>
            </a:r>
          </a:p>
        </p:txBody>
      </p:sp>
      <p:sp>
        <p:nvSpPr>
          <p:cNvPr id="35849" name="Text Box 9"/>
          <p:cNvSpPr txBox="1">
            <a:spLocks noChangeArrowheads="1"/>
          </p:cNvSpPr>
          <p:nvPr/>
        </p:nvSpPr>
        <p:spPr bwMode="auto">
          <a:xfrm>
            <a:off x="0" y="5410200"/>
            <a:ext cx="8686800" cy="1187450"/>
          </a:xfrm>
          <a:prstGeom prst="rect">
            <a:avLst/>
          </a:prstGeom>
          <a:noFill/>
          <a:ln w="9525">
            <a:noFill/>
            <a:miter lim="800000"/>
            <a:headEnd/>
            <a:tailEnd/>
          </a:ln>
        </p:spPr>
        <p:txBody>
          <a:bodyPr>
            <a:spAutoFit/>
          </a:bodyPr>
          <a:lstStyle/>
          <a:p>
            <a:pPr>
              <a:spcBef>
                <a:spcPct val="50000"/>
              </a:spcBef>
            </a:pPr>
            <a:r>
              <a:rPr lang="en-US" sz="2400"/>
              <a:t>What creates the normal force? The atoms in the table behave like tiny springs, so push back on anything (eg book) trying to compress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p:bldP spid="358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81000"/>
            <a:ext cx="8077200" cy="639763"/>
          </a:xfrm>
        </p:spPr>
        <p:txBody>
          <a:bodyPr/>
          <a:lstStyle/>
          <a:p>
            <a:pPr eaLnBrk="1" hangingPunct="1"/>
            <a:r>
              <a:rPr lang="en-US" sz="3200" smtClean="0"/>
              <a:t>Question</a:t>
            </a:r>
          </a:p>
        </p:txBody>
      </p:sp>
      <p:sp>
        <p:nvSpPr>
          <p:cNvPr id="38915" name="Rectangle 3"/>
          <p:cNvSpPr>
            <a:spLocks noGrp="1" noChangeArrowheads="1"/>
          </p:cNvSpPr>
          <p:nvPr>
            <p:ph type="body" idx="1"/>
          </p:nvPr>
        </p:nvSpPr>
        <p:spPr>
          <a:xfrm>
            <a:off x="228600" y="990600"/>
            <a:ext cx="8534400" cy="4800600"/>
          </a:xfrm>
        </p:spPr>
        <p:txBody>
          <a:bodyPr/>
          <a:lstStyle/>
          <a:p>
            <a:pPr marL="660400" indent="-660400" eaLnBrk="1" hangingPunct="1">
              <a:buFontTx/>
              <a:buNone/>
            </a:pPr>
            <a:r>
              <a:rPr lang="en-US" sz="2400" smtClean="0"/>
              <a:t>Say a 120-lb person steps on some bathroom scales. </a:t>
            </a:r>
          </a:p>
          <a:p>
            <a:pPr marL="660400" indent="-660400" eaLnBrk="1" hangingPunct="1">
              <a:buFontTx/>
              <a:buNone/>
            </a:pPr>
            <a:endParaRPr lang="en-US" sz="2400" smtClean="0"/>
          </a:p>
          <a:p>
            <a:pPr marL="660400" indent="-660400" eaLnBrk="1" hangingPunct="1">
              <a:buFontTx/>
              <a:buAutoNum type="romanLcParenBoth"/>
            </a:pPr>
            <a:r>
              <a:rPr lang="en-US" sz="2400" smtClean="0"/>
              <a:t>How much is gravity pulling on her ?  </a:t>
            </a:r>
          </a:p>
          <a:p>
            <a:pPr marL="660400" indent="-660400" eaLnBrk="1" hangingPunct="1">
              <a:buFontTx/>
              <a:buNone/>
            </a:pPr>
            <a:r>
              <a:rPr lang="en-US" sz="2400" smtClean="0">
                <a:solidFill>
                  <a:srgbClr val="990099"/>
                </a:solidFill>
              </a:rPr>
              <a:t>					120-lb (=weight)</a:t>
            </a:r>
          </a:p>
          <a:p>
            <a:pPr marL="660400" indent="-660400" eaLnBrk="1" hangingPunct="1">
              <a:buFontTx/>
              <a:buNone/>
            </a:pPr>
            <a:endParaRPr lang="en-US" sz="2400" smtClean="0">
              <a:solidFill>
                <a:srgbClr val="990099"/>
              </a:solidFill>
            </a:endParaRPr>
          </a:p>
          <a:p>
            <a:pPr marL="660400" indent="-660400" eaLnBrk="1" hangingPunct="1">
              <a:buFontTx/>
              <a:buAutoNum type="romanLcParenBoth" startAt="2"/>
            </a:pPr>
            <a:r>
              <a:rPr lang="en-US" sz="2400" smtClean="0"/>
              <a:t>What is the net force on her?       </a:t>
            </a:r>
          </a:p>
          <a:p>
            <a:pPr marL="660400" indent="-660400" eaLnBrk="1" hangingPunct="1">
              <a:buFontTx/>
              <a:buNone/>
            </a:pPr>
            <a:r>
              <a:rPr lang="en-US" sz="2400" smtClean="0">
                <a:solidFill>
                  <a:srgbClr val="990099"/>
                </a:solidFill>
              </a:rPr>
              <a:t>					0 (since she’s at rest)</a:t>
            </a:r>
          </a:p>
          <a:p>
            <a:pPr marL="660400" indent="-660400" eaLnBrk="1" hangingPunct="1">
              <a:buFontTx/>
              <a:buAutoNum type="romanLcParenBoth"/>
            </a:pPr>
            <a:endParaRPr lang="en-US" sz="2400" smtClean="0"/>
          </a:p>
          <a:p>
            <a:pPr marL="660400" indent="-660400" eaLnBrk="1" hangingPunct="1">
              <a:buFontTx/>
              <a:buNone/>
            </a:pPr>
            <a:r>
              <a:rPr lang="en-US" sz="2400" smtClean="0"/>
              <a:t>(iii)	Now suppose she stands on two bathroom scales, with weight evenly divided between them. What will each scale read?</a:t>
            </a:r>
          </a:p>
          <a:p>
            <a:pPr marL="660400" indent="-660400" eaLnBrk="1" hangingPunct="1">
              <a:buFontTx/>
              <a:buNone/>
            </a:pPr>
            <a:r>
              <a:rPr lang="en-US" sz="2400" smtClean="0"/>
              <a:t>				</a:t>
            </a:r>
            <a:r>
              <a:rPr lang="en-US" sz="2400" smtClean="0">
                <a:solidFill>
                  <a:srgbClr val="990099"/>
                </a:solidFill>
              </a:rPr>
              <a:t>60 –lb each, since the sum of the scale readings must balance the weight. </a:t>
            </a:r>
          </a:p>
          <a:p>
            <a:pPr marL="660400" indent="-660400" eaLnBrk="1" hangingPunct="1">
              <a:buFontTx/>
              <a:buAutoNum type="romanLcParenBoth"/>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77200" cy="639762"/>
          </a:xfrm>
        </p:spPr>
        <p:txBody>
          <a:bodyPr/>
          <a:lstStyle/>
          <a:p>
            <a:pPr eaLnBrk="1" hangingPunct="1"/>
            <a:r>
              <a:rPr lang="en-US" sz="3200" smtClean="0"/>
              <a:t>Clicker Question</a:t>
            </a:r>
          </a:p>
        </p:txBody>
      </p:sp>
      <p:sp>
        <p:nvSpPr>
          <p:cNvPr id="19459" name="Rectangle 3"/>
          <p:cNvSpPr>
            <a:spLocks noGrp="1" noChangeArrowheads="1"/>
          </p:cNvSpPr>
          <p:nvPr>
            <p:ph type="body" idx="1"/>
          </p:nvPr>
        </p:nvSpPr>
        <p:spPr>
          <a:xfrm>
            <a:off x="228600" y="990600"/>
            <a:ext cx="8534400" cy="4800600"/>
          </a:xfrm>
        </p:spPr>
        <p:txBody>
          <a:bodyPr/>
          <a:lstStyle/>
          <a:p>
            <a:pPr marL="660400" indent="-660400" eaLnBrk="1" hangingPunct="1">
              <a:buFontTx/>
              <a:buNone/>
            </a:pPr>
            <a:r>
              <a:rPr lang="en-US" sz="2400" smtClean="0"/>
              <a:t>Consider again the 120-lb person who steps on the bathroom scales. </a:t>
            </a:r>
          </a:p>
          <a:p>
            <a:pPr marL="660400" indent="-660400" eaLnBrk="1" hangingPunct="1">
              <a:buFontTx/>
              <a:buNone/>
            </a:pPr>
            <a:endParaRPr lang="en-US" sz="2400" smtClean="0"/>
          </a:p>
          <a:p>
            <a:pPr marL="660400" indent="-660400" eaLnBrk="1" hangingPunct="1">
              <a:buFontTx/>
              <a:buNone/>
            </a:pPr>
            <a:r>
              <a:rPr lang="en-US" sz="2400" smtClean="0"/>
              <a:t>What is the net force on the bathroom scales? </a:t>
            </a:r>
          </a:p>
          <a:p>
            <a:pPr marL="660400" indent="-660400" eaLnBrk="1" hangingPunct="1">
              <a:buFontTx/>
              <a:buNone/>
            </a:pPr>
            <a:r>
              <a:rPr lang="en-US" sz="2400" smtClean="0">
                <a:solidFill>
                  <a:srgbClr val="990099"/>
                </a:solidFill>
              </a:rPr>
              <a:t>					</a:t>
            </a:r>
          </a:p>
          <a:p>
            <a:pPr marL="660400" indent="-660400" eaLnBrk="1" hangingPunct="1">
              <a:buFontTx/>
              <a:buAutoNum type="romanLcParenBoth"/>
            </a:pPr>
            <a:endParaRPr lang="en-US" sz="2400" smtClean="0"/>
          </a:p>
        </p:txBody>
      </p:sp>
      <p:sp>
        <p:nvSpPr>
          <p:cNvPr id="19460" name="Text Box 4"/>
          <p:cNvSpPr txBox="1">
            <a:spLocks noChangeArrowheads="1"/>
          </p:cNvSpPr>
          <p:nvPr/>
        </p:nvSpPr>
        <p:spPr bwMode="auto">
          <a:xfrm>
            <a:off x="838200" y="3276600"/>
            <a:ext cx="5791200" cy="2647950"/>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a:t>0</a:t>
            </a:r>
          </a:p>
          <a:p>
            <a:pPr marL="342900" indent="-342900">
              <a:spcBef>
                <a:spcPct val="50000"/>
              </a:spcBef>
              <a:buFontTx/>
              <a:buAutoNum type="alphaUcParenR"/>
            </a:pPr>
            <a:r>
              <a:rPr lang="en-US" sz="2400"/>
              <a:t>120-lb</a:t>
            </a:r>
          </a:p>
          <a:p>
            <a:pPr marL="342900" indent="-342900">
              <a:spcBef>
                <a:spcPct val="50000"/>
              </a:spcBef>
              <a:buFontTx/>
              <a:buAutoNum type="alphaUcParenR"/>
            </a:pPr>
            <a:r>
              <a:rPr lang="en-US" sz="2400"/>
              <a:t>120 N</a:t>
            </a:r>
          </a:p>
          <a:p>
            <a:pPr marL="342900" indent="-342900">
              <a:spcBef>
                <a:spcPct val="50000"/>
              </a:spcBef>
              <a:buFontTx/>
              <a:buAutoNum type="alphaUcParenR"/>
            </a:pPr>
            <a:r>
              <a:rPr lang="en-US" sz="2400"/>
              <a:t>None of the above</a:t>
            </a:r>
          </a:p>
          <a:p>
            <a:pPr marL="342900" indent="-342900">
              <a:spcBef>
                <a:spcPct val="50000"/>
              </a:spcBef>
              <a:buFontTx/>
              <a:buAutoNum type="alphaUcParenR"/>
            </a:pPr>
            <a:endParaRPr 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077200" cy="639762"/>
          </a:xfrm>
        </p:spPr>
        <p:txBody>
          <a:bodyPr/>
          <a:lstStyle/>
          <a:p>
            <a:pPr eaLnBrk="1" hangingPunct="1"/>
            <a:r>
              <a:rPr lang="en-US" sz="3200" smtClean="0"/>
              <a:t>Answer</a:t>
            </a:r>
          </a:p>
        </p:txBody>
      </p:sp>
      <p:sp>
        <p:nvSpPr>
          <p:cNvPr id="20483" name="Rectangle 3"/>
          <p:cNvSpPr>
            <a:spLocks noGrp="1" noChangeArrowheads="1"/>
          </p:cNvSpPr>
          <p:nvPr>
            <p:ph type="body" idx="1"/>
          </p:nvPr>
        </p:nvSpPr>
        <p:spPr>
          <a:xfrm>
            <a:off x="228600" y="990600"/>
            <a:ext cx="8534400" cy="4800600"/>
          </a:xfrm>
        </p:spPr>
        <p:txBody>
          <a:bodyPr/>
          <a:lstStyle/>
          <a:p>
            <a:pPr marL="660400" indent="-660400" eaLnBrk="1" hangingPunct="1">
              <a:buFontTx/>
              <a:buNone/>
            </a:pPr>
            <a:r>
              <a:rPr lang="en-US" sz="2000" smtClean="0"/>
              <a:t>Consider again the 120-lb person who steps on some bathroom scales. </a:t>
            </a:r>
          </a:p>
          <a:p>
            <a:pPr marL="660400" indent="-660400" eaLnBrk="1" hangingPunct="1">
              <a:buFontTx/>
              <a:buNone/>
            </a:pPr>
            <a:endParaRPr lang="en-US" sz="2000" smtClean="0"/>
          </a:p>
          <a:p>
            <a:pPr marL="660400" indent="-660400" eaLnBrk="1" hangingPunct="1">
              <a:buFontTx/>
              <a:buNone/>
            </a:pPr>
            <a:r>
              <a:rPr lang="en-US" sz="2000" smtClean="0"/>
              <a:t>What is the net force on the bathroom scales? </a:t>
            </a:r>
          </a:p>
          <a:p>
            <a:pPr marL="660400" indent="-660400" eaLnBrk="1" hangingPunct="1">
              <a:buFontTx/>
              <a:buNone/>
            </a:pPr>
            <a:r>
              <a:rPr lang="en-US" sz="1800" smtClean="0">
                <a:solidFill>
                  <a:srgbClr val="990099"/>
                </a:solidFill>
              </a:rPr>
              <a:t>					</a:t>
            </a:r>
          </a:p>
          <a:p>
            <a:pPr marL="660400" indent="-660400" eaLnBrk="1" hangingPunct="1">
              <a:buFontTx/>
              <a:buAutoNum type="romanLcParenBoth"/>
            </a:pPr>
            <a:endParaRPr lang="en-US" sz="1800" smtClean="0"/>
          </a:p>
        </p:txBody>
      </p:sp>
      <p:sp>
        <p:nvSpPr>
          <p:cNvPr id="20484" name="Text Box 4"/>
          <p:cNvSpPr txBox="1">
            <a:spLocks noChangeArrowheads="1"/>
          </p:cNvSpPr>
          <p:nvPr/>
        </p:nvSpPr>
        <p:spPr bwMode="auto">
          <a:xfrm>
            <a:off x="685800" y="2514600"/>
            <a:ext cx="5791200" cy="2225675"/>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000"/>
              <a:t>0</a:t>
            </a:r>
          </a:p>
          <a:p>
            <a:pPr marL="342900" indent="-342900">
              <a:spcBef>
                <a:spcPct val="50000"/>
              </a:spcBef>
              <a:buFontTx/>
              <a:buAutoNum type="alphaUcParenR"/>
            </a:pPr>
            <a:r>
              <a:rPr lang="en-US" sz="2000"/>
              <a:t>120-lb</a:t>
            </a:r>
          </a:p>
          <a:p>
            <a:pPr marL="342900" indent="-342900">
              <a:spcBef>
                <a:spcPct val="50000"/>
              </a:spcBef>
              <a:buFontTx/>
              <a:buAutoNum type="alphaUcParenR"/>
            </a:pPr>
            <a:r>
              <a:rPr lang="en-US" sz="2000"/>
              <a:t>120 N</a:t>
            </a:r>
          </a:p>
          <a:p>
            <a:pPr marL="342900" indent="-342900">
              <a:spcBef>
                <a:spcPct val="50000"/>
              </a:spcBef>
              <a:buFontTx/>
              <a:buAutoNum type="alphaUcParenR"/>
            </a:pPr>
            <a:r>
              <a:rPr lang="en-US" sz="2000"/>
              <a:t>None of the above</a:t>
            </a:r>
          </a:p>
          <a:p>
            <a:pPr marL="342900" indent="-342900">
              <a:spcBef>
                <a:spcPct val="50000"/>
              </a:spcBef>
              <a:buFontTx/>
              <a:buAutoNum type="alphaUcParenR"/>
            </a:pPr>
            <a:endParaRPr lang="en-US" sz="2000"/>
          </a:p>
        </p:txBody>
      </p:sp>
      <p:sp>
        <p:nvSpPr>
          <p:cNvPr id="20485" name="Oval 5"/>
          <p:cNvSpPr>
            <a:spLocks noChangeArrowheads="1"/>
          </p:cNvSpPr>
          <p:nvPr/>
        </p:nvSpPr>
        <p:spPr bwMode="auto">
          <a:xfrm>
            <a:off x="304800" y="2438400"/>
            <a:ext cx="2057400" cy="457200"/>
          </a:xfrm>
          <a:prstGeom prst="ellipse">
            <a:avLst/>
          </a:prstGeom>
          <a:noFill/>
          <a:ln w="9525">
            <a:solidFill>
              <a:srgbClr val="660033"/>
            </a:solidFill>
            <a:round/>
            <a:headEnd/>
            <a:tailEnd/>
          </a:ln>
        </p:spPr>
        <p:txBody>
          <a:bodyPr wrap="none" anchor="ctr"/>
          <a:lstStyle/>
          <a:p>
            <a:pPr algn="ctr"/>
            <a:endParaRPr lang="en-US">
              <a:solidFill>
                <a:srgbClr val="990099"/>
              </a:solidFill>
            </a:endParaRPr>
          </a:p>
        </p:txBody>
      </p:sp>
      <p:sp>
        <p:nvSpPr>
          <p:cNvPr id="20486" name="Text Box 6"/>
          <p:cNvSpPr txBox="1">
            <a:spLocks noChangeArrowheads="1"/>
          </p:cNvSpPr>
          <p:nvPr/>
        </p:nvSpPr>
        <p:spPr bwMode="auto">
          <a:xfrm>
            <a:off x="3810000" y="2438400"/>
            <a:ext cx="4800600" cy="2100263"/>
          </a:xfrm>
          <a:prstGeom prst="rect">
            <a:avLst/>
          </a:prstGeom>
          <a:noFill/>
          <a:ln w="9525">
            <a:noFill/>
            <a:miter lim="800000"/>
            <a:headEnd/>
            <a:tailEnd/>
          </a:ln>
        </p:spPr>
        <p:txBody>
          <a:bodyPr>
            <a:spAutoFit/>
          </a:bodyPr>
          <a:lstStyle/>
          <a:p>
            <a:pPr>
              <a:spcBef>
                <a:spcPct val="50000"/>
              </a:spcBef>
            </a:pPr>
            <a:r>
              <a:rPr lang="en-US" sz="2400">
                <a:solidFill>
                  <a:srgbClr val="990099"/>
                </a:solidFill>
              </a:rPr>
              <a:t>Because the scales are at rest . </a:t>
            </a:r>
          </a:p>
          <a:p>
            <a:pPr>
              <a:spcBef>
                <a:spcPct val="50000"/>
              </a:spcBef>
            </a:pPr>
            <a:r>
              <a:rPr lang="en-US" sz="2400">
                <a:solidFill>
                  <a:srgbClr val="990099"/>
                </a:solidFill>
              </a:rPr>
              <a:t>There are two forces on the scales: the downward weight of the person, exactly balanced by the support force from the floor</a:t>
            </a:r>
            <a:r>
              <a:rPr lang="en-US">
                <a:solidFill>
                  <a:srgbClr val="990099"/>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153400" cy="487362"/>
          </a:xfrm>
        </p:spPr>
        <p:txBody>
          <a:bodyPr/>
          <a:lstStyle/>
          <a:p>
            <a:pPr eaLnBrk="1" hangingPunct="1"/>
            <a:r>
              <a:rPr lang="en-US" sz="3200" smtClean="0"/>
              <a:t>Equilibrium of Moving Things</a:t>
            </a:r>
          </a:p>
        </p:txBody>
      </p:sp>
      <p:sp>
        <p:nvSpPr>
          <p:cNvPr id="21507" name="Rectangle 3"/>
          <p:cNvSpPr>
            <a:spLocks noGrp="1" noChangeArrowheads="1"/>
          </p:cNvSpPr>
          <p:nvPr>
            <p:ph type="body" idx="1"/>
          </p:nvPr>
        </p:nvSpPr>
        <p:spPr>
          <a:xfrm>
            <a:off x="0" y="838200"/>
            <a:ext cx="9144000" cy="533400"/>
          </a:xfrm>
        </p:spPr>
        <p:txBody>
          <a:bodyPr/>
          <a:lstStyle/>
          <a:p>
            <a:pPr eaLnBrk="1" hangingPunct="1"/>
            <a:r>
              <a:rPr lang="en-US" sz="2400" smtClean="0"/>
              <a:t>An object moving at constant speed in a straight line is also in equilibrium, </a:t>
            </a:r>
            <a:r>
              <a:rPr lang="en-US" sz="2400" smtClean="0">
                <a:latin typeface="Symbol" pitchFamily="18" charset="2"/>
              </a:rPr>
              <a:t>S</a:t>
            </a:r>
            <a:r>
              <a:rPr lang="en-US" sz="2400" smtClean="0"/>
              <a:t> F = 0. </a:t>
            </a:r>
            <a:endParaRPr lang="en-US" sz="2400" smtClean="0">
              <a:solidFill>
                <a:srgbClr val="990099"/>
              </a:solidFill>
            </a:endParaRPr>
          </a:p>
        </p:txBody>
      </p:sp>
      <p:sp>
        <p:nvSpPr>
          <p:cNvPr id="39940" name="Text Box 4"/>
          <p:cNvSpPr txBox="1">
            <a:spLocks noChangeArrowheads="1"/>
          </p:cNvSpPr>
          <p:nvPr/>
        </p:nvSpPr>
        <p:spPr bwMode="auto">
          <a:xfrm>
            <a:off x="0" y="1828800"/>
            <a:ext cx="8153400" cy="830997"/>
          </a:xfrm>
          <a:prstGeom prst="rect">
            <a:avLst/>
          </a:prstGeom>
          <a:noFill/>
          <a:ln w="9525">
            <a:noFill/>
            <a:miter lim="800000"/>
            <a:headEnd/>
            <a:tailEnd/>
          </a:ln>
        </p:spPr>
        <p:txBody>
          <a:bodyPr>
            <a:spAutoFit/>
          </a:bodyPr>
          <a:lstStyle/>
          <a:p>
            <a:pPr>
              <a:spcBef>
                <a:spcPct val="50000"/>
              </a:spcBef>
            </a:pPr>
            <a:r>
              <a:rPr lang="en-US" sz="2400" i="1" u="sng" dirty="0"/>
              <a:t>Question: </a:t>
            </a:r>
            <a:r>
              <a:rPr lang="en-US" sz="2400" dirty="0"/>
              <a:t>Can any object on which only </a:t>
            </a:r>
            <a:r>
              <a:rPr lang="en-US" sz="2400" b="1" dirty="0"/>
              <a:t>one</a:t>
            </a:r>
            <a:r>
              <a:rPr lang="en-US" sz="2400" dirty="0"/>
              <a:t> force is acting, be in equilibrium?</a:t>
            </a:r>
          </a:p>
        </p:txBody>
      </p:sp>
      <p:sp>
        <p:nvSpPr>
          <p:cNvPr id="39941" name="Text Box 5"/>
          <p:cNvSpPr txBox="1">
            <a:spLocks noChangeArrowheads="1"/>
          </p:cNvSpPr>
          <p:nvPr/>
        </p:nvSpPr>
        <p:spPr bwMode="auto">
          <a:xfrm>
            <a:off x="7467600" y="2209800"/>
            <a:ext cx="1143000" cy="457200"/>
          </a:xfrm>
          <a:prstGeom prst="rect">
            <a:avLst/>
          </a:prstGeom>
          <a:noFill/>
          <a:ln w="9525">
            <a:noFill/>
            <a:miter lim="800000"/>
            <a:headEnd/>
            <a:tailEnd/>
          </a:ln>
        </p:spPr>
        <p:txBody>
          <a:bodyPr>
            <a:spAutoFit/>
          </a:bodyPr>
          <a:lstStyle/>
          <a:p>
            <a:pPr>
              <a:spcBef>
                <a:spcPct val="50000"/>
              </a:spcBef>
            </a:pPr>
            <a:r>
              <a:rPr lang="en-US" sz="2400" i="1">
                <a:solidFill>
                  <a:srgbClr val="FF3300"/>
                </a:solidFill>
              </a:rPr>
              <a:t>No!</a:t>
            </a:r>
          </a:p>
        </p:txBody>
      </p:sp>
      <p:sp>
        <p:nvSpPr>
          <p:cNvPr id="39942" name="Text Box 6"/>
          <p:cNvSpPr txBox="1">
            <a:spLocks noChangeArrowheads="1"/>
          </p:cNvSpPr>
          <p:nvPr/>
        </p:nvSpPr>
        <p:spPr bwMode="auto">
          <a:xfrm>
            <a:off x="304800" y="2971800"/>
            <a:ext cx="8534400" cy="914400"/>
          </a:xfrm>
          <a:prstGeom prst="rect">
            <a:avLst/>
          </a:prstGeom>
          <a:noFill/>
          <a:ln w="9525">
            <a:noFill/>
            <a:miter lim="800000"/>
            <a:headEnd/>
            <a:tailEnd/>
          </a:ln>
        </p:spPr>
        <p:txBody>
          <a:bodyPr>
            <a:spAutoFit/>
          </a:bodyPr>
          <a:lstStyle/>
          <a:p>
            <a:pPr marL="342900" indent="-342900">
              <a:spcBef>
                <a:spcPct val="50000"/>
              </a:spcBef>
            </a:pPr>
            <a:r>
              <a:rPr lang="en-US" sz="2400" dirty="0"/>
              <a:t>Consider pushing a box across a floor. </a:t>
            </a:r>
          </a:p>
          <a:p>
            <a:pPr marL="342900" indent="-342900">
              <a:spcBef>
                <a:spcPct val="50000"/>
              </a:spcBef>
              <a:buFontTx/>
              <a:buAutoNum type="arabicParenBoth"/>
            </a:pPr>
            <a:r>
              <a:rPr lang="en-US" sz="2000" dirty="0"/>
              <a:t> What forces are acting on the box? </a:t>
            </a:r>
          </a:p>
        </p:txBody>
      </p:sp>
      <p:sp>
        <p:nvSpPr>
          <p:cNvPr id="39943" name="Text Box 7"/>
          <p:cNvSpPr txBox="1">
            <a:spLocks noChangeArrowheads="1"/>
          </p:cNvSpPr>
          <p:nvPr/>
        </p:nvSpPr>
        <p:spPr bwMode="auto">
          <a:xfrm>
            <a:off x="1295400" y="3989388"/>
            <a:ext cx="7848600" cy="701675"/>
          </a:xfrm>
          <a:prstGeom prst="rect">
            <a:avLst/>
          </a:prstGeom>
          <a:noFill/>
          <a:ln w="9525">
            <a:noFill/>
            <a:miter lim="800000"/>
            <a:headEnd/>
            <a:tailEnd/>
          </a:ln>
        </p:spPr>
        <p:txBody>
          <a:bodyPr>
            <a:spAutoFit/>
          </a:bodyPr>
          <a:lstStyle/>
          <a:p>
            <a:pPr>
              <a:spcBef>
                <a:spcPct val="50000"/>
              </a:spcBef>
            </a:pPr>
            <a:r>
              <a:rPr lang="en-US" sz="2000">
                <a:solidFill>
                  <a:srgbClr val="990099"/>
                </a:solidFill>
              </a:rPr>
              <a:t>Weight downward, support force upward, your push across, and friction between the floor and the box opposing your push.</a:t>
            </a:r>
          </a:p>
        </p:txBody>
      </p:sp>
      <p:sp>
        <p:nvSpPr>
          <p:cNvPr id="39944" name="Text Box 8"/>
          <p:cNvSpPr txBox="1">
            <a:spLocks noChangeArrowheads="1"/>
          </p:cNvSpPr>
          <p:nvPr/>
        </p:nvSpPr>
        <p:spPr bwMode="auto">
          <a:xfrm>
            <a:off x="152400" y="4827588"/>
            <a:ext cx="8991600" cy="701675"/>
          </a:xfrm>
          <a:prstGeom prst="rect">
            <a:avLst/>
          </a:prstGeom>
          <a:noFill/>
          <a:ln w="9525">
            <a:noFill/>
            <a:miter lim="800000"/>
            <a:headEnd/>
            <a:tailEnd/>
          </a:ln>
        </p:spPr>
        <p:txBody>
          <a:bodyPr>
            <a:spAutoFit/>
          </a:bodyPr>
          <a:lstStyle/>
          <a:p>
            <a:pPr>
              <a:spcBef>
                <a:spcPct val="50000"/>
              </a:spcBef>
            </a:pPr>
            <a:r>
              <a:rPr lang="en-US" sz="2000"/>
              <a:t>(2) What can you say about the relative magnitudes of the forces if is moving with unchanging speed across the floor ?</a:t>
            </a:r>
          </a:p>
        </p:txBody>
      </p:sp>
      <p:sp>
        <p:nvSpPr>
          <p:cNvPr id="39945" name="Text Box 9"/>
          <p:cNvSpPr txBox="1">
            <a:spLocks noChangeArrowheads="1"/>
          </p:cNvSpPr>
          <p:nvPr/>
        </p:nvSpPr>
        <p:spPr bwMode="auto">
          <a:xfrm>
            <a:off x="990600" y="5546725"/>
            <a:ext cx="7848600" cy="1311275"/>
          </a:xfrm>
          <a:prstGeom prst="rect">
            <a:avLst/>
          </a:prstGeom>
          <a:noFill/>
          <a:ln w="9525">
            <a:noFill/>
            <a:miter lim="800000"/>
            <a:headEnd/>
            <a:tailEnd/>
          </a:ln>
        </p:spPr>
        <p:txBody>
          <a:bodyPr>
            <a:spAutoFit/>
          </a:bodyPr>
          <a:lstStyle/>
          <a:p>
            <a:pPr>
              <a:spcBef>
                <a:spcPct val="50000"/>
              </a:spcBef>
            </a:pPr>
            <a:r>
              <a:rPr lang="en-US" sz="2000">
                <a:solidFill>
                  <a:srgbClr val="990099"/>
                </a:solidFill>
              </a:rPr>
              <a:t>Magnitude of weight = support force.</a:t>
            </a:r>
          </a:p>
          <a:p>
            <a:pPr>
              <a:spcBef>
                <a:spcPct val="50000"/>
              </a:spcBef>
            </a:pPr>
            <a:r>
              <a:rPr lang="en-US" sz="2000">
                <a:solidFill>
                  <a:srgbClr val="990099"/>
                </a:solidFill>
              </a:rPr>
              <a:t>Your push = friction, if speed unchanging. </a:t>
            </a:r>
          </a:p>
          <a:p>
            <a:pPr>
              <a:spcBef>
                <a:spcPct val="50000"/>
              </a:spcBef>
            </a:pPr>
            <a:r>
              <a:rPr lang="en-US" sz="2000">
                <a:solidFill>
                  <a:srgbClr val="990099"/>
                </a:solidFill>
              </a:rPr>
              <a:t>(If it is speeding up, then your push &gt; friction.)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p:bldP spid="39942" grpId="0"/>
      <p:bldP spid="39943" grpId="0"/>
      <p:bldP spid="39944" grpId="0"/>
      <p:bldP spid="399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04800"/>
            <a:ext cx="5791200" cy="584775"/>
          </a:xfrm>
          <a:prstGeom prst="rect">
            <a:avLst/>
          </a:prstGeom>
          <a:noFill/>
        </p:spPr>
        <p:txBody>
          <a:bodyPr wrap="square" rtlCol="0">
            <a:spAutoFit/>
          </a:bodyPr>
          <a:lstStyle/>
          <a:p>
            <a:pPr algn="ctr"/>
            <a:r>
              <a:rPr lang="en-US" sz="3200" u="sng" dirty="0" smtClean="0"/>
              <a:t>Question</a:t>
            </a:r>
            <a:endParaRPr lang="en-US" sz="3200" u="sng" dirty="0"/>
          </a:p>
        </p:txBody>
      </p:sp>
      <p:sp>
        <p:nvSpPr>
          <p:cNvPr id="3" name="TextBox 2"/>
          <p:cNvSpPr txBox="1"/>
          <p:nvPr/>
        </p:nvSpPr>
        <p:spPr>
          <a:xfrm>
            <a:off x="533400" y="969869"/>
            <a:ext cx="8077200" cy="3416320"/>
          </a:xfrm>
          <a:prstGeom prst="rect">
            <a:avLst/>
          </a:prstGeom>
          <a:noFill/>
        </p:spPr>
        <p:txBody>
          <a:bodyPr wrap="square" rtlCol="0">
            <a:spAutoFit/>
          </a:bodyPr>
          <a:lstStyle/>
          <a:p>
            <a:r>
              <a:rPr lang="en-US" sz="2400" dirty="0"/>
              <a:t> </a:t>
            </a:r>
            <a:r>
              <a:rPr lang="en-US" sz="2400" dirty="0" smtClean="0"/>
              <a:t>In which situation is the object in equilibrium?</a:t>
            </a:r>
          </a:p>
          <a:p>
            <a:endParaRPr lang="en-US" sz="2400" dirty="0"/>
          </a:p>
          <a:p>
            <a:pPr marL="457200" indent="-457200">
              <a:buAutoNum type="alphaUcParenR"/>
            </a:pPr>
            <a:r>
              <a:rPr lang="en-US" sz="2400" dirty="0" smtClean="0"/>
              <a:t>A train accelerating along a track</a:t>
            </a:r>
          </a:p>
          <a:p>
            <a:pPr marL="457200" indent="-457200">
              <a:buAutoNum type="alphaUcParenR"/>
            </a:pPr>
            <a:r>
              <a:rPr lang="en-US" sz="2400" dirty="0" smtClean="0"/>
              <a:t>A cart rolling on the floor and slowing down.</a:t>
            </a:r>
          </a:p>
          <a:p>
            <a:pPr marL="457200" indent="-457200">
              <a:buAutoNum type="alphaUcParenR"/>
            </a:pPr>
            <a:r>
              <a:rPr lang="en-US" sz="2400" dirty="0" smtClean="0"/>
              <a:t>A man cycling down a straight road at constant speed.</a:t>
            </a:r>
          </a:p>
          <a:p>
            <a:pPr marL="457200" indent="-457200">
              <a:buAutoNum type="alphaUcParenR"/>
            </a:pPr>
            <a:r>
              <a:rPr lang="en-US" sz="2400" dirty="0" smtClean="0"/>
              <a:t>A man on a bike going faster and faster downhill on a straight road without pedaling.</a:t>
            </a:r>
          </a:p>
          <a:p>
            <a:pPr marL="457200" indent="-457200">
              <a:buAutoNum type="alphaUcParenR"/>
            </a:pPr>
            <a:r>
              <a:rPr lang="en-US" sz="2400" dirty="0" smtClean="0"/>
              <a:t>An object can only be in equilibrium if it is completely at rest.</a:t>
            </a:r>
            <a:endParaRPr lang="en-US" sz="2400" dirty="0"/>
          </a:p>
        </p:txBody>
      </p:sp>
      <p:sp>
        <p:nvSpPr>
          <p:cNvPr id="4" name="TextBox 3"/>
          <p:cNvSpPr txBox="1"/>
          <p:nvPr/>
        </p:nvSpPr>
        <p:spPr>
          <a:xfrm>
            <a:off x="228600" y="4470420"/>
            <a:ext cx="8534400" cy="2308324"/>
          </a:xfrm>
          <a:prstGeom prst="rect">
            <a:avLst/>
          </a:prstGeom>
          <a:noFill/>
        </p:spPr>
        <p:txBody>
          <a:bodyPr wrap="square" rtlCol="0">
            <a:spAutoFit/>
          </a:bodyPr>
          <a:lstStyle/>
          <a:p>
            <a:r>
              <a:rPr lang="en-US" sz="2400" dirty="0" smtClean="0">
                <a:solidFill>
                  <a:srgbClr val="3333CC"/>
                </a:solidFill>
              </a:rPr>
              <a:t>Answer: C</a:t>
            </a:r>
          </a:p>
          <a:p>
            <a:r>
              <a:rPr lang="en-US" sz="2000" dirty="0" smtClean="0">
                <a:solidFill>
                  <a:srgbClr val="3333CC"/>
                </a:solidFill>
              </a:rPr>
              <a:t>Equilibrium means all forces balance, i.e. add to zero, i.e. zero net force on the object. Then, an object at rest remains at rest, or an object moving at constant speed in a straight line keeps going at constant speed in the same straight line. There are forces acting on the man going at constant speed, but they must cancel to zero since otherwise he would be changing his speed…</a:t>
            </a:r>
          </a:p>
        </p:txBody>
      </p:sp>
    </p:spTree>
    <p:extLst>
      <p:ext uri="{BB962C8B-B14F-4D97-AF65-F5344CB8AC3E}">
        <p14:creationId xmlns:p14="http://schemas.microsoft.com/office/powerpoint/2010/main" val="260152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0"/>
            <a:ext cx="6019800" cy="685800"/>
          </a:xfrm>
        </p:spPr>
        <p:txBody>
          <a:bodyPr/>
          <a:lstStyle/>
          <a:p>
            <a:pPr eaLnBrk="1" hangingPunct="1"/>
            <a:r>
              <a:rPr lang="en-US" sz="1800" b="1" dirty="0" smtClean="0">
                <a:solidFill>
                  <a:srgbClr val="990099"/>
                </a:solidFill>
              </a:rPr>
              <a:t>Course information (on your handout)</a:t>
            </a:r>
            <a:r>
              <a:rPr lang="en-US" sz="4000" dirty="0" smtClean="0"/>
              <a:t> </a:t>
            </a:r>
          </a:p>
        </p:txBody>
      </p:sp>
      <p:graphicFrame>
        <p:nvGraphicFramePr>
          <p:cNvPr id="3090" name="Group 18"/>
          <p:cNvGraphicFramePr>
            <a:graphicFrameLocks noGrp="1"/>
          </p:cNvGraphicFramePr>
          <p:nvPr>
            <p:ph idx="1"/>
            <p:extLst>
              <p:ext uri="{D42A27DB-BD31-4B8C-83A1-F6EECF244321}">
                <p14:modId xmlns:p14="http://schemas.microsoft.com/office/powerpoint/2010/main" val="617223309"/>
              </p:ext>
            </p:extLst>
          </p:nvPr>
        </p:nvGraphicFramePr>
        <p:xfrm>
          <a:off x="0" y="609600"/>
          <a:ext cx="9601200" cy="2209800"/>
        </p:xfrm>
        <a:graphic>
          <a:graphicData uri="http://schemas.openxmlformats.org/drawingml/2006/table">
            <a:tbl>
              <a:tblPr/>
              <a:tblGrid>
                <a:gridCol w="4614863"/>
                <a:gridCol w="4986337"/>
              </a:tblGrid>
              <a:tr h="2209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Location:</a:t>
                      </a:r>
                      <a:r>
                        <a:rPr kumimoji="0" lang="en-US" sz="1600" b="0" i="0" u="none" strike="noStrike" cap="none" normalizeH="0" baseline="0" dirty="0" smtClean="0">
                          <a:ln>
                            <a:noFill/>
                          </a:ln>
                          <a:solidFill>
                            <a:srgbClr val="000000"/>
                          </a:solidFill>
                          <a:effectLst/>
                          <a:latin typeface="Arial" charset="0"/>
                          <a:cs typeface="Arial" charset="0"/>
                        </a:rPr>
                        <a:t> Room HW 511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Lecture Times:</a:t>
                      </a:r>
                      <a:r>
                        <a:rPr kumimoji="0" lang="en-US" sz="1600" b="1" i="0" u="none" strike="noStrike" cap="none" normalizeH="0" baseline="0" dirty="0" smtClean="0">
                          <a:ln>
                            <a:noFill/>
                          </a:ln>
                          <a:solidFill>
                            <a:srgbClr val="000000"/>
                          </a:solidFill>
                          <a:effectLst/>
                          <a:latin typeface="Times New Roman" pitchFamily="18" charset="0"/>
                          <a:cs typeface="Arial" charset="0"/>
                        </a:rPr>
                        <a:t> </a:t>
                      </a:r>
                      <a:r>
                        <a:rPr kumimoji="0" lang="en-US" sz="1600" b="1"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Tu</a:t>
                      </a:r>
                      <a:r>
                        <a:rPr kumimoji="0" lang="en-US" sz="1600" b="0" i="0" u="none" strike="noStrike" cap="none" normalizeH="0" baseline="0" dirty="0" smtClean="0">
                          <a:ln>
                            <a:noFill/>
                          </a:ln>
                          <a:solidFill>
                            <a:srgbClr val="000000"/>
                          </a:solidFill>
                          <a:effectLst/>
                          <a:latin typeface="Arial" charset="0"/>
                          <a:cs typeface="Arial" charset="0"/>
                        </a:rPr>
                        <a:t> and Fr: 2.10pm - 3.25pm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Arial" charset="0"/>
                        </a:rPr>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Instructor:</a:t>
                      </a:r>
                      <a:r>
                        <a:rPr kumimoji="0" lang="en-US" sz="1600" b="0"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Neepa</a:t>
                      </a:r>
                      <a:r>
                        <a:rPr kumimoji="0" lang="en-US" sz="1600" b="0"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Maitra</a:t>
                      </a: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email: </a:t>
                      </a:r>
                      <a:r>
                        <a:rPr kumimoji="0" lang="en-US" sz="1600" b="0" i="0" u="none" strike="noStrike" cap="none" normalizeH="0" baseline="0" dirty="0" smtClean="0">
                          <a:ln>
                            <a:noFill/>
                          </a:ln>
                          <a:solidFill>
                            <a:schemeClr val="tx1"/>
                          </a:solidFill>
                          <a:effectLst/>
                          <a:latin typeface="Arial" charset="0"/>
                          <a:cs typeface="Arial" charset="0"/>
                          <a:hlinkClick r:id="rId3"/>
                        </a:rPr>
                        <a:t>nmaitra@hunter.cuny.edu</a:t>
                      </a:r>
                      <a:r>
                        <a:rPr kumimoji="0" lang="en-US" sz="1600" b="0" i="0" u="none" strike="noStrike" cap="none" normalizeH="0" baseline="0" dirty="0" smtClean="0">
                          <a:ln>
                            <a:noFill/>
                          </a:ln>
                          <a:solidFill>
                            <a:srgbClr val="000000"/>
                          </a:solidFill>
                          <a:effectLst/>
                          <a:latin typeface="Arial" charset="0"/>
                          <a:cs typeface="Arial" charset="0"/>
                        </a:rPr>
                        <a:t>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phone: 212-650-3518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office: 1214E HN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Office hours</a:t>
                      </a:r>
                      <a:r>
                        <a:rPr kumimoji="0" lang="en-US" sz="1600" b="0"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Tu</a:t>
                      </a:r>
                      <a:r>
                        <a:rPr kumimoji="0" lang="en-US" sz="1600" b="0" i="0" u="none" strike="noStrike" cap="none" normalizeH="0" baseline="0" dirty="0" smtClean="0">
                          <a:ln>
                            <a:noFill/>
                          </a:ln>
                          <a:solidFill>
                            <a:srgbClr val="000000"/>
                          </a:solidFill>
                          <a:effectLst/>
                          <a:latin typeface="Arial" charset="0"/>
                          <a:cs typeface="Arial" charset="0"/>
                        </a:rPr>
                        <a:t> and Fr: 12.00pm-1.00pm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Arial" charset="0"/>
                          <a:cs typeface="Arial" charset="0"/>
                        </a:rPr>
                        <a:t>                       </a:t>
                      </a:r>
                      <a:r>
                        <a:rPr kumimoji="0" lang="en-US" sz="1400" b="0" i="0" u="none" strike="noStrike" cap="none" normalizeH="0" baseline="0" dirty="0" smtClean="0">
                          <a:ln>
                            <a:noFill/>
                          </a:ln>
                          <a:solidFill>
                            <a:srgbClr val="000000"/>
                          </a:solidFill>
                          <a:effectLst/>
                          <a:latin typeface="Arial" charset="0"/>
                          <a:cs typeface="Arial" charset="0"/>
                        </a:rPr>
                        <a:t>or, by appointment. </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3078" name="Rectangle 15"/>
          <p:cNvSpPr>
            <a:spLocks noChangeArrowheads="1"/>
          </p:cNvSpPr>
          <p:nvPr/>
        </p:nvSpPr>
        <p:spPr bwMode="auto">
          <a:xfrm>
            <a:off x="0" y="2195899"/>
            <a:ext cx="8915400" cy="4555093"/>
          </a:xfrm>
          <a:prstGeom prst="rect">
            <a:avLst/>
          </a:prstGeom>
          <a:noFill/>
          <a:ln w="9525">
            <a:noFill/>
            <a:miter lim="800000"/>
            <a:headEnd/>
            <a:tailEnd/>
          </a:ln>
        </p:spPr>
        <p:txBody>
          <a:bodyPr anchor="ctr">
            <a:spAutoFit/>
          </a:bodyPr>
          <a:lstStyle/>
          <a:p>
            <a:r>
              <a:rPr lang="en-US" sz="1600" b="1" dirty="0">
                <a:solidFill>
                  <a:srgbClr val="000000"/>
                </a:solidFill>
              </a:rPr>
              <a:t>Text:</a:t>
            </a:r>
            <a:r>
              <a:rPr lang="en-US" sz="1600" dirty="0">
                <a:solidFill>
                  <a:srgbClr val="000000"/>
                </a:solidFill>
              </a:rPr>
              <a:t> </a:t>
            </a:r>
            <a:r>
              <a:rPr lang="en-US" sz="1600" b="1" i="1" dirty="0">
                <a:solidFill>
                  <a:srgbClr val="000000"/>
                </a:solidFill>
              </a:rPr>
              <a:t>Conceptual Physics, </a:t>
            </a:r>
            <a:r>
              <a:rPr lang="en-US" sz="1600" i="1" dirty="0" smtClean="0">
                <a:solidFill>
                  <a:srgbClr val="000000"/>
                </a:solidFill>
              </a:rPr>
              <a:t>12th </a:t>
            </a:r>
            <a:r>
              <a:rPr lang="en-US" sz="1600" i="1" dirty="0">
                <a:solidFill>
                  <a:srgbClr val="000000"/>
                </a:solidFill>
              </a:rPr>
              <a:t>Edition</a:t>
            </a:r>
            <a:r>
              <a:rPr lang="en-US" sz="1600" dirty="0">
                <a:solidFill>
                  <a:srgbClr val="000000"/>
                </a:solidFill>
              </a:rPr>
              <a:t>, by Paul G. Hewitt (Pearson, Addison-Wesley, </a:t>
            </a:r>
            <a:r>
              <a:rPr lang="en-US" sz="1600" dirty="0" smtClean="0">
                <a:solidFill>
                  <a:srgbClr val="000000"/>
                </a:solidFill>
              </a:rPr>
              <a:t>2014). </a:t>
            </a:r>
            <a:r>
              <a:rPr lang="en-US" sz="1600" dirty="0" smtClean="0">
                <a:solidFill>
                  <a:srgbClr val="000000"/>
                </a:solidFill>
              </a:rPr>
              <a:t>But </a:t>
            </a:r>
            <a:r>
              <a:rPr lang="en-US" sz="1600" dirty="0" smtClean="0">
                <a:solidFill>
                  <a:srgbClr val="000000"/>
                </a:solidFill>
              </a:rPr>
              <a:t>9</a:t>
            </a:r>
            <a:r>
              <a:rPr lang="en-US" sz="1600" baseline="30000" dirty="0" smtClean="0">
                <a:solidFill>
                  <a:srgbClr val="000000"/>
                </a:solidFill>
              </a:rPr>
              <a:t>th</a:t>
            </a:r>
            <a:r>
              <a:rPr lang="en-US" sz="1600" dirty="0" smtClean="0">
                <a:solidFill>
                  <a:srgbClr val="000000"/>
                </a:solidFill>
              </a:rPr>
              <a:t> ,10</a:t>
            </a:r>
            <a:r>
              <a:rPr lang="en-US" sz="1600" baseline="30000" dirty="0" smtClean="0">
                <a:solidFill>
                  <a:srgbClr val="000000"/>
                </a:solidFill>
              </a:rPr>
              <a:t>th</a:t>
            </a:r>
            <a:r>
              <a:rPr lang="en-US" sz="1600" dirty="0" smtClean="0">
                <a:solidFill>
                  <a:srgbClr val="000000"/>
                </a:solidFill>
              </a:rPr>
              <a:t> ,and 11</a:t>
            </a:r>
            <a:r>
              <a:rPr lang="en-US" sz="1600" baseline="30000" dirty="0" smtClean="0">
                <a:solidFill>
                  <a:srgbClr val="000000"/>
                </a:solidFill>
              </a:rPr>
              <a:t>th</a:t>
            </a:r>
            <a:r>
              <a:rPr lang="en-US" sz="1600" dirty="0" smtClean="0">
                <a:solidFill>
                  <a:srgbClr val="000000"/>
                </a:solidFill>
              </a:rPr>
              <a:t> editions </a:t>
            </a:r>
            <a:r>
              <a:rPr lang="en-US" sz="1600" dirty="0" smtClean="0">
                <a:solidFill>
                  <a:srgbClr val="000000"/>
                </a:solidFill>
              </a:rPr>
              <a:t>are also fine.  </a:t>
            </a:r>
            <a:endParaRPr lang="en-US" sz="1600" dirty="0">
              <a:solidFill>
                <a:srgbClr val="000000"/>
              </a:solidFill>
            </a:endParaRPr>
          </a:p>
          <a:p>
            <a:r>
              <a:rPr lang="en-US" sz="1600" b="1" dirty="0">
                <a:solidFill>
                  <a:srgbClr val="000000"/>
                </a:solidFill>
              </a:rPr>
              <a:t> </a:t>
            </a:r>
          </a:p>
          <a:p>
            <a:r>
              <a:rPr lang="en-US" sz="1600" b="1" dirty="0">
                <a:solidFill>
                  <a:srgbClr val="000000"/>
                </a:solidFill>
              </a:rPr>
              <a:t>Lectures posted on-line after</a:t>
            </a:r>
            <a:r>
              <a:rPr lang="en-US" sz="1600" b="1" i="1" dirty="0">
                <a:solidFill>
                  <a:srgbClr val="000000"/>
                </a:solidFill>
              </a:rPr>
              <a:t> </a:t>
            </a:r>
            <a:r>
              <a:rPr lang="en-US" sz="1600" b="1" dirty="0" smtClean="0">
                <a:solidFill>
                  <a:srgbClr val="000000"/>
                </a:solidFill>
              </a:rPr>
              <a:t>lecture: </a:t>
            </a:r>
            <a:r>
              <a:rPr lang="en-US" sz="1600" dirty="0" smtClean="0">
                <a:solidFill>
                  <a:srgbClr val="000000"/>
                </a:solidFill>
              </a:rPr>
              <a:t>(but a “pre-lecture” will be posted here before class, see shortly) </a:t>
            </a:r>
            <a:r>
              <a:rPr lang="en-US" dirty="0" smtClean="0">
                <a:solidFill>
                  <a:srgbClr val="3333CC"/>
                </a:solidFill>
              </a:rPr>
              <a:t>http</a:t>
            </a:r>
            <a:r>
              <a:rPr lang="en-US" dirty="0">
                <a:solidFill>
                  <a:srgbClr val="3333CC"/>
                </a:solidFill>
              </a:rPr>
              <a:t>://</a:t>
            </a:r>
            <a:r>
              <a:rPr lang="en-US" dirty="0" smtClean="0">
                <a:solidFill>
                  <a:srgbClr val="3333CC"/>
                </a:solidFill>
              </a:rPr>
              <a:t>www.hunter.cuny.edu/physics/courses/physics100/fall-2016</a:t>
            </a:r>
            <a:endParaRPr lang="en-US" sz="1600" dirty="0"/>
          </a:p>
          <a:p>
            <a:endParaRPr lang="en-US" sz="1600" dirty="0">
              <a:solidFill>
                <a:srgbClr val="000000"/>
              </a:solidFill>
            </a:endParaRPr>
          </a:p>
          <a:p>
            <a:r>
              <a:rPr lang="en-US" sz="1600" b="1" dirty="0">
                <a:solidFill>
                  <a:srgbClr val="000000"/>
                </a:solidFill>
              </a:rPr>
              <a:t>Grading:</a:t>
            </a:r>
            <a:r>
              <a:rPr lang="en-US" sz="1600" dirty="0">
                <a:solidFill>
                  <a:srgbClr val="000000"/>
                </a:solidFill>
              </a:rPr>
              <a:t> </a:t>
            </a:r>
          </a:p>
          <a:p>
            <a:pPr lvl="1">
              <a:buClr>
                <a:srgbClr val="000000"/>
              </a:buClr>
              <a:buSzPts val="1400"/>
              <a:buFont typeface="Wingdings" pitchFamily="2" charset="2"/>
              <a:buChar char=""/>
            </a:pPr>
            <a:r>
              <a:rPr lang="en-US" sz="1600" dirty="0">
                <a:solidFill>
                  <a:srgbClr val="000000"/>
                </a:solidFill>
              </a:rPr>
              <a:t> Attendance/Participation	</a:t>
            </a:r>
            <a:r>
              <a:rPr lang="en-US" sz="1600" dirty="0">
                <a:solidFill>
                  <a:srgbClr val="000000"/>
                </a:solidFill>
              </a:rPr>
              <a:t>5</a:t>
            </a:r>
            <a:r>
              <a:rPr lang="en-US" sz="1600" dirty="0" smtClean="0">
                <a:solidFill>
                  <a:srgbClr val="000000"/>
                </a:solidFill>
              </a:rPr>
              <a:t>% </a:t>
            </a:r>
            <a:endParaRPr lang="en-US" sz="1600" dirty="0">
              <a:solidFill>
                <a:srgbClr val="000000"/>
              </a:solidFill>
            </a:endParaRPr>
          </a:p>
          <a:p>
            <a:pPr lvl="1">
              <a:buClr>
                <a:srgbClr val="000000"/>
              </a:buClr>
              <a:buSzPts val="1400"/>
              <a:buFont typeface="Wingdings" pitchFamily="2" charset="2"/>
              <a:buChar char=""/>
            </a:pPr>
            <a:r>
              <a:rPr lang="en-US" sz="1600" dirty="0" smtClean="0">
                <a:solidFill>
                  <a:srgbClr val="000000"/>
                </a:solidFill>
              </a:rPr>
              <a:t> Midterm </a:t>
            </a:r>
            <a:r>
              <a:rPr lang="en-US" sz="1600" dirty="0">
                <a:solidFill>
                  <a:srgbClr val="000000"/>
                </a:solidFill>
              </a:rPr>
              <a:t>Exams	(2)	</a:t>
            </a:r>
            <a:r>
              <a:rPr lang="en-US" sz="1600" dirty="0" smtClean="0">
                <a:solidFill>
                  <a:srgbClr val="000000"/>
                </a:solidFill>
              </a:rPr>
              <a:t>50</a:t>
            </a:r>
            <a:r>
              <a:rPr lang="en-US" sz="1600" dirty="0">
                <a:solidFill>
                  <a:srgbClr val="000000"/>
                </a:solidFill>
              </a:rPr>
              <a:t>%</a:t>
            </a:r>
          </a:p>
          <a:p>
            <a:pPr lvl="1">
              <a:buClr>
                <a:srgbClr val="000000"/>
              </a:buClr>
              <a:buSzPts val="1400"/>
              <a:buFont typeface="Wingdings" pitchFamily="2" charset="2"/>
              <a:buChar char=""/>
            </a:pPr>
            <a:r>
              <a:rPr lang="en-US" sz="1600" dirty="0">
                <a:solidFill>
                  <a:srgbClr val="000000"/>
                </a:solidFill>
              </a:rPr>
              <a:t> Final Exam			</a:t>
            </a:r>
            <a:r>
              <a:rPr lang="en-US" sz="1600" dirty="0" smtClean="0">
                <a:solidFill>
                  <a:srgbClr val="000000"/>
                </a:solidFill>
              </a:rPr>
              <a:t>45%</a:t>
            </a:r>
            <a:endParaRPr lang="en-US" sz="1600" dirty="0" smtClean="0">
              <a:solidFill>
                <a:srgbClr val="000000"/>
              </a:solidFill>
            </a:endParaRPr>
          </a:p>
          <a:p>
            <a:r>
              <a:rPr lang="en-US" sz="1600" dirty="0">
                <a:solidFill>
                  <a:srgbClr val="000000"/>
                </a:solidFill>
                <a:latin typeface="Times New Roman" pitchFamily="18" charset="0"/>
              </a:rPr>
              <a:t>  </a:t>
            </a:r>
            <a:r>
              <a:rPr lang="en-US" sz="1600" dirty="0">
                <a:solidFill>
                  <a:srgbClr val="000000"/>
                </a:solidFill>
              </a:rPr>
              <a:t> </a:t>
            </a:r>
          </a:p>
          <a:p>
            <a:r>
              <a:rPr lang="en-US" sz="1600" dirty="0">
                <a:solidFill>
                  <a:srgbClr val="000000"/>
                </a:solidFill>
              </a:rPr>
              <a:t>Attendance/Participation: We will make use of “</a:t>
            </a:r>
            <a:r>
              <a:rPr lang="en-US" sz="1600" dirty="0" smtClean="0">
                <a:solidFill>
                  <a:srgbClr val="000000"/>
                </a:solidFill>
              </a:rPr>
              <a:t>clickers” </a:t>
            </a:r>
            <a:r>
              <a:rPr lang="en-US" sz="1600" dirty="0">
                <a:solidFill>
                  <a:srgbClr val="000000"/>
                </a:solidFill>
              </a:rPr>
              <a:t>in this </a:t>
            </a:r>
            <a:r>
              <a:rPr lang="en-US" sz="1600" dirty="0" smtClean="0">
                <a:solidFill>
                  <a:srgbClr val="000000"/>
                </a:solidFill>
              </a:rPr>
              <a:t>course (from second lecture onwards), </a:t>
            </a:r>
            <a:r>
              <a:rPr lang="en-US" sz="1600" dirty="0">
                <a:solidFill>
                  <a:srgbClr val="000000"/>
                </a:solidFill>
              </a:rPr>
              <a:t>and also have questions to discuss in class</a:t>
            </a:r>
            <a:r>
              <a:rPr lang="en-US" sz="1600" dirty="0" smtClean="0">
                <a:solidFill>
                  <a:srgbClr val="000000"/>
                </a:solidFill>
              </a:rPr>
              <a:t>. </a:t>
            </a:r>
            <a:r>
              <a:rPr lang="en-US" sz="1600" dirty="0" smtClean="0">
                <a:solidFill>
                  <a:srgbClr val="00B050"/>
                </a:solidFill>
              </a:rPr>
              <a:t>Neepa </a:t>
            </a:r>
            <a:r>
              <a:rPr lang="en-US" sz="1600" dirty="0" smtClean="0">
                <a:solidFill>
                  <a:srgbClr val="00B050"/>
                </a:solidFill>
              </a:rPr>
              <a:t>will say more about these clickers on Tuesday. </a:t>
            </a:r>
          </a:p>
          <a:p>
            <a:endParaRPr lang="en-US" sz="1600" dirty="0">
              <a:solidFill>
                <a:srgbClr val="000000"/>
              </a:solidFill>
            </a:endParaRPr>
          </a:p>
          <a:p>
            <a:r>
              <a:rPr lang="en-US" sz="1600" dirty="0" smtClean="0">
                <a:solidFill>
                  <a:srgbClr val="000000"/>
                </a:solidFill>
              </a:rPr>
              <a:t>Midterms</a:t>
            </a:r>
            <a:r>
              <a:rPr lang="en-US" sz="1600" dirty="0">
                <a:solidFill>
                  <a:srgbClr val="000000"/>
                </a:solidFill>
              </a:rPr>
              <a:t>: Two mid-term in-class multiple-choice exams:  </a:t>
            </a:r>
            <a:r>
              <a:rPr lang="en-US" sz="1600" dirty="0" smtClean="0">
                <a:solidFill>
                  <a:srgbClr val="000000"/>
                </a:solidFill>
              </a:rPr>
              <a:t>Fri </a:t>
            </a:r>
            <a:r>
              <a:rPr lang="en-US" sz="1600" dirty="0" smtClean="0">
                <a:solidFill>
                  <a:srgbClr val="000000"/>
                </a:solidFill>
              </a:rPr>
              <a:t>Sep 30</a:t>
            </a:r>
            <a:r>
              <a:rPr lang="en-US" sz="1600" dirty="0" smtClean="0">
                <a:solidFill>
                  <a:srgbClr val="000000"/>
                </a:solidFill>
              </a:rPr>
              <a:t>  </a:t>
            </a:r>
            <a:r>
              <a:rPr lang="en-US" sz="1600" dirty="0">
                <a:solidFill>
                  <a:srgbClr val="000000"/>
                </a:solidFill>
              </a:rPr>
              <a:t>and </a:t>
            </a:r>
            <a:r>
              <a:rPr lang="en-US" sz="1600" dirty="0" smtClean="0">
                <a:solidFill>
                  <a:srgbClr val="000000"/>
                </a:solidFill>
              </a:rPr>
              <a:t>Fri</a:t>
            </a:r>
            <a:r>
              <a:rPr lang="en-US" sz="1600" dirty="0" smtClean="0">
                <a:solidFill>
                  <a:srgbClr val="000000"/>
                </a:solidFill>
              </a:rPr>
              <a:t> </a:t>
            </a:r>
            <a:r>
              <a:rPr lang="en-US" sz="1600" dirty="0" smtClean="0">
                <a:solidFill>
                  <a:srgbClr val="000000"/>
                </a:solidFill>
              </a:rPr>
              <a:t>Nov </a:t>
            </a:r>
            <a:r>
              <a:rPr lang="en-US" sz="1600" dirty="0" smtClean="0">
                <a:solidFill>
                  <a:srgbClr val="000000"/>
                </a:solidFill>
              </a:rPr>
              <a:t>18. </a:t>
            </a:r>
          </a:p>
          <a:p>
            <a:endParaRPr lang="en-US" sz="1600" dirty="0">
              <a:solidFill>
                <a:srgbClr val="000000"/>
              </a:solidFill>
            </a:endParaRPr>
          </a:p>
          <a:p>
            <a:r>
              <a:rPr lang="en-US" sz="1600" dirty="0">
                <a:solidFill>
                  <a:srgbClr val="000000"/>
                </a:solidFill>
              </a:rPr>
              <a:t>Final Exam: </a:t>
            </a:r>
            <a:r>
              <a:rPr lang="en-US" sz="1600" dirty="0" smtClean="0">
                <a:solidFill>
                  <a:srgbClr val="000000"/>
                </a:solidFill>
              </a:rPr>
              <a:t>TBD, </a:t>
            </a:r>
            <a:r>
              <a:rPr lang="en-US" sz="1600" dirty="0">
                <a:solidFill>
                  <a:srgbClr val="000000"/>
                </a:solidFill>
              </a:rPr>
              <a:t>11.30am – 1.30pm, cumulative, all multiple-choice</a:t>
            </a:r>
            <a:r>
              <a:rPr lang="en-US" sz="1600" dirty="0" smtClean="0">
                <a:solidFill>
                  <a:srgbClr val="000000"/>
                </a:solidFill>
              </a:rPr>
              <a:t>.</a:t>
            </a:r>
            <a:endParaRPr lang="en-US" sz="1600" dirty="0">
              <a:solidFill>
                <a:srgbClr val="000000"/>
              </a:solidFill>
            </a:endParaRPr>
          </a:p>
        </p:txBody>
      </p:sp>
    </p:spTree>
    <p:extLst>
      <p:ext uri="{BB962C8B-B14F-4D97-AF65-F5344CB8AC3E}">
        <p14:creationId xmlns:p14="http://schemas.microsoft.com/office/powerpoint/2010/main" val="3246358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839200" cy="3046988"/>
          </a:xfrm>
          <a:prstGeom prst="rect">
            <a:avLst/>
          </a:prstGeom>
        </p:spPr>
        <p:txBody>
          <a:bodyPr wrap="square">
            <a:spAutoFit/>
          </a:bodyPr>
          <a:lstStyle/>
          <a:p>
            <a:r>
              <a:rPr lang="en-US" sz="2400" dirty="0">
                <a:solidFill>
                  <a:srgbClr val="000000"/>
                </a:solidFill>
                <a:ea typeface="Times New Roman" panose="02020603050405020304" pitchFamily="18" charset="0"/>
              </a:rPr>
              <a:t>If no external forces are acting on a moving object it will </a:t>
            </a:r>
          </a:p>
          <a:p>
            <a:pPr marL="342900">
              <a:spcBef>
                <a:spcPts val="0"/>
              </a:spcBef>
              <a:spcAft>
                <a:spcPts val="0"/>
              </a:spcAft>
            </a:pPr>
            <a:r>
              <a:rPr lang="en-US" sz="2400" dirty="0">
                <a:solidFill>
                  <a:srgbClr val="000000"/>
                </a:solidFill>
                <a:ea typeface="Times New Roman" panose="02020603050405020304" pitchFamily="18" charset="0"/>
              </a:rPr>
              <a:t> </a:t>
            </a:r>
          </a:p>
          <a:p>
            <a:pPr marL="342900">
              <a:spcBef>
                <a:spcPts val="0"/>
              </a:spcBef>
              <a:spcAft>
                <a:spcPts val="0"/>
              </a:spcAft>
            </a:pPr>
            <a:r>
              <a:rPr lang="en-US" sz="2400" dirty="0">
                <a:solidFill>
                  <a:srgbClr val="000000"/>
                </a:solidFill>
                <a:ea typeface="Times New Roman" panose="02020603050405020304" pitchFamily="18" charset="0"/>
              </a:rPr>
              <a:t>A) move slower and slower until it finally stops.</a:t>
            </a:r>
          </a:p>
          <a:p>
            <a:pPr marL="342900">
              <a:spcBef>
                <a:spcPts val="0"/>
              </a:spcBef>
              <a:spcAft>
                <a:spcPts val="0"/>
              </a:spcAft>
            </a:pPr>
            <a:r>
              <a:rPr lang="en-US" sz="2400" dirty="0">
                <a:solidFill>
                  <a:srgbClr val="000000"/>
                </a:solidFill>
                <a:ea typeface="Times New Roman" panose="02020603050405020304" pitchFamily="18" charset="0"/>
              </a:rPr>
              <a:t>B) continue moving at the same </a:t>
            </a:r>
            <a:r>
              <a:rPr lang="en-US" sz="2400" dirty="0" smtClean="0">
                <a:solidFill>
                  <a:srgbClr val="000000"/>
                </a:solidFill>
                <a:ea typeface="Times New Roman" panose="02020603050405020304" pitchFamily="18" charset="0"/>
              </a:rPr>
              <a:t>speed in the same direction C</a:t>
            </a:r>
            <a:r>
              <a:rPr lang="en-US" sz="2400" dirty="0">
                <a:solidFill>
                  <a:srgbClr val="000000"/>
                </a:solidFill>
                <a:ea typeface="Times New Roman" panose="02020603050405020304" pitchFamily="18" charset="0"/>
              </a:rPr>
              <a:t>) continue moving at the same </a:t>
            </a:r>
            <a:r>
              <a:rPr lang="en-US" sz="2400" dirty="0" smtClean="0">
                <a:solidFill>
                  <a:srgbClr val="000000"/>
                </a:solidFill>
                <a:ea typeface="Times New Roman" panose="02020603050405020304" pitchFamily="18" charset="0"/>
              </a:rPr>
              <a:t>speed</a:t>
            </a:r>
            <a:r>
              <a:rPr lang="en-US" sz="2400" dirty="0">
                <a:solidFill>
                  <a:srgbClr val="000000"/>
                </a:solidFill>
                <a:ea typeface="Times New Roman" panose="02020603050405020304" pitchFamily="18" charset="0"/>
              </a:rPr>
              <a:t> </a:t>
            </a:r>
            <a:r>
              <a:rPr lang="en-US" sz="2400" dirty="0" smtClean="0">
                <a:solidFill>
                  <a:srgbClr val="000000"/>
                </a:solidFill>
                <a:ea typeface="Times New Roman" panose="02020603050405020304" pitchFamily="18" charset="0"/>
              </a:rPr>
              <a:t>but may change direction</a:t>
            </a:r>
          </a:p>
          <a:p>
            <a:pPr marL="342900">
              <a:spcBef>
                <a:spcPts val="0"/>
              </a:spcBef>
              <a:spcAft>
                <a:spcPts val="0"/>
              </a:spcAft>
            </a:pPr>
            <a:r>
              <a:rPr lang="en-US" sz="2400" dirty="0" smtClean="0">
                <a:solidFill>
                  <a:srgbClr val="000000"/>
                </a:solidFill>
                <a:ea typeface="Times New Roman" panose="02020603050405020304" pitchFamily="18" charset="0"/>
              </a:rPr>
              <a:t>D) But it can’t be moving at all if there no forces acting on it. </a:t>
            </a:r>
            <a:endParaRPr lang="en-US" sz="2400" dirty="0">
              <a:solidFill>
                <a:srgbClr val="000000"/>
              </a:solidFill>
              <a:ea typeface="Times New Roman" panose="02020603050405020304" pitchFamily="18" charset="0"/>
            </a:endParaRPr>
          </a:p>
          <a:p>
            <a:r>
              <a:rPr lang="en-US" sz="2400" dirty="0">
                <a:solidFill>
                  <a:srgbClr val="000000"/>
                </a:solidFill>
                <a:ea typeface="Times New Roman" panose="02020603050405020304" pitchFamily="18" charset="0"/>
              </a:rPr>
              <a:t> </a:t>
            </a:r>
          </a:p>
        </p:txBody>
      </p:sp>
      <p:sp>
        <p:nvSpPr>
          <p:cNvPr id="3" name="TextBox 2"/>
          <p:cNvSpPr txBox="1"/>
          <p:nvPr/>
        </p:nvSpPr>
        <p:spPr>
          <a:xfrm>
            <a:off x="914400" y="4495800"/>
            <a:ext cx="7086600" cy="830997"/>
          </a:xfrm>
          <a:prstGeom prst="rect">
            <a:avLst/>
          </a:prstGeom>
          <a:noFill/>
        </p:spPr>
        <p:txBody>
          <a:bodyPr wrap="square" rtlCol="0">
            <a:spAutoFit/>
          </a:bodyPr>
          <a:lstStyle/>
          <a:p>
            <a:r>
              <a:rPr lang="en-US" sz="2400" dirty="0" smtClean="0">
                <a:solidFill>
                  <a:srgbClr val="990099"/>
                </a:solidFill>
              </a:rPr>
              <a:t>Answer: B</a:t>
            </a:r>
          </a:p>
          <a:p>
            <a:endParaRPr lang="en-US" sz="2400" dirty="0">
              <a:solidFill>
                <a:srgbClr val="990099"/>
              </a:solidFill>
            </a:endParaRPr>
          </a:p>
        </p:txBody>
      </p:sp>
      <p:sp>
        <p:nvSpPr>
          <p:cNvPr id="4" name="TextBox 3"/>
          <p:cNvSpPr txBox="1"/>
          <p:nvPr/>
        </p:nvSpPr>
        <p:spPr>
          <a:xfrm>
            <a:off x="2438400" y="381000"/>
            <a:ext cx="4648200" cy="523220"/>
          </a:xfrm>
          <a:prstGeom prst="rect">
            <a:avLst/>
          </a:prstGeom>
          <a:noFill/>
        </p:spPr>
        <p:txBody>
          <a:bodyPr wrap="square" rtlCol="0">
            <a:spAutoFit/>
          </a:bodyPr>
          <a:lstStyle/>
          <a:p>
            <a:pPr algn="ctr"/>
            <a:r>
              <a:rPr lang="en-US" sz="2800" b="1" dirty="0" smtClean="0"/>
              <a:t>Another </a:t>
            </a:r>
            <a:r>
              <a:rPr lang="en-US" sz="2800" b="1" dirty="0" smtClean="0"/>
              <a:t>Question</a:t>
            </a:r>
            <a:endParaRPr lang="en-US" sz="2800" b="1" dirty="0"/>
          </a:p>
        </p:txBody>
      </p:sp>
    </p:spTree>
    <p:extLst>
      <p:ext uri="{BB962C8B-B14F-4D97-AF65-F5344CB8AC3E}">
        <p14:creationId xmlns:p14="http://schemas.microsoft.com/office/powerpoint/2010/main" val="35326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457200"/>
            <a:ext cx="8305800" cy="715963"/>
          </a:xfrm>
        </p:spPr>
        <p:txBody>
          <a:bodyPr/>
          <a:lstStyle/>
          <a:p>
            <a:pPr eaLnBrk="1" hangingPunct="1"/>
            <a:r>
              <a:rPr lang="en-US" sz="3200" smtClean="0"/>
              <a:t>The moving Earth</a:t>
            </a:r>
          </a:p>
        </p:txBody>
      </p:sp>
      <p:sp>
        <p:nvSpPr>
          <p:cNvPr id="22531" name="Rectangle 3"/>
          <p:cNvSpPr>
            <a:spLocks noGrp="1" noChangeArrowheads="1"/>
          </p:cNvSpPr>
          <p:nvPr>
            <p:ph type="body" idx="1"/>
          </p:nvPr>
        </p:nvSpPr>
        <p:spPr>
          <a:xfrm>
            <a:off x="0" y="1447800"/>
            <a:ext cx="9144000" cy="1295400"/>
          </a:xfrm>
        </p:spPr>
        <p:txBody>
          <a:bodyPr/>
          <a:lstStyle/>
          <a:p>
            <a:pPr eaLnBrk="1" hangingPunct="1">
              <a:lnSpc>
                <a:spcPct val="90000"/>
              </a:lnSpc>
            </a:pPr>
            <a:r>
              <a:rPr lang="en-US" sz="2400" smtClean="0"/>
              <a:t>Earth is moving around the sun at 30 km/sec. </a:t>
            </a:r>
          </a:p>
          <a:p>
            <a:pPr eaLnBrk="1" hangingPunct="1">
              <a:lnSpc>
                <a:spcPct val="90000"/>
              </a:lnSpc>
              <a:buFontTx/>
              <a:buNone/>
            </a:pPr>
            <a:endParaRPr lang="en-US" sz="2400" smtClean="0"/>
          </a:p>
          <a:p>
            <a:pPr eaLnBrk="1" hangingPunct="1">
              <a:lnSpc>
                <a:spcPct val="90000"/>
              </a:lnSpc>
            </a:pPr>
            <a:r>
              <a:rPr lang="en-US" sz="2400" smtClean="0"/>
              <a:t>So, if I stand near a wall, and jump up in the air for a few seconds, why doesn’t the wall slam into me?? </a:t>
            </a:r>
          </a:p>
          <a:p>
            <a:pPr eaLnBrk="1" hangingPunct="1">
              <a:lnSpc>
                <a:spcPct val="90000"/>
              </a:lnSpc>
            </a:pPr>
            <a:endParaRPr lang="en-US" sz="2400" smtClean="0"/>
          </a:p>
        </p:txBody>
      </p:sp>
      <p:sp>
        <p:nvSpPr>
          <p:cNvPr id="40964" name="Text Box 4"/>
          <p:cNvSpPr txBox="1">
            <a:spLocks noChangeArrowheads="1"/>
          </p:cNvSpPr>
          <p:nvPr/>
        </p:nvSpPr>
        <p:spPr bwMode="auto">
          <a:xfrm>
            <a:off x="304800" y="3505200"/>
            <a:ext cx="8077200" cy="1187450"/>
          </a:xfrm>
          <a:prstGeom prst="rect">
            <a:avLst/>
          </a:prstGeom>
          <a:noFill/>
          <a:ln w="9525">
            <a:noFill/>
            <a:miter lim="800000"/>
            <a:headEnd/>
            <a:tailEnd/>
          </a:ln>
        </p:spPr>
        <p:txBody>
          <a:bodyPr>
            <a:spAutoFit/>
          </a:bodyPr>
          <a:lstStyle/>
          <a:p>
            <a:pPr>
              <a:spcBef>
                <a:spcPct val="50000"/>
              </a:spcBef>
            </a:pPr>
            <a:r>
              <a:rPr lang="en-US" sz="2400">
                <a:solidFill>
                  <a:srgbClr val="990099"/>
                </a:solidFill>
              </a:rPr>
              <a:t>Because of inertia. While standing on the ground, I am moving along with the earth at 30 km/s, and when I jump, I (and the air) continue moving (sideways) at 30 km/s.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a:xfrm>
            <a:off x="381000" y="685800"/>
            <a:ext cx="8229600" cy="639763"/>
          </a:xfrm>
        </p:spPr>
        <p:txBody>
          <a:bodyPr/>
          <a:lstStyle/>
          <a:p>
            <a:pPr eaLnBrk="1" hangingPunct="1"/>
            <a:r>
              <a:rPr lang="en-US" sz="3200" smtClean="0"/>
              <a:t>Clicker Question </a:t>
            </a:r>
            <a:br>
              <a:rPr lang="en-US" sz="3200" smtClean="0"/>
            </a:br>
            <a:endParaRPr lang="en-US" sz="3200" smtClean="0"/>
          </a:p>
        </p:txBody>
      </p:sp>
      <p:sp>
        <p:nvSpPr>
          <p:cNvPr id="23555" name="Rectangle 3"/>
          <p:cNvSpPr>
            <a:spLocks noGrp="1" noChangeArrowheads="1"/>
          </p:cNvSpPr>
          <p:nvPr>
            <p:ph type="body" sz="half" idx="1"/>
          </p:nvPr>
        </p:nvSpPr>
        <p:spPr>
          <a:xfrm>
            <a:off x="0" y="2286000"/>
            <a:ext cx="4648200" cy="1752600"/>
          </a:xfrm>
        </p:spPr>
        <p:txBody>
          <a:bodyPr/>
          <a:lstStyle/>
          <a:p>
            <a:pPr eaLnBrk="1" hangingPunct="1">
              <a:buFontTx/>
              <a:buNone/>
            </a:pPr>
            <a:r>
              <a:rPr lang="en-US" sz="2400" b="1" smtClean="0">
                <a:solidFill>
                  <a:schemeClr val="accent2"/>
                </a:solidFill>
              </a:rPr>
              <a:t>When the pellet fired into the spiral tube emerges, which path will it follow? (Neglect gravity).</a:t>
            </a:r>
            <a:r>
              <a:rPr lang="en-US" sz="2400" smtClean="0">
                <a:solidFill>
                  <a:schemeClr val="accent2"/>
                </a:solidFill>
              </a:rPr>
              <a:t> </a:t>
            </a:r>
          </a:p>
          <a:p>
            <a:pPr eaLnBrk="1" hangingPunct="1"/>
            <a:endParaRPr lang="en-US" sz="2400" smtClean="0">
              <a:solidFill>
                <a:schemeClr val="accent2"/>
              </a:solidFill>
            </a:endParaRPr>
          </a:p>
        </p:txBody>
      </p:sp>
      <p:pic>
        <p:nvPicPr>
          <p:cNvPr id="23556" name="Picture 4" descr="ch2q2_1"/>
          <p:cNvPicPr>
            <a:picLocks noGrp="1" noChangeAspect="1" noChangeArrowheads="1"/>
          </p:cNvPicPr>
          <p:nvPr>
            <p:ph sz="half" idx="2"/>
          </p:nvPr>
        </p:nvPicPr>
        <p:blipFill>
          <a:blip r:embed="rId3"/>
          <a:srcRect/>
          <a:stretch>
            <a:fillRect/>
          </a:stretch>
        </p:blipFill>
        <p:spPr>
          <a:xfrm>
            <a:off x="4953000" y="1524000"/>
            <a:ext cx="3886200" cy="3730625"/>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ch2q2_1"/>
          <p:cNvPicPr>
            <a:picLocks noGrp="1" noChangeAspect="1" noChangeArrowheads="1"/>
          </p:cNvPicPr>
          <p:nvPr>
            <p:ph idx="1"/>
          </p:nvPr>
        </p:nvPicPr>
        <p:blipFill>
          <a:blip r:embed="rId3"/>
          <a:srcRect/>
          <a:stretch>
            <a:fillRect/>
          </a:stretch>
        </p:blipFill>
        <p:spPr>
          <a:xfrm>
            <a:off x="6019800" y="1371600"/>
            <a:ext cx="2209800" cy="2120900"/>
          </a:xfrm>
          <a:noFill/>
        </p:spPr>
      </p:pic>
      <p:sp>
        <p:nvSpPr>
          <p:cNvPr id="24579" name="Rectangle 6"/>
          <p:cNvSpPr>
            <a:spLocks noChangeArrowheads="1"/>
          </p:cNvSpPr>
          <p:nvPr/>
        </p:nvSpPr>
        <p:spPr bwMode="auto">
          <a:xfrm>
            <a:off x="2057400" y="990600"/>
            <a:ext cx="4572000" cy="915988"/>
          </a:xfrm>
          <a:prstGeom prst="rect">
            <a:avLst/>
          </a:prstGeom>
          <a:noFill/>
          <a:ln w="9525">
            <a:noFill/>
            <a:miter lim="800000"/>
            <a:headEnd/>
            <a:tailEnd/>
          </a:ln>
        </p:spPr>
        <p:txBody>
          <a:bodyPr>
            <a:spAutoFit/>
          </a:bodyPr>
          <a:lstStyle/>
          <a:p>
            <a:pPr>
              <a:spcBef>
                <a:spcPct val="50000"/>
              </a:spcBef>
            </a:pPr>
            <a:r>
              <a:rPr lang="en-US" b="1">
                <a:solidFill>
                  <a:schemeClr val="accent2"/>
                </a:solidFill>
              </a:rPr>
              <a:t>When the pellet fired into the spiral tube emerges, which path will it follow? (Neglect gravity).</a:t>
            </a:r>
            <a:r>
              <a:rPr lang="en-US">
                <a:solidFill>
                  <a:schemeClr val="accent2"/>
                </a:solidFill>
              </a:rPr>
              <a:t> </a:t>
            </a:r>
            <a:endParaRPr lang="en-US" sz="2400">
              <a:solidFill>
                <a:schemeClr val="accent2"/>
              </a:solidFill>
            </a:endParaRPr>
          </a:p>
        </p:txBody>
      </p:sp>
      <p:sp>
        <p:nvSpPr>
          <p:cNvPr id="24580" name="Text Box 7"/>
          <p:cNvSpPr txBox="1">
            <a:spLocks noChangeArrowheads="1"/>
          </p:cNvSpPr>
          <p:nvPr/>
        </p:nvSpPr>
        <p:spPr bwMode="auto">
          <a:xfrm>
            <a:off x="2209800" y="304800"/>
            <a:ext cx="4572000" cy="579438"/>
          </a:xfrm>
          <a:prstGeom prst="rect">
            <a:avLst/>
          </a:prstGeom>
          <a:noFill/>
          <a:ln w="9525">
            <a:noFill/>
            <a:miter lim="800000"/>
            <a:headEnd/>
            <a:tailEnd/>
          </a:ln>
        </p:spPr>
        <p:txBody>
          <a:bodyPr>
            <a:spAutoFit/>
          </a:bodyPr>
          <a:lstStyle/>
          <a:p>
            <a:pPr algn="ctr">
              <a:spcBef>
                <a:spcPct val="50000"/>
              </a:spcBef>
            </a:pPr>
            <a:r>
              <a:rPr lang="en-US" sz="3200"/>
              <a:t>Answer</a:t>
            </a:r>
          </a:p>
        </p:txBody>
      </p:sp>
      <p:sp>
        <p:nvSpPr>
          <p:cNvPr id="24581" name="Text Box 8"/>
          <p:cNvSpPr txBox="1">
            <a:spLocks noChangeArrowheads="1"/>
          </p:cNvSpPr>
          <p:nvPr/>
        </p:nvSpPr>
        <p:spPr bwMode="auto">
          <a:xfrm>
            <a:off x="762000" y="4343400"/>
            <a:ext cx="7696200" cy="1735138"/>
          </a:xfrm>
          <a:prstGeom prst="rect">
            <a:avLst/>
          </a:prstGeom>
          <a:noFill/>
          <a:ln w="9525">
            <a:noFill/>
            <a:miter lim="800000"/>
            <a:headEnd/>
            <a:tailEnd/>
          </a:ln>
        </p:spPr>
        <p:txBody>
          <a:bodyPr>
            <a:spAutoFit/>
          </a:bodyPr>
          <a:lstStyle/>
          <a:p>
            <a:pPr>
              <a:spcBef>
                <a:spcPct val="50000"/>
              </a:spcBef>
            </a:pPr>
            <a:r>
              <a:rPr lang="en-US" sz="2400">
                <a:solidFill>
                  <a:srgbClr val="990099"/>
                </a:solidFill>
              </a:rPr>
              <a:t>B:</a:t>
            </a:r>
          </a:p>
          <a:p>
            <a:pPr>
              <a:spcBef>
                <a:spcPct val="50000"/>
              </a:spcBef>
            </a:pPr>
            <a:r>
              <a:rPr lang="en-US" sz="2400">
                <a:solidFill>
                  <a:srgbClr val="990099"/>
                </a:solidFill>
              </a:rPr>
              <a:t>While in the tube, the pellet is forced to curve, but when it gets outside, no force is exerted on the pellet and (law of inertia) it follows a straight-line path – hence, B.</a:t>
            </a:r>
          </a:p>
        </p:txBody>
      </p:sp>
      <p:sp>
        <p:nvSpPr>
          <p:cNvPr id="24582" name="Oval 9"/>
          <p:cNvSpPr>
            <a:spLocks noChangeArrowheads="1"/>
          </p:cNvSpPr>
          <p:nvPr/>
        </p:nvSpPr>
        <p:spPr bwMode="auto">
          <a:xfrm>
            <a:off x="7239000" y="3200400"/>
            <a:ext cx="685800" cy="457200"/>
          </a:xfrm>
          <a:prstGeom prst="ellipse">
            <a:avLst/>
          </a:prstGeom>
          <a:noFill/>
          <a:ln w="9525">
            <a:solidFill>
              <a:srgbClr val="990099"/>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15962"/>
          </a:xfrm>
        </p:spPr>
        <p:txBody>
          <a:bodyPr/>
          <a:lstStyle/>
          <a:p>
            <a:pPr eaLnBrk="1" hangingPunct="1"/>
            <a:r>
              <a:rPr lang="en-US" sz="3200" smtClean="0"/>
              <a:t>Clicker Question</a:t>
            </a:r>
          </a:p>
        </p:txBody>
      </p:sp>
      <p:sp>
        <p:nvSpPr>
          <p:cNvPr id="25603" name="Rectangle 3"/>
          <p:cNvSpPr>
            <a:spLocks noGrp="1" noChangeArrowheads="1"/>
          </p:cNvSpPr>
          <p:nvPr>
            <p:ph type="body" idx="1"/>
          </p:nvPr>
        </p:nvSpPr>
        <p:spPr>
          <a:xfrm>
            <a:off x="533400" y="1143000"/>
            <a:ext cx="4343400" cy="1143000"/>
          </a:xfrm>
        </p:spPr>
        <p:txBody>
          <a:bodyPr/>
          <a:lstStyle/>
          <a:p>
            <a:pPr eaLnBrk="1" hangingPunct="1">
              <a:buFontTx/>
              <a:buNone/>
            </a:pPr>
            <a:r>
              <a:rPr lang="en-US" sz="2400" smtClean="0">
                <a:solidFill>
                  <a:schemeClr val="accent2"/>
                </a:solidFill>
              </a:rPr>
              <a:t>When the ball at the end of the string swings to its lowest point, the string is cut by a sharp razor.</a:t>
            </a:r>
          </a:p>
        </p:txBody>
      </p:sp>
      <p:sp>
        <p:nvSpPr>
          <p:cNvPr id="25604" name="Text Box 4"/>
          <p:cNvSpPr txBox="1">
            <a:spLocks noChangeArrowheads="1"/>
          </p:cNvSpPr>
          <p:nvPr/>
        </p:nvSpPr>
        <p:spPr bwMode="auto">
          <a:xfrm>
            <a:off x="609600" y="3124200"/>
            <a:ext cx="3962400" cy="822325"/>
          </a:xfrm>
          <a:prstGeom prst="rect">
            <a:avLst/>
          </a:prstGeom>
          <a:noFill/>
          <a:ln w="9525">
            <a:noFill/>
            <a:miter lim="800000"/>
            <a:headEnd/>
            <a:tailEnd/>
          </a:ln>
        </p:spPr>
        <p:txBody>
          <a:bodyPr>
            <a:spAutoFit/>
          </a:bodyPr>
          <a:lstStyle/>
          <a:p>
            <a:pPr>
              <a:spcBef>
                <a:spcPct val="50000"/>
              </a:spcBef>
            </a:pPr>
            <a:r>
              <a:rPr lang="en-US" sz="2400">
                <a:solidFill>
                  <a:schemeClr val="accent2"/>
                </a:solidFill>
              </a:rPr>
              <a:t>What path will the ball then follow?</a:t>
            </a:r>
          </a:p>
        </p:txBody>
      </p:sp>
      <p:pic>
        <p:nvPicPr>
          <p:cNvPr id="25605" name="Picture 7" descr="ch2q1_1"/>
          <p:cNvPicPr>
            <a:picLocks noChangeAspect="1" noChangeArrowheads="1"/>
          </p:cNvPicPr>
          <p:nvPr/>
        </p:nvPicPr>
        <p:blipFill>
          <a:blip r:embed="rId3"/>
          <a:srcRect/>
          <a:stretch>
            <a:fillRect/>
          </a:stretch>
        </p:blipFill>
        <p:spPr bwMode="auto">
          <a:xfrm>
            <a:off x="5867400" y="990600"/>
            <a:ext cx="2286000" cy="2014538"/>
          </a:xfrm>
          <a:prstGeom prst="rect">
            <a:avLst/>
          </a:prstGeom>
          <a:noFill/>
          <a:ln w="9525">
            <a:noFill/>
            <a:miter lim="800000"/>
            <a:headEnd/>
            <a:tailEnd/>
          </a:ln>
        </p:spPr>
      </p:pic>
      <p:pic>
        <p:nvPicPr>
          <p:cNvPr id="25606" name="Picture 21" descr="ch2q1_2"/>
          <p:cNvPicPr>
            <a:picLocks noChangeAspect="1" noChangeArrowheads="1"/>
          </p:cNvPicPr>
          <p:nvPr/>
        </p:nvPicPr>
        <p:blipFill>
          <a:blip r:embed="rId4"/>
          <a:srcRect/>
          <a:stretch>
            <a:fillRect/>
          </a:stretch>
        </p:blipFill>
        <p:spPr bwMode="auto">
          <a:xfrm>
            <a:off x="685800" y="3978275"/>
            <a:ext cx="72390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762000"/>
            <a:ext cx="5334000" cy="1752600"/>
          </a:xfrm>
        </p:spPr>
        <p:txBody>
          <a:bodyPr/>
          <a:lstStyle/>
          <a:p>
            <a:pPr algn="l" eaLnBrk="1" hangingPunct="1"/>
            <a:r>
              <a:rPr lang="en-US" sz="2000" smtClean="0">
                <a:solidFill>
                  <a:schemeClr val="accent2"/>
                </a:solidFill>
              </a:rPr>
              <a:t>When the ball at the end of the string swings to its lowest point, the string is cut by a sharp razor.</a:t>
            </a:r>
            <a:br>
              <a:rPr lang="en-US" sz="2000" smtClean="0">
                <a:solidFill>
                  <a:schemeClr val="accent2"/>
                </a:solidFill>
              </a:rPr>
            </a:br>
            <a:r>
              <a:rPr lang="en-US" sz="2000" smtClean="0">
                <a:solidFill>
                  <a:schemeClr val="accent2"/>
                </a:solidFill>
              </a:rPr>
              <a:t>What path will the ball then follow?</a:t>
            </a:r>
          </a:p>
        </p:txBody>
      </p:sp>
      <p:sp>
        <p:nvSpPr>
          <p:cNvPr id="26627" name="Rectangle 3"/>
          <p:cNvSpPr>
            <a:spLocks noGrp="1" noChangeArrowheads="1"/>
          </p:cNvSpPr>
          <p:nvPr>
            <p:ph type="body" sz="half" idx="1"/>
          </p:nvPr>
        </p:nvSpPr>
        <p:spPr>
          <a:xfrm>
            <a:off x="457200" y="4724400"/>
            <a:ext cx="8229600" cy="2133600"/>
          </a:xfrm>
        </p:spPr>
        <p:txBody>
          <a:bodyPr/>
          <a:lstStyle/>
          <a:p>
            <a:pPr eaLnBrk="1" hangingPunct="1">
              <a:buFontTx/>
              <a:buNone/>
            </a:pPr>
            <a:r>
              <a:rPr lang="en-US" sz="2000" smtClean="0">
                <a:solidFill>
                  <a:srgbClr val="990099"/>
                </a:solidFill>
              </a:rPr>
              <a:t> </a:t>
            </a:r>
            <a:r>
              <a:rPr lang="en-US" sz="2400" smtClean="0">
                <a:solidFill>
                  <a:srgbClr val="990099"/>
                </a:solidFill>
              </a:rPr>
              <a:t>b) </a:t>
            </a:r>
            <a:r>
              <a:rPr lang="en-US" sz="2000" smtClean="0">
                <a:solidFill>
                  <a:srgbClr val="990099"/>
                </a:solidFill>
              </a:rPr>
              <a:t>At the moment the string is cut, the ball is moving horizontally. After the string is cut, there are no horizontal forces, so the ball continues horizontally at constant speed. But there is the force of gravity which causes the ball to accelerate downward, so the ball gains speed in the downward direction. The combination of constant horiz. speed and downward gain in speed produces the curved (parabolic) path..</a:t>
            </a:r>
          </a:p>
        </p:txBody>
      </p:sp>
      <p:pic>
        <p:nvPicPr>
          <p:cNvPr id="26628" name="Picture 4" descr="ch2q1_1"/>
          <p:cNvPicPr>
            <a:picLocks noGrp="1" noChangeAspect="1" noChangeArrowheads="1"/>
          </p:cNvPicPr>
          <p:nvPr>
            <p:ph sz="half" idx="2"/>
          </p:nvPr>
        </p:nvPicPr>
        <p:blipFill>
          <a:blip r:embed="rId3"/>
          <a:srcRect/>
          <a:stretch>
            <a:fillRect/>
          </a:stretch>
        </p:blipFill>
        <p:spPr>
          <a:xfrm>
            <a:off x="6629400" y="914400"/>
            <a:ext cx="1524000" cy="1343025"/>
          </a:xfrm>
          <a:noFill/>
        </p:spPr>
      </p:pic>
      <p:pic>
        <p:nvPicPr>
          <p:cNvPr id="26629" name="Picture 6" descr="ch2q1_2"/>
          <p:cNvPicPr>
            <a:picLocks noChangeAspect="1" noChangeArrowheads="1"/>
          </p:cNvPicPr>
          <p:nvPr/>
        </p:nvPicPr>
        <p:blipFill>
          <a:blip r:embed="rId4"/>
          <a:srcRect/>
          <a:stretch>
            <a:fillRect/>
          </a:stretch>
        </p:blipFill>
        <p:spPr bwMode="auto">
          <a:xfrm>
            <a:off x="4191000" y="2362200"/>
            <a:ext cx="4572000" cy="1828800"/>
          </a:xfrm>
          <a:prstGeom prst="rect">
            <a:avLst/>
          </a:prstGeom>
          <a:noFill/>
          <a:ln w="9525">
            <a:noFill/>
            <a:miter lim="800000"/>
            <a:headEnd/>
            <a:tailEnd/>
          </a:ln>
        </p:spPr>
      </p:pic>
      <p:sp>
        <p:nvSpPr>
          <p:cNvPr id="26630" name="Oval 7"/>
          <p:cNvSpPr>
            <a:spLocks noChangeArrowheads="1"/>
          </p:cNvSpPr>
          <p:nvPr/>
        </p:nvSpPr>
        <p:spPr bwMode="auto">
          <a:xfrm>
            <a:off x="5334000" y="1752600"/>
            <a:ext cx="1524000" cy="2667000"/>
          </a:xfrm>
          <a:prstGeom prst="ellipse">
            <a:avLst/>
          </a:prstGeom>
          <a:noFill/>
          <a:ln w="9525">
            <a:solidFill>
              <a:srgbClr val="990099"/>
            </a:solidFill>
            <a:round/>
            <a:headEnd/>
            <a:tailEnd/>
          </a:ln>
        </p:spPr>
        <p:txBody>
          <a:bodyPr wrap="none" anchor="ctr"/>
          <a:lstStyle/>
          <a:p>
            <a:endParaRPr lang="en-US"/>
          </a:p>
        </p:txBody>
      </p:sp>
      <p:sp>
        <p:nvSpPr>
          <p:cNvPr id="26631" name="Text Box 8"/>
          <p:cNvSpPr txBox="1">
            <a:spLocks noChangeArrowheads="1"/>
          </p:cNvSpPr>
          <p:nvPr/>
        </p:nvSpPr>
        <p:spPr bwMode="auto">
          <a:xfrm>
            <a:off x="2209800" y="304800"/>
            <a:ext cx="4038600" cy="579438"/>
          </a:xfrm>
          <a:prstGeom prst="rect">
            <a:avLst/>
          </a:prstGeom>
          <a:noFill/>
          <a:ln w="9525">
            <a:noFill/>
            <a:miter lim="800000"/>
            <a:headEnd/>
            <a:tailEnd/>
          </a:ln>
        </p:spPr>
        <p:txBody>
          <a:bodyPr>
            <a:spAutoFit/>
          </a:bodyPr>
          <a:lstStyle/>
          <a:p>
            <a:pPr algn="ctr">
              <a:spcBef>
                <a:spcPct val="50000"/>
              </a:spcBef>
            </a:pPr>
            <a:r>
              <a:rPr lang="en-US" sz="3200"/>
              <a:t>Answer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3"/>
          <a:srcRect t="42221"/>
          <a:stretch>
            <a:fillRect/>
          </a:stretch>
        </p:blipFill>
        <p:spPr bwMode="auto">
          <a:xfrm>
            <a:off x="1181100" y="2208212"/>
            <a:ext cx="6096000" cy="4649788"/>
          </a:xfrm>
          <a:prstGeom prst="rect">
            <a:avLst/>
          </a:prstGeom>
          <a:noFill/>
          <a:ln w="9525">
            <a:noFill/>
            <a:miter lim="800000"/>
            <a:headEnd/>
            <a:tailEnd/>
          </a:ln>
        </p:spPr>
      </p:pic>
      <p:sp>
        <p:nvSpPr>
          <p:cNvPr id="4099" name="Line 7"/>
          <p:cNvSpPr>
            <a:spLocks noChangeShapeType="1"/>
          </p:cNvSpPr>
          <p:nvPr/>
        </p:nvSpPr>
        <p:spPr bwMode="auto">
          <a:xfrm>
            <a:off x="1409700" y="1887219"/>
            <a:ext cx="5867400" cy="0"/>
          </a:xfrm>
          <a:prstGeom prst="line">
            <a:avLst/>
          </a:prstGeom>
          <a:noFill/>
          <a:ln w="9525">
            <a:solidFill>
              <a:schemeClr val="tx1"/>
            </a:solidFill>
            <a:round/>
            <a:headEnd/>
            <a:tailEnd/>
          </a:ln>
        </p:spPr>
        <p:txBody>
          <a:bodyPr/>
          <a:lstStyle/>
          <a:p>
            <a:endParaRPr lang="en-US"/>
          </a:p>
        </p:txBody>
      </p:sp>
      <p:sp>
        <p:nvSpPr>
          <p:cNvPr id="4100" name="Text Box 8"/>
          <p:cNvSpPr txBox="1">
            <a:spLocks noChangeArrowheads="1"/>
          </p:cNvSpPr>
          <p:nvPr/>
        </p:nvSpPr>
        <p:spPr bwMode="auto">
          <a:xfrm>
            <a:off x="1371600" y="1841499"/>
            <a:ext cx="5867400" cy="366713"/>
          </a:xfrm>
          <a:prstGeom prst="rect">
            <a:avLst/>
          </a:prstGeom>
          <a:noFill/>
          <a:ln w="9525">
            <a:noFill/>
            <a:miter lim="800000"/>
            <a:headEnd/>
            <a:tailEnd/>
          </a:ln>
        </p:spPr>
        <p:txBody>
          <a:bodyPr>
            <a:spAutoFit/>
          </a:bodyPr>
          <a:lstStyle/>
          <a:p>
            <a:pPr>
              <a:spcBef>
                <a:spcPct val="50000"/>
              </a:spcBef>
            </a:pPr>
            <a:r>
              <a:rPr lang="en-US" b="1" dirty="0" smtClean="0">
                <a:solidFill>
                  <a:srgbClr val="7030A0"/>
                </a:solidFill>
              </a:rPr>
              <a:t>   Note </a:t>
            </a:r>
            <a:r>
              <a:rPr lang="en-US" b="1" dirty="0">
                <a:solidFill>
                  <a:srgbClr val="7030A0"/>
                </a:solidFill>
              </a:rPr>
              <a:t>from the Office of Student Services:</a:t>
            </a:r>
          </a:p>
        </p:txBody>
      </p:sp>
      <p:sp>
        <p:nvSpPr>
          <p:cNvPr id="5" name="Rectangle 4"/>
          <p:cNvSpPr/>
          <p:nvPr/>
        </p:nvSpPr>
        <p:spPr>
          <a:xfrm>
            <a:off x="114300" y="228600"/>
            <a:ext cx="8686800" cy="1477328"/>
          </a:xfrm>
          <a:prstGeom prst="rect">
            <a:avLst/>
          </a:prstGeom>
        </p:spPr>
        <p:txBody>
          <a:bodyPr wrap="square">
            <a:spAutoFit/>
          </a:bodyPr>
          <a:lstStyle/>
          <a:p>
            <a:pPr>
              <a:buClr>
                <a:srgbClr val="000000"/>
              </a:buClr>
              <a:buSzPts val="1400"/>
              <a:buFont typeface="Symbol" pitchFamily="18" charset="2"/>
              <a:buChar char=""/>
            </a:pPr>
            <a:r>
              <a:rPr lang="en-US" dirty="0" smtClean="0"/>
              <a:t>Important Note! This is </a:t>
            </a:r>
            <a:r>
              <a:rPr lang="en-US" dirty="0" smtClean="0">
                <a:solidFill>
                  <a:srgbClr val="FF0000"/>
                </a:solidFill>
              </a:rPr>
              <a:t>a </a:t>
            </a:r>
            <a:r>
              <a:rPr lang="en-US" i="1" dirty="0" smtClean="0">
                <a:solidFill>
                  <a:srgbClr val="FF0000"/>
                </a:solidFill>
              </a:rPr>
              <a:t>one-semester</a:t>
            </a:r>
            <a:r>
              <a:rPr lang="en-US" dirty="0" smtClean="0">
                <a:solidFill>
                  <a:srgbClr val="FF0000"/>
                </a:solidFill>
              </a:rPr>
              <a:t> </a:t>
            </a:r>
            <a:r>
              <a:rPr lang="en-US" i="1" dirty="0" smtClean="0">
                <a:solidFill>
                  <a:srgbClr val="FF0000"/>
                </a:solidFill>
              </a:rPr>
              <a:t>terminal</a:t>
            </a:r>
            <a:r>
              <a:rPr lang="en-US" dirty="0" smtClean="0">
                <a:solidFill>
                  <a:srgbClr val="FF0000"/>
                </a:solidFill>
              </a:rPr>
              <a:t> physics course</a:t>
            </a:r>
            <a:r>
              <a:rPr lang="en-US" dirty="0" smtClean="0"/>
              <a:t>, and it does </a:t>
            </a:r>
            <a:r>
              <a:rPr lang="en-US" i="1" dirty="0" smtClean="0">
                <a:solidFill>
                  <a:srgbClr val="FF0000"/>
                </a:solidFill>
              </a:rPr>
              <a:t>not</a:t>
            </a:r>
            <a:r>
              <a:rPr lang="en-US" dirty="0" smtClean="0">
                <a:solidFill>
                  <a:srgbClr val="FF0000"/>
                </a:solidFill>
              </a:rPr>
              <a:t> fulfill the pre-med </a:t>
            </a:r>
            <a:r>
              <a:rPr lang="en-US" dirty="0" smtClean="0"/>
              <a:t>physics requirement.</a:t>
            </a:r>
          </a:p>
          <a:p>
            <a:pPr>
              <a:buClr>
                <a:srgbClr val="000000"/>
              </a:buClr>
              <a:buSzPts val="1400"/>
              <a:buFont typeface="Symbol" pitchFamily="18" charset="2"/>
              <a:buChar char=""/>
            </a:pPr>
            <a:r>
              <a:rPr lang="en-US" dirty="0"/>
              <a:t> </a:t>
            </a:r>
            <a:r>
              <a:rPr lang="en-US" dirty="0" smtClean="0"/>
              <a:t>Another note</a:t>
            </a:r>
            <a:r>
              <a:rPr lang="en-US" dirty="0" smtClean="0">
                <a:solidFill>
                  <a:srgbClr val="00B050"/>
                </a:solidFill>
              </a:rPr>
              <a:t>: </a:t>
            </a:r>
            <a:r>
              <a:rPr lang="en-US" dirty="0">
                <a:solidFill>
                  <a:srgbClr val="00B050"/>
                </a:solidFill>
              </a:rPr>
              <a:t>PHYS 100 fulfills the Scientific World category of the Flexible Core of Pathways. </a:t>
            </a:r>
            <a:r>
              <a:rPr lang="en-US" dirty="0"/>
              <a:t>It is a pre/co-requisite of the lab-including course PHYS 101, of the Life and Physical Sciences category (but you may take 100 without taking 101).</a:t>
            </a:r>
          </a:p>
        </p:txBody>
      </p:sp>
    </p:spTree>
    <p:extLst>
      <p:ext uri="{BB962C8B-B14F-4D97-AF65-F5344CB8AC3E}">
        <p14:creationId xmlns:p14="http://schemas.microsoft.com/office/powerpoint/2010/main" val="1790459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304800" y="266700"/>
            <a:ext cx="1144588" cy="336550"/>
          </a:xfrm>
          <a:prstGeom prst="rect">
            <a:avLst/>
          </a:prstGeom>
          <a:noFill/>
          <a:ln w="9525">
            <a:noFill/>
            <a:miter lim="800000"/>
            <a:headEnd/>
            <a:tailEnd/>
          </a:ln>
        </p:spPr>
        <p:txBody>
          <a:bodyPr wrap="none" anchor="ctr">
            <a:spAutoFit/>
          </a:bodyPr>
          <a:lstStyle/>
          <a:p>
            <a:r>
              <a:rPr lang="en-US" sz="1600" b="1">
                <a:solidFill>
                  <a:srgbClr val="990099"/>
                </a:solidFill>
                <a:cs typeface="Times New Roman" pitchFamily="18" charset="0"/>
              </a:rPr>
              <a:t>Syllabus:</a:t>
            </a:r>
            <a:r>
              <a:rPr lang="en-US" sz="1600">
                <a:solidFill>
                  <a:srgbClr val="990099"/>
                </a:solidFill>
                <a:cs typeface="Times New Roman" pitchFamily="18" charset="0"/>
              </a:rPr>
              <a:t> </a:t>
            </a:r>
            <a:endParaRPr lang="en-US" sz="1600">
              <a:solidFill>
                <a:srgbClr val="990099"/>
              </a:solidFill>
            </a:endParaRPr>
          </a:p>
        </p:txBody>
      </p:sp>
      <p:graphicFrame>
        <p:nvGraphicFramePr>
          <p:cNvPr id="6411" name="Group 267"/>
          <p:cNvGraphicFramePr>
            <a:graphicFrameLocks noGrp="1"/>
          </p:cNvGraphicFramePr>
          <p:nvPr>
            <p:extLst>
              <p:ext uri="{D42A27DB-BD31-4B8C-83A1-F6EECF244321}">
                <p14:modId xmlns:p14="http://schemas.microsoft.com/office/powerpoint/2010/main" val="3618422570"/>
              </p:ext>
            </p:extLst>
          </p:nvPr>
        </p:nvGraphicFramePr>
        <p:xfrm>
          <a:off x="1752600" y="0"/>
          <a:ext cx="4640263" cy="5516880"/>
        </p:xfrm>
        <a:graphic>
          <a:graphicData uri="http://schemas.openxmlformats.org/drawingml/2006/table">
            <a:tbl>
              <a:tblPr/>
              <a:tblGrid>
                <a:gridCol w="2320925"/>
                <a:gridCol w="2319338"/>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Topic</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Book chapter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Introduction/Newton’s First Law</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Linear Motion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Newton's Second Law</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Newton’s Third Law</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Momentum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Energy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7</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Rotation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Gravity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9</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The Atomic Nature of Matter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11</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Liquids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13</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Gases and Plasmas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14</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Heat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15</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Vibrations and Waves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19</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Sound</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20</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Electrostatics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22</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Electric current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23</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Magnetism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24</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Electromagnetic Induction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Properties of Light</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Color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27</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Introduction to Quantum Theory</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(31)</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206" name="Text Box 268"/>
          <p:cNvSpPr txBox="1">
            <a:spLocks noChangeArrowheads="1"/>
          </p:cNvSpPr>
          <p:nvPr/>
        </p:nvSpPr>
        <p:spPr bwMode="auto">
          <a:xfrm>
            <a:off x="0" y="533400"/>
            <a:ext cx="2057400" cy="336550"/>
          </a:xfrm>
          <a:prstGeom prst="rect">
            <a:avLst/>
          </a:prstGeom>
          <a:noFill/>
          <a:ln w="9525">
            <a:noFill/>
            <a:miter lim="800000"/>
            <a:headEnd/>
            <a:tailEnd/>
          </a:ln>
        </p:spPr>
        <p:txBody>
          <a:bodyPr>
            <a:spAutoFit/>
          </a:bodyPr>
          <a:lstStyle/>
          <a:p>
            <a:pPr>
              <a:spcBef>
                <a:spcPct val="50000"/>
              </a:spcBef>
            </a:pPr>
            <a:r>
              <a:rPr lang="en-US" sz="1600">
                <a:solidFill>
                  <a:srgbClr val="990099"/>
                </a:solidFill>
              </a:rPr>
              <a:t>(on your handout) </a:t>
            </a:r>
          </a:p>
        </p:txBody>
      </p:sp>
      <p:sp>
        <p:nvSpPr>
          <p:cNvPr id="5211" name="Rectangle 275"/>
          <p:cNvSpPr>
            <a:spLocks noChangeArrowheads="1"/>
          </p:cNvSpPr>
          <p:nvPr/>
        </p:nvSpPr>
        <p:spPr bwMode="auto">
          <a:xfrm>
            <a:off x="6553200" y="1947863"/>
            <a:ext cx="2590800" cy="3708400"/>
          </a:xfrm>
          <a:prstGeom prst="rect">
            <a:avLst/>
          </a:prstGeom>
          <a:noFill/>
          <a:ln w="9525">
            <a:noFill/>
            <a:miter lim="800000"/>
            <a:headEnd/>
            <a:tailEnd/>
          </a:ln>
        </p:spPr>
        <p:txBody>
          <a:bodyPr anchor="ctr">
            <a:spAutoFit/>
          </a:bodyPr>
          <a:lstStyle/>
          <a:p>
            <a:r>
              <a:rPr lang="en-US" sz="1400" i="1">
                <a:solidFill>
                  <a:srgbClr val="3333CC"/>
                </a:solidFill>
              </a:rPr>
              <a:t>Hunter College regards acts of academic dishonesty (e.g., plagiarism, cheating on examinations, obtaining unfair advantage, and falsification of records and official documents) as serious offenses against the values of intellectual honesty.</a:t>
            </a:r>
            <a:endParaRPr lang="en-US" sz="1400" i="1"/>
          </a:p>
          <a:p>
            <a:r>
              <a:rPr lang="en-US" sz="1400" i="1">
                <a:solidFill>
                  <a:srgbClr val="3333CC"/>
                </a:solidFill>
              </a:rPr>
              <a:t>The college is committed to enforcing the CUNY Policy on Academic Integrity and will pursue cases of academic dishonesty according to the Hunter College Academic Integrity Procedures.</a:t>
            </a:r>
          </a:p>
          <a:p>
            <a:pPr eaLnBrk="0" hangingPunct="0"/>
            <a:endParaRPr lang="en-US" sz="1400" i="1">
              <a:solidFill>
                <a:srgbClr val="3333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077200" cy="487362"/>
          </a:xfrm>
        </p:spPr>
        <p:txBody>
          <a:bodyPr/>
          <a:lstStyle/>
          <a:p>
            <a:pPr eaLnBrk="1" hangingPunct="1"/>
            <a:r>
              <a:rPr lang="en-US" sz="2800" dirty="0" smtClean="0"/>
              <a:t>Info about you, for </a:t>
            </a:r>
            <a:r>
              <a:rPr lang="en-US" sz="2800" dirty="0" smtClean="0"/>
              <a:t>Neepa</a:t>
            </a:r>
            <a:r>
              <a:rPr lang="en-US" sz="2800" dirty="0" smtClean="0"/>
              <a:t>:</a:t>
            </a:r>
            <a:endParaRPr lang="en-US" sz="2800" dirty="0" smtClean="0"/>
          </a:p>
        </p:txBody>
      </p:sp>
      <p:sp>
        <p:nvSpPr>
          <p:cNvPr id="6147" name="Rectangle 3"/>
          <p:cNvSpPr>
            <a:spLocks noGrp="1" noChangeArrowheads="1"/>
          </p:cNvSpPr>
          <p:nvPr>
            <p:ph type="body" idx="1"/>
          </p:nvPr>
        </p:nvSpPr>
        <p:spPr>
          <a:xfrm>
            <a:off x="304800" y="990600"/>
            <a:ext cx="8229600" cy="5105400"/>
          </a:xfrm>
        </p:spPr>
        <p:txBody>
          <a:bodyPr/>
          <a:lstStyle/>
          <a:p>
            <a:pPr marL="609600" indent="-609600" eaLnBrk="1" hangingPunct="1">
              <a:buFontTx/>
              <a:buNone/>
            </a:pPr>
            <a:r>
              <a:rPr lang="en-US" sz="2400" dirty="0" smtClean="0">
                <a:solidFill>
                  <a:srgbClr val="3333CC"/>
                </a:solidFill>
              </a:rPr>
              <a:t>On a piece of paper, please write down the following information and turn it at the end of class today. </a:t>
            </a:r>
          </a:p>
          <a:p>
            <a:pPr marL="609600" indent="-609600" eaLnBrk="1" hangingPunct="1">
              <a:buFontTx/>
              <a:buAutoNum type="arabicPeriod"/>
            </a:pPr>
            <a:r>
              <a:rPr lang="en-US" sz="2400" dirty="0" smtClean="0"/>
              <a:t>Your name</a:t>
            </a:r>
          </a:p>
          <a:p>
            <a:pPr marL="609600" indent="-609600" eaLnBrk="1" hangingPunct="1">
              <a:buFontTx/>
              <a:buAutoNum type="arabicPeriod"/>
            </a:pPr>
            <a:endParaRPr lang="en-US" sz="2400" dirty="0" smtClean="0"/>
          </a:p>
          <a:p>
            <a:pPr marL="609600" indent="-609600" eaLnBrk="1" hangingPunct="1">
              <a:buFontTx/>
              <a:buAutoNum type="arabicPeriod"/>
            </a:pPr>
            <a:r>
              <a:rPr lang="en-US" sz="2400" dirty="0" smtClean="0"/>
              <a:t>Your email address</a:t>
            </a:r>
          </a:p>
          <a:p>
            <a:pPr marL="609600" indent="-609600" eaLnBrk="1" hangingPunct="1">
              <a:buFontTx/>
              <a:buAutoNum type="arabicPeriod"/>
            </a:pPr>
            <a:endParaRPr lang="en-US" sz="2400" dirty="0" smtClean="0"/>
          </a:p>
          <a:p>
            <a:pPr marL="609600" indent="-609600" eaLnBrk="1" hangingPunct="1">
              <a:buFontTx/>
              <a:buAutoNum type="arabicPeriod"/>
            </a:pPr>
            <a:r>
              <a:rPr lang="en-US" sz="2400" dirty="0" smtClean="0"/>
              <a:t>Your year in school (i.e. sophomore etc)</a:t>
            </a:r>
          </a:p>
          <a:p>
            <a:pPr marL="609600" indent="-609600" eaLnBrk="1" hangingPunct="1">
              <a:buFontTx/>
              <a:buAutoNum type="arabicPeriod"/>
            </a:pPr>
            <a:endParaRPr lang="en-US" sz="2400" dirty="0" smtClean="0"/>
          </a:p>
          <a:p>
            <a:pPr marL="609600" indent="-609600" eaLnBrk="1" hangingPunct="1">
              <a:buFontTx/>
              <a:buAutoNum type="arabicPeriod"/>
            </a:pPr>
            <a:r>
              <a:rPr lang="en-US" sz="2400" dirty="0" smtClean="0"/>
              <a:t>Your major (if known)</a:t>
            </a:r>
          </a:p>
          <a:p>
            <a:pPr marL="609600" indent="-609600" eaLnBrk="1" hangingPunct="1">
              <a:buFontTx/>
              <a:buAutoNum type="arabicPeriod"/>
            </a:pPr>
            <a:endParaRPr lang="en-US" sz="2400" dirty="0" smtClean="0"/>
          </a:p>
          <a:p>
            <a:pPr marL="609600" indent="-609600" eaLnBrk="1" hangingPunct="1">
              <a:buFontTx/>
              <a:buAutoNum type="arabicPeriod"/>
            </a:pPr>
            <a:r>
              <a:rPr lang="en-US" sz="2400" dirty="0" smtClean="0"/>
              <a:t>Any previous exposure (</a:t>
            </a:r>
            <a:r>
              <a:rPr lang="en-US" sz="2400" dirty="0" err="1" smtClean="0"/>
              <a:t>eg</a:t>
            </a:r>
            <a:r>
              <a:rPr lang="en-US" sz="2400" dirty="0" smtClean="0"/>
              <a:t> high school) to physics </a:t>
            </a:r>
          </a:p>
          <a:p>
            <a:pPr marL="609600" indent="-609600" eaLnBrk="1" hangingPunct="1">
              <a:buFontTx/>
              <a:buAutoNum type="arabicPeriod"/>
            </a:pPr>
            <a:endParaRPr lang="en-US" sz="2400" dirty="0" smtClean="0"/>
          </a:p>
          <a:p>
            <a:pPr marL="609600" indent="-609600" eaLnBrk="1" hangingPunct="1">
              <a:buFontTx/>
              <a:buAutoNum type="arabicPeriod"/>
            </a:pPr>
            <a:r>
              <a:rPr lang="en-US" sz="2400" dirty="0" smtClean="0"/>
              <a:t>Reasons for taking this course</a:t>
            </a:r>
          </a:p>
          <a:p>
            <a:pPr marL="609600" indent="-609600" eaLnBrk="1" hangingPunct="1">
              <a:buFontTx/>
              <a:buAutoNum type="arabicPeriod"/>
            </a:pPr>
            <a:endParaRPr lang="en-US" sz="2400" dirty="0" smtClean="0"/>
          </a:p>
          <a:p>
            <a:pPr marL="609600" indent="-609600" eaLnBrk="1" hangingPunct="1">
              <a:buFontTx/>
              <a:buNone/>
            </a:pP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7772400" cy="1020763"/>
          </a:xfrm>
        </p:spPr>
        <p:txBody>
          <a:bodyPr/>
          <a:lstStyle/>
          <a:p>
            <a:pPr eaLnBrk="1" hangingPunct="1"/>
            <a:r>
              <a:rPr lang="en-US" sz="3600" u="sng" dirty="0" smtClean="0"/>
              <a:t>Notes on Chapter 1: About Science</a:t>
            </a:r>
            <a:r>
              <a:rPr lang="en-US" sz="4800" dirty="0" smtClean="0"/>
              <a:t> </a:t>
            </a:r>
          </a:p>
        </p:txBody>
      </p:sp>
      <p:sp>
        <p:nvSpPr>
          <p:cNvPr id="45059" name="Rectangle 3"/>
          <p:cNvSpPr>
            <a:spLocks noGrp="1" noChangeArrowheads="1"/>
          </p:cNvSpPr>
          <p:nvPr>
            <p:ph type="body" idx="1"/>
          </p:nvPr>
        </p:nvSpPr>
        <p:spPr>
          <a:xfrm>
            <a:off x="0" y="1295400"/>
            <a:ext cx="9144000" cy="5943600"/>
          </a:xfrm>
        </p:spPr>
        <p:txBody>
          <a:bodyPr/>
          <a:lstStyle/>
          <a:p>
            <a:pPr eaLnBrk="1" hangingPunct="1">
              <a:lnSpc>
                <a:spcPct val="80000"/>
              </a:lnSpc>
            </a:pPr>
            <a:r>
              <a:rPr lang="en-US" sz="1800" i="1" dirty="0" smtClean="0"/>
              <a:t>We will barely cover this in class, and it will </a:t>
            </a:r>
            <a:r>
              <a:rPr lang="en-US" sz="1800" b="1" i="1" dirty="0" smtClean="0"/>
              <a:t>not</a:t>
            </a:r>
            <a:r>
              <a:rPr lang="en-US" sz="1800" i="1" dirty="0" smtClean="0"/>
              <a:t> be examined, but I encourage you to read it on your own. </a:t>
            </a:r>
          </a:p>
          <a:p>
            <a:pPr eaLnBrk="1" hangingPunct="1">
              <a:lnSpc>
                <a:spcPct val="80000"/>
              </a:lnSpc>
            </a:pPr>
            <a:endParaRPr lang="en-US" sz="1800" i="1" dirty="0" smtClean="0"/>
          </a:p>
          <a:p>
            <a:pPr eaLnBrk="1" hangingPunct="1">
              <a:lnSpc>
                <a:spcPct val="80000"/>
              </a:lnSpc>
            </a:pPr>
            <a:r>
              <a:rPr lang="en-US" sz="1800" dirty="0" smtClean="0"/>
              <a:t>Main points: </a:t>
            </a:r>
          </a:p>
          <a:p>
            <a:pPr eaLnBrk="1" hangingPunct="1">
              <a:lnSpc>
                <a:spcPct val="80000"/>
              </a:lnSpc>
            </a:pPr>
            <a:endParaRPr lang="en-US" sz="1800" dirty="0" smtClean="0"/>
          </a:p>
          <a:p>
            <a:pPr eaLnBrk="1" hangingPunct="1">
              <a:lnSpc>
                <a:spcPct val="80000"/>
              </a:lnSpc>
              <a:buFontTx/>
              <a:buNone/>
            </a:pPr>
            <a:r>
              <a:rPr lang="en-US" sz="1800" dirty="0" smtClean="0"/>
              <a:t>		</a:t>
            </a:r>
            <a:r>
              <a:rPr lang="en-US" sz="1800" b="1" dirty="0" smtClean="0"/>
              <a:t>Observable physical evidence </a:t>
            </a:r>
            <a:r>
              <a:rPr lang="en-US" sz="1800" dirty="0" smtClean="0"/>
              <a:t> is at the basis of science. Scientific theories must be </a:t>
            </a:r>
            <a:r>
              <a:rPr lang="en-US" sz="1800" b="1" dirty="0" smtClean="0"/>
              <a:t>testable</a:t>
            </a:r>
            <a:r>
              <a:rPr lang="en-US" sz="1800" dirty="0" smtClean="0"/>
              <a:t>.</a:t>
            </a:r>
          </a:p>
          <a:p>
            <a:pPr eaLnBrk="1" hangingPunct="1">
              <a:lnSpc>
                <a:spcPct val="80000"/>
              </a:lnSpc>
              <a:buFontTx/>
              <a:buNone/>
            </a:pPr>
            <a:endParaRPr lang="en-US" sz="1800" dirty="0" smtClean="0"/>
          </a:p>
          <a:p>
            <a:pPr eaLnBrk="1" hangingPunct="1">
              <a:lnSpc>
                <a:spcPct val="80000"/>
              </a:lnSpc>
              <a:buFontTx/>
              <a:buNone/>
            </a:pPr>
            <a:r>
              <a:rPr lang="en-US" sz="1800" dirty="0" smtClean="0"/>
              <a:t>		</a:t>
            </a:r>
            <a:r>
              <a:rPr lang="en-US" sz="1800" b="1" dirty="0" smtClean="0"/>
              <a:t>Measurement</a:t>
            </a:r>
            <a:r>
              <a:rPr lang="en-US" sz="1800" dirty="0" smtClean="0"/>
              <a:t> plays a crucial role (</a:t>
            </a:r>
            <a:r>
              <a:rPr lang="en-US" sz="1800" dirty="0" err="1" smtClean="0"/>
              <a:t>eg</a:t>
            </a:r>
            <a:r>
              <a:rPr lang="en-US" sz="1800" dirty="0" smtClean="0"/>
              <a:t>. read about measurements in 200’s BC of size of earth, moon, sun – and try some at home!)</a:t>
            </a:r>
          </a:p>
          <a:p>
            <a:pPr eaLnBrk="1" hangingPunct="1">
              <a:lnSpc>
                <a:spcPct val="80000"/>
              </a:lnSpc>
              <a:buFontTx/>
              <a:buNone/>
            </a:pPr>
            <a:endParaRPr lang="en-US" sz="1800" dirty="0" smtClean="0"/>
          </a:p>
          <a:p>
            <a:pPr eaLnBrk="1" hangingPunct="1">
              <a:lnSpc>
                <a:spcPct val="80000"/>
              </a:lnSpc>
              <a:buFontTx/>
              <a:buNone/>
            </a:pPr>
            <a:r>
              <a:rPr lang="en-US" sz="1800" dirty="0" smtClean="0"/>
              <a:t>		</a:t>
            </a:r>
            <a:r>
              <a:rPr lang="en-US" sz="1800" b="1" dirty="0" smtClean="0"/>
              <a:t>Mathematics</a:t>
            </a:r>
            <a:r>
              <a:rPr lang="en-US" sz="1800" dirty="0" smtClean="0"/>
              <a:t> provides unambiguous, compact language for science</a:t>
            </a:r>
          </a:p>
          <a:p>
            <a:pPr eaLnBrk="1" hangingPunct="1">
              <a:lnSpc>
                <a:spcPct val="80000"/>
              </a:lnSpc>
              <a:buFontTx/>
              <a:buNone/>
            </a:pPr>
            <a:endParaRPr lang="en-US" sz="1800" dirty="0" smtClean="0"/>
          </a:p>
          <a:p>
            <a:pPr eaLnBrk="1" hangingPunct="1">
              <a:lnSpc>
                <a:spcPct val="80000"/>
              </a:lnSpc>
              <a:buFontTx/>
              <a:buNone/>
            </a:pPr>
            <a:r>
              <a:rPr lang="en-US" sz="1800" dirty="0" smtClean="0"/>
              <a:t>		Terminology: 	</a:t>
            </a:r>
            <a:r>
              <a:rPr lang="en-US" sz="1800" b="1" dirty="0" smtClean="0"/>
              <a:t>Hypothesis</a:t>
            </a:r>
            <a:r>
              <a:rPr lang="en-US" sz="1800" dirty="0" smtClean="0"/>
              <a:t> = educated guess</a:t>
            </a:r>
          </a:p>
          <a:p>
            <a:pPr eaLnBrk="1" hangingPunct="1">
              <a:lnSpc>
                <a:spcPct val="80000"/>
              </a:lnSpc>
              <a:buFontTx/>
              <a:buNone/>
            </a:pPr>
            <a:r>
              <a:rPr lang="en-US" sz="1800" dirty="0" smtClean="0"/>
              <a:t>				</a:t>
            </a:r>
            <a:r>
              <a:rPr lang="en-US" sz="1800" b="1" dirty="0" smtClean="0"/>
              <a:t>Law</a:t>
            </a:r>
            <a:r>
              <a:rPr lang="en-US" sz="1800" dirty="0" smtClean="0"/>
              <a:t> = </a:t>
            </a:r>
            <a:r>
              <a:rPr lang="en-US" sz="1800" b="1" dirty="0" smtClean="0"/>
              <a:t>principle</a:t>
            </a:r>
            <a:r>
              <a:rPr lang="en-US" sz="1800" dirty="0" smtClean="0"/>
              <a:t> = rule</a:t>
            </a:r>
          </a:p>
          <a:p>
            <a:pPr eaLnBrk="1" hangingPunct="1">
              <a:lnSpc>
                <a:spcPct val="80000"/>
              </a:lnSpc>
              <a:buFontTx/>
              <a:buNone/>
            </a:pPr>
            <a:r>
              <a:rPr lang="en-US" sz="1800" dirty="0" smtClean="0"/>
              <a:t>				</a:t>
            </a:r>
            <a:r>
              <a:rPr lang="en-US" sz="1800" b="1" dirty="0" smtClean="0"/>
              <a:t>Theory </a:t>
            </a:r>
            <a:r>
              <a:rPr lang="en-US" sz="1800" dirty="0" smtClean="0"/>
              <a:t>= synthesis of body of info that encompasses well-tested and verifiable hypotheses about certain aspects of the natural world. Theories may change in time!</a:t>
            </a:r>
          </a:p>
          <a:p>
            <a:pPr eaLnBrk="1" hangingPunct="1">
              <a:lnSpc>
                <a:spcPct val="80000"/>
              </a:lnSpc>
              <a:buFontTx/>
              <a:buNone/>
            </a:pPr>
            <a:endParaRPr lang="en-US" sz="1800" dirty="0" smtClean="0"/>
          </a:p>
          <a:p>
            <a:pPr eaLnBrk="1" hangingPunct="1">
              <a:lnSpc>
                <a:spcPct val="80000"/>
              </a:lnSpc>
              <a:buFontTx/>
              <a:buNone/>
            </a:pPr>
            <a:r>
              <a:rPr lang="en-US" sz="1800" dirty="0" smtClean="0"/>
              <a:t>		</a:t>
            </a:r>
            <a:r>
              <a:rPr lang="en-US" sz="1800" b="1" dirty="0" smtClean="0"/>
              <a:t>Beware of pseudoscience!</a:t>
            </a:r>
            <a:r>
              <a:rPr lang="en-US" sz="1800" dirty="0" smtClean="0"/>
              <a:t> Lacks evidence and </a:t>
            </a:r>
            <a:r>
              <a:rPr lang="en-US" sz="1800" dirty="0" err="1" smtClean="0"/>
              <a:t>falsifiability</a:t>
            </a:r>
            <a:r>
              <a:rPr lang="en-US" sz="1800" dirty="0" smtClean="0"/>
              <a:t> test.</a:t>
            </a:r>
          </a:p>
          <a:p>
            <a:pPr eaLnBrk="1" hangingPunct="1">
              <a:lnSpc>
                <a:spcPct val="80000"/>
              </a:lnSpc>
              <a:buFontTx/>
              <a:buNone/>
            </a:pPr>
            <a:r>
              <a:rPr lang="en-US" sz="1800" i="1" dirty="0" smtClean="0"/>
              <a:t>				</a:t>
            </a:r>
          </a:p>
          <a:p>
            <a:pPr eaLnBrk="1" hangingPunct="1">
              <a:lnSpc>
                <a:spcPct val="80000"/>
              </a:lnSpc>
              <a:buFontTx/>
              <a:buNone/>
            </a:pPr>
            <a:endParaRPr lang="en-US" sz="1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533400"/>
            <a:ext cx="8229600" cy="1143000"/>
          </a:xfrm>
        </p:spPr>
        <p:txBody>
          <a:bodyPr/>
          <a:lstStyle/>
          <a:p>
            <a:pPr eaLnBrk="1" hangingPunct="1"/>
            <a:r>
              <a:rPr lang="en-US" sz="3200" u="sng" smtClean="0"/>
              <a:t>Chapter 2: Newton’s First Law of Motion - Inertia</a:t>
            </a:r>
          </a:p>
        </p:txBody>
      </p:sp>
      <p:sp>
        <p:nvSpPr>
          <p:cNvPr id="10243" name="Rectangle 3"/>
          <p:cNvSpPr>
            <a:spLocks noGrp="1" noChangeArrowheads="1"/>
          </p:cNvSpPr>
          <p:nvPr>
            <p:ph type="body" idx="1"/>
          </p:nvPr>
        </p:nvSpPr>
        <p:spPr>
          <a:xfrm>
            <a:off x="0" y="1905000"/>
            <a:ext cx="8686800" cy="5257800"/>
          </a:xfrm>
        </p:spPr>
        <p:txBody>
          <a:bodyPr/>
          <a:lstStyle/>
          <a:p>
            <a:pPr eaLnBrk="1" hangingPunct="1">
              <a:lnSpc>
                <a:spcPct val="80000"/>
              </a:lnSpc>
              <a:buFontTx/>
              <a:buNone/>
            </a:pPr>
            <a:r>
              <a:rPr lang="en-US" sz="1800" dirty="0" smtClean="0"/>
              <a:t>Before getting into this, note ideas on motion </a:t>
            </a:r>
            <a:r>
              <a:rPr lang="en-US" sz="1800" i="1" dirty="0" smtClean="0"/>
              <a:t>prior</a:t>
            </a:r>
            <a:r>
              <a:rPr lang="en-US" sz="1800" dirty="0" smtClean="0"/>
              <a:t> to Newton </a:t>
            </a:r>
            <a:r>
              <a:rPr lang="en-US" sz="1800" i="1" dirty="0" smtClean="0"/>
              <a:t>(I won’t examine this)</a:t>
            </a:r>
          </a:p>
          <a:p>
            <a:pPr eaLnBrk="1" hangingPunct="1">
              <a:lnSpc>
                <a:spcPct val="80000"/>
              </a:lnSpc>
              <a:buFontTx/>
              <a:buNone/>
            </a:pPr>
            <a:endParaRPr lang="en-US" sz="1800" i="1" dirty="0" smtClean="0"/>
          </a:p>
          <a:p>
            <a:pPr eaLnBrk="1" hangingPunct="1">
              <a:lnSpc>
                <a:spcPct val="80000"/>
              </a:lnSpc>
              <a:buFontTx/>
              <a:buNone/>
            </a:pPr>
            <a:r>
              <a:rPr lang="en-US" sz="1800" dirty="0" smtClean="0"/>
              <a:t>			– </a:t>
            </a:r>
            <a:r>
              <a:rPr lang="en-US" sz="1800" b="1" dirty="0" smtClean="0"/>
              <a:t>Aristotle</a:t>
            </a:r>
            <a:r>
              <a:rPr lang="en-US" sz="1800" dirty="0" smtClean="0"/>
              <a:t> (c. 320 BC), all motions are due to “nature” of the object, or to “violent” influences (push or pull) . </a:t>
            </a:r>
          </a:p>
          <a:p>
            <a:pPr eaLnBrk="1" hangingPunct="1">
              <a:lnSpc>
                <a:spcPct val="80000"/>
              </a:lnSpc>
              <a:buFontTx/>
              <a:buNone/>
            </a:pPr>
            <a:r>
              <a:rPr lang="en-US" sz="1800" dirty="0" smtClean="0"/>
              <a:t>	“Normal state” = at rest, except for celestial bodies. </a:t>
            </a:r>
          </a:p>
          <a:p>
            <a:pPr eaLnBrk="1" hangingPunct="1">
              <a:lnSpc>
                <a:spcPct val="80000"/>
              </a:lnSpc>
              <a:buFontTx/>
              <a:buNone/>
            </a:pPr>
            <a:r>
              <a:rPr lang="en-US" sz="1800" dirty="0" smtClean="0"/>
              <a:t>	Heavier objects fall faster, striving harder to achieve their “proper place”.</a:t>
            </a:r>
          </a:p>
          <a:p>
            <a:pPr eaLnBrk="1" hangingPunct="1">
              <a:lnSpc>
                <a:spcPct val="80000"/>
              </a:lnSpc>
              <a:buFontTx/>
              <a:buNone/>
            </a:pPr>
            <a:endParaRPr lang="en-US" sz="1800" dirty="0" smtClean="0"/>
          </a:p>
          <a:p>
            <a:pPr eaLnBrk="1" hangingPunct="1">
              <a:lnSpc>
                <a:spcPct val="80000"/>
              </a:lnSpc>
              <a:buFontTx/>
              <a:buNone/>
            </a:pPr>
            <a:r>
              <a:rPr lang="en-US" sz="1800" dirty="0" smtClean="0"/>
              <a:t>			 --  </a:t>
            </a:r>
            <a:r>
              <a:rPr lang="en-US" sz="1800" b="1" dirty="0" smtClean="0"/>
              <a:t>Copernicus</a:t>
            </a:r>
            <a:r>
              <a:rPr lang="en-US" sz="1800" dirty="0" smtClean="0"/>
              <a:t> (c. 1500’s) doubted that everything revolved around earth. Formulated sun-centered system. </a:t>
            </a:r>
          </a:p>
          <a:p>
            <a:pPr eaLnBrk="1" hangingPunct="1">
              <a:lnSpc>
                <a:spcPct val="80000"/>
              </a:lnSpc>
              <a:buFontTx/>
              <a:buNone/>
            </a:pPr>
            <a:endParaRPr lang="en-US" sz="1800" dirty="0" smtClean="0"/>
          </a:p>
          <a:p>
            <a:pPr eaLnBrk="1" hangingPunct="1">
              <a:lnSpc>
                <a:spcPct val="80000"/>
              </a:lnSpc>
              <a:buFontTx/>
              <a:buNone/>
            </a:pPr>
            <a:r>
              <a:rPr lang="en-US" sz="1800" dirty="0" smtClean="0"/>
              <a:t>			--  </a:t>
            </a:r>
            <a:r>
              <a:rPr lang="en-US" sz="1800" b="1" dirty="0" smtClean="0"/>
              <a:t>Galileo</a:t>
            </a:r>
            <a:r>
              <a:rPr lang="en-US" sz="1800" dirty="0" smtClean="0"/>
              <a:t> (c. 1600’s) agreed with Copernicus, and disagreed  also with Aristotle’s “natural state” idea, using observation and experiment. Dropped objects from Leaning Tower of Pisa and found they fell at the same rate (apart from small effect of air resistance). Inclined planes experiments. Concept of Inertia</a:t>
            </a:r>
          </a:p>
          <a:p>
            <a:pPr eaLnBrk="1" hangingPunct="1">
              <a:lnSpc>
                <a:spcPct val="80000"/>
              </a:lnSpc>
              <a:buFontTx/>
              <a:buNone/>
            </a:pPr>
            <a:endParaRPr lang="en-US" sz="1800" dirty="0" smtClean="0"/>
          </a:p>
          <a:p>
            <a:pPr eaLnBrk="1" hangingPunct="1">
              <a:lnSpc>
                <a:spcPct val="80000"/>
              </a:lnSpc>
              <a:buFontTx/>
              <a:buNone/>
            </a:pPr>
            <a:r>
              <a:rPr lang="en-US" sz="1800" dirty="0" smtClean="0"/>
              <a:t>Read more in your book. </a:t>
            </a:r>
          </a:p>
          <a:p>
            <a:pPr eaLnBrk="1" hangingPunct="1">
              <a:lnSpc>
                <a:spcPct val="80000"/>
              </a:lnSpc>
              <a:buFontTx/>
              <a:buNone/>
            </a:pPr>
            <a:r>
              <a:rPr lang="en-US" sz="1800" dirty="0" smtClean="0"/>
              <a:t>			-- </a:t>
            </a:r>
            <a:r>
              <a:rPr lang="en-US" sz="1800" b="1" dirty="0" smtClean="0"/>
              <a:t>Newton</a:t>
            </a:r>
            <a:r>
              <a:rPr lang="en-US" sz="1800" dirty="0" smtClean="0"/>
              <a:t> (c. 1665) formulated Newton’s Laws of Motion…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 name="Picture 11" descr="table-cloth-trick.jpg"/>
          <p:cNvPicPr>
            <a:picLocks noChangeAspect="1"/>
          </p:cNvPicPr>
          <p:nvPr/>
        </p:nvPicPr>
        <p:blipFill>
          <a:blip r:embed="rId3"/>
          <a:stretch>
            <a:fillRect/>
          </a:stretch>
        </p:blipFill>
        <p:spPr>
          <a:xfrm>
            <a:off x="5257800" y="3428999"/>
            <a:ext cx="2133600" cy="1325078"/>
          </a:xfrm>
          <a:prstGeom prst="rect">
            <a:avLst/>
          </a:prstGeom>
        </p:spPr>
      </p:pic>
      <p:sp>
        <p:nvSpPr>
          <p:cNvPr id="11266" name="Rectangle 2"/>
          <p:cNvSpPr>
            <a:spLocks noGrp="1" noChangeArrowheads="1"/>
          </p:cNvSpPr>
          <p:nvPr>
            <p:ph type="title"/>
          </p:nvPr>
        </p:nvSpPr>
        <p:spPr>
          <a:xfrm>
            <a:off x="685800" y="304800"/>
            <a:ext cx="7543800" cy="792163"/>
          </a:xfrm>
        </p:spPr>
        <p:txBody>
          <a:bodyPr/>
          <a:lstStyle/>
          <a:p>
            <a:pPr eaLnBrk="1" hangingPunct="1"/>
            <a:r>
              <a:rPr lang="en-US" sz="3200" u="sng" dirty="0" smtClean="0"/>
              <a:t>Newton’s 1</a:t>
            </a:r>
            <a:r>
              <a:rPr lang="en-US" sz="3200" u="sng" baseline="30000" dirty="0" smtClean="0"/>
              <a:t>st</a:t>
            </a:r>
            <a:r>
              <a:rPr lang="en-US" sz="3200" u="sng" dirty="0" smtClean="0"/>
              <a:t> Law of Motion: Inertia</a:t>
            </a:r>
          </a:p>
        </p:txBody>
      </p:sp>
      <p:sp>
        <p:nvSpPr>
          <p:cNvPr id="11267" name="Rectangle 3"/>
          <p:cNvSpPr>
            <a:spLocks noGrp="1" noChangeArrowheads="1"/>
          </p:cNvSpPr>
          <p:nvPr>
            <p:ph type="body" idx="1"/>
          </p:nvPr>
        </p:nvSpPr>
        <p:spPr>
          <a:xfrm>
            <a:off x="304800" y="1143000"/>
            <a:ext cx="8534400" cy="838200"/>
          </a:xfrm>
        </p:spPr>
        <p:txBody>
          <a:bodyPr/>
          <a:lstStyle/>
          <a:p>
            <a:pPr eaLnBrk="1" hangingPunct="1"/>
            <a:r>
              <a:rPr lang="en-US" sz="2400" dirty="0" smtClean="0">
                <a:solidFill>
                  <a:srgbClr val="7030A0"/>
                </a:solidFill>
              </a:rPr>
              <a:t>Every object </a:t>
            </a:r>
            <a:r>
              <a:rPr lang="en-US" sz="2400" b="1" dirty="0" smtClean="0">
                <a:solidFill>
                  <a:srgbClr val="7030A0"/>
                </a:solidFill>
              </a:rPr>
              <a:t>continues</a:t>
            </a:r>
            <a:r>
              <a:rPr lang="en-US" sz="2400" dirty="0" smtClean="0">
                <a:solidFill>
                  <a:srgbClr val="7030A0"/>
                </a:solidFill>
              </a:rPr>
              <a:t> in its state of rest, or of uniform motion in a straight line, unless acted on by a force. </a:t>
            </a:r>
          </a:p>
        </p:txBody>
      </p:sp>
      <p:sp>
        <p:nvSpPr>
          <p:cNvPr id="25605" name="Text Box 5"/>
          <p:cNvSpPr txBox="1">
            <a:spLocks noChangeArrowheads="1"/>
          </p:cNvSpPr>
          <p:nvPr/>
        </p:nvSpPr>
        <p:spPr bwMode="auto">
          <a:xfrm>
            <a:off x="0" y="1981200"/>
            <a:ext cx="9144000" cy="701675"/>
          </a:xfrm>
          <a:prstGeom prst="rect">
            <a:avLst/>
          </a:prstGeom>
          <a:noFill/>
          <a:ln w="9525">
            <a:noFill/>
            <a:miter lim="800000"/>
            <a:headEnd/>
            <a:tailEnd/>
          </a:ln>
        </p:spPr>
        <p:txBody>
          <a:bodyPr>
            <a:spAutoFit/>
          </a:bodyPr>
          <a:lstStyle/>
          <a:p>
            <a:pPr>
              <a:spcBef>
                <a:spcPct val="50000"/>
              </a:spcBef>
            </a:pPr>
            <a:r>
              <a:rPr lang="en-US" sz="2000" dirty="0"/>
              <a:t>Eg1: Table here, at rest. If it started moving, we’d look for what caused the motion (force) </a:t>
            </a:r>
          </a:p>
        </p:txBody>
      </p:sp>
      <p:sp>
        <p:nvSpPr>
          <p:cNvPr id="25606" name="Text Box 6"/>
          <p:cNvSpPr txBox="1">
            <a:spLocks noChangeArrowheads="1"/>
          </p:cNvSpPr>
          <p:nvPr/>
        </p:nvSpPr>
        <p:spPr bwMode="auto">
          <a:xfrm>
            <a:off x="0" y="2819400"/>
            <a:ext cx="9144000" cy="701675"/>
          </a:xfrm>
          <a:prstGeom prst="rect">
            <a:avLst/>
          </a:prstGeom>
          <a:noFill/>
          <a:ln w="9525">
            <a:noFill/>
            <a:miter lim="800000"/>
            <a:headEnd/>
            <a:tailEnd/>
          </a:ln>
        </p:spPr>
        <p:txBody>
          <a:bodyPr>
            <a:spAutoFit/>
          </a:bodyPr>
          <a:lstStyle/>
          <a:p>
            <a:pPr>
              <a:spcBef>
                <a:spcPct val="50000"/>
              </a:spcBef>
            </a:pPr>
            <a:r>
              <a:rPr lang="en-US" sz="2000" dirty="0"/>
              <a:t>Eg2: “Tablecloth trick” (or, here, “keys-on-paper-on-table trick”). If I whip out the paper from under the keys, the keys stay fixed – continuing in state of rest.</a:t>
            </a:r>
            <a:r>
              <a:rPr lang="en-US" dirty="0"/>
              <a:t> </a:t>
            </a:r>
          </a:p>
        </p:txBody>
      </p:sp>
      <p:sp>
        <p:nvSpPr>
          <p:cNvPr id="25607" name="Text Box 7"/>
          <p:cNvSpPr txBox="1">
            <a:spLocks noChangeArrowheads="1"/>
          </p:cNvSpPr>
          <p:nvPr/>
        </p:nvSpPr>
        <p:spPr bwMode="auto">
          <a:xfrm>
            <a:off x="0" y="4572000"/>
            <a:ext cx="9144000" cy="1006475"/>
          </a:xfrm>
          <a:prstGeom prst="rect">
            <a:avLst/>
          </a:prstGeom>
          <a:noFill/>
          <a:ln w="9525">
            <a:noFill/>
            <a:miter lim="800000"/>
            <a:headEnd/>
            <a:tailEnd/>
          </a:ln>
        </p:spPr>
        <p:txBody>
          <a:bodyPr>
            <a:spAutoFit/>
          </a:bodyPr>
          <a:lstStyle/>
          <a:p>
            <a:pPr>
              <a:spcBef>
                <a:spcPct val="50000"/>
              </a:spcBef>
            </a:pPr>
            <a:r>
              <a:rPr lang="en-US" sz="2000" dirty="0"/>
              <a:t>Eg3: Ball at rest. Give a push (force) – it starts to roll (changes state of motion). When you let go, it continues to roll, even with no force on it – continuing in its state of motion.</a:t>
            </a:r>
          </a:p>
        </p:txBody>
      </p:sp>
      <p:sp>
        <p:nvSpPr>
          <p:cNvPr id="11272" name="Rectangle 9"/>
          <p:cNvSpPr>
            <a:spLocks noChangeArrowheads="1"/>
          </p:cNvSpPr>
          <p:nvPr/>
        </p:nvSpPr>
        <p:spPr bwMode="auto">
          <a:xfrm>
            <a:off x="304800" y="1066800"/>
            <a:ext cx="8534400" cy="914400"/>
          </a:xfrm>
          <a:prstGeom prst="rect">
            <a:avLst/>
          </a:prstGeom>
          <a:noFill/>
          <a:ln w="9525">
            <a:solidFill>
              <a:schemeClr val="tx1"/>
            </a:solidFill>
            <a:miter lim="800000"/>
            <a:headEnd/>
            <a:tailEnd/>
          </a:ln>
        </p:spPr>
        <p:txBody>
          <a:bodyPr wrap="none" anchor="ctr"/>
          <a:lstStyle/>
          <a:p>
            <a:endParaRPr lang="en-US"/>
          </a:p>
        </p:txBody>
      </p:sp>
      <p:sp>
        <p:nvSpPr>
          <p:cNvPr id="11274" name="Text Box 12"/>
          <p:cNvSpPr txBox="1">
            <a:spLocks noChangeArrowheads="1"/>
          </p:cNvSpPr>
          <p:nvPr/>
        </p:nvSpPr>
        <p:spPr bwMode="auto">
          <a:xfrm>
            <a:off x="304800" y="6172200"/>
            <a:ext cx="8610600" cy="366713"/>
          </a:xfrm>
          <a:prstGeom prst="rect">
            <a:avLst/>
          </a:prstGeom>
          <a:noFill/>
          <a:ln w="9525">
            <a:noFill/>
            <a:miter lim="800000"/>
            <a:headEnd/>
            <a:tailEnd/>
          </a:ln>
        </p:spPr>
        <p:txBody>
          <a:bodyPr>
            <a:spAutoFit/>
          </a:bodyPr>
          <a:lstStyle/>
          <a:p>
            <a:pPr>
              <a:spcBef>
                <a:spcPct val="50000"/>
              </a:spcBef>
            </a:pPr>
            <a:endParaRPr lang="en-US"/>
          </a:p>
        </p:txBody>
      </p:sp>
      <p:sp>
        <p:nvSpPr>
          <p:cNvPr id="25613" name="Text Box 13"/>
          <p:cNvSpPr txBox="1">
            <a:spLocks noChangeArrowheads="1"/>
          </p:cNvSpPr>
          <p:nvPr/>
        </p:nvSpPr>
        <p:spPr bwMode="auto">
          <a:xfrm>
            <a:off x="0" y="5562600"/>
            <a:ext cx="9144000" cy="701675"/>
          </a:xfrm>
          <a:prstGeom prst="rect">
            <a:avLst/>
          </a:prstGeom>
          <a:noFill/>
          <a:ln w="9525">
            <a:noFill/>
            <a:miter lim="800000"/>
            <a:headEnd/>
            <a:tailEnd/>
          </a:ln>
        </p:spPr>
        <p:txBody>
          <a:bodyPr>
            <a:spAutoFit/>
          </a:bodyPr>
          <a:lstStyle/>
          <a:p>
            <a:pPr>
              <a:spcBef>
                <a:spcPct val="50000"/>
              </a:spcBef>
            </a:pPr>
            <a:r>
              <a:rPr lang="en-US"/>
              <a:t> </a:t>
            </a:r>
            <a:r>
              <a:rPr lang="en-US" sz="2000"/>
              <a:t>Eg4: Riding on the subway, you have to hang on to the pole to stop continuing forward after the subway stops…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P spid="25607" grpId="0"/>
      <p:bldP spid="2561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543800" cy="792163"/>
          </a:xfrm>
        </p:spPr>
        <p:txBody>
          <a:bodyPr/>
          <a:lstStyle/>
          <a:p>
            <a:pPr eaLnBrk="1" hangingPunct="1"/>
            <a:r>
              <a:rPr lang="en-US" sz="3200" u="sng" smtClean="0"/>
              <a:t>Newton’s 1</a:t>
            </a:r>
            <a:r>
              <a:rPr lang="en-US" sz="3200" u="sng" baseline="30000" smtClean="0"/>
              <a:t>st</a:t>
            </a:r>
            <a:r>
              <a:rPr lang="en-US" sz="3200" u="sng" smtClean="0"/>
              <a:t> Law of Motion: Inertia</a:t>
            </a:r>
          </a:p>
        </p:txBody>
      </p:sp>
      <p:sp>
        <p:nvSpPr>
          <p:cNvPr id="11267" name="Rectangle 3"/>
          <p:cNvSpPr>
            <a:spLocks noGrp="1" noChangeArrowheads="1"/>
          </p:cNvSpPr>
          <p:nvPr>
            <p:ph type="body" idx="1"/>
          </p:nvPr>
        </p:nvSpPr>
        <p:spPr>
          <a:xfrm>
            <a:off x="304800" y="1219200"/>
            <a:ext cx="8534400" cy="838200"/>
          </a:xfrm>
        </p:spPr>
        <p:txBody>
          <a:bodyPr/>
          <a:lstStyle/>
          <a:p>
            <a:pPr eaLnBrk="1" hangingPunct="1"/>
            <a:r>
              <a:rPr lang="en-US" sz="1800" dirty="0" smtClean="0">
                <a:solidFill>
                  <a:srgbClr val="7030A0"/>
                </a:solidFill>
              </a:rPr>
              <a:t>Every object </a:t>
            </a:r>
            <a:r>
              <a:rPr lang="en-US" sz="1800" b="1" dirty="0" smtClean="0">
                <a:solidFill>
                  <a:srgbClr val="7030A0"/>
                </a:solidFill>
              </a:rPr>
              <a:t>continues</a:t>
            </a:r>
            <a:r>
              <a:rPr lang="en-US" sz="1800" dirty="0" smtClean="0">
                <a:solidFill>
                  <a:srgbClr val="7030A0"/>
                </a:solidFill>
              </a:rPr>
              <a:t> in its state of rest, or of uniform motion in a straight line, unless acted on by a force. </a:t>
            </a:r>
          </a:p>
        </p:txBody>
      </p:sp>
      <p:sp>
        <p:nvSpPr>
          <p:cNvPr id="25608" name="Text Box 8"/>
          <p:cNvSpPr txBox="1">
            <a:spLocks noChangeArrowheads="1"/>
          </p:cNvSpPr>
          <p:nvPr/>
        </p:nvSpPr>
        <p:spPr bwMode="auto">
          <a:xfrm>
            <a:off x="304800" y="2590800"/>
            <a:ext cx="8534400" cy="46166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b="1" u="sng" dirty="0">
                <a:solidFill>
                  <a:srgbClr val="7030A0"/>
                </a:solidFill>
              </a:rPr>
              <a:t>Inertia</a:t>
            </a:r>
            <a:r>
              <a:rPr lang="en-US" sz="2400" u="sng" dirty="0">
                <a:solidFill>
                  <a:srgbClr val="7030A0"/>
                </a:solidFill>
              </a:rPr>
              <a:t> = property of objects to resist changes in motion</a:t>
            </a:r>
          </a:p>
        </p:txBody>
      </p:sp>
      <p:sp>
        <p:nvSpPr>
          <p:cNvPr id="11272" name="Rectangle 9"/>
          <p:cNvSpPr>
            <a:spLocks noChangeArrowheads="1"/>
          </p:cNvSpPr>
          <p:nvPr/>
        </p:nvSpPr>
        <p:spPr bwMode="auto">
          <a:xfrm>
            <a:off x="304800" y="1066800"/>
            <a:ext cx="8534400" cy="762000"/>
          </a:xfrm>
          <a:prstGeom prst="rect">
            <a:avLst/>
          </a:prstGeom>
          <a:noFill/>
          <a:ln w="9525">
            <a:solidFill>
              <a:schemeClr val="tx1"/>
            </a:solidFill>
            <a:miter lim="800000"/>
            <a:headEnd/>
            <a:tailEnd/>
          </a:ln>
        </p:spPr>
        <p:txBody>
          <a:bodyPr wrap="none" anchor="ctr"/>
          <a:lstStyle/>
          <a:p>
            <a:endParaRPr lang="en-US"/>
          </a:p>
        </p:txBody>
      </p:sp>
      <p:sp>
        <p:nvSpPr>
          <p:cNvPr id="25610" name="Text Box 10"/>
          <p:cNvSpPr txBox="1">
            <a:spLocks noChangeArrowheads="1"/>
          </p:cNvSpPr>
          <p:nvPr/>
        </p:nvSpPr>
        <p:spPr bwMode="auto">
          <a:xfrm>
            <a:off x="152400" y="3505200"/>
            <a:ext cx="8991600" cy="1477328"/>
          </a:xfrm>
          <a:prstGeom prst="rect">
            <a:avLst/>
          </a:prstGeom>
          <a:noFill/>
          <a:ln w="9525">
            <a:noFill/>
            <a:miter lim="800000"/>
            <a:headEnd/>
            <a:tailEnd/>
          </a:ln>
        </p:spPr>
        <p:txBody>
          <a:bodyPr>
            <a:spAutoFit/>
          </a:bodyPr>
          <a:lstStyle/>
          <a:p>
            <a:pPr>
              <a:spcBef>
                <a:spcPct val="50000"/>
              </a:spcBef>
            </a:pPr>
            <a:r>
              <a:rPr lang="en-US" sz="2000" dirty="0"/>
              <a:t>Heavier (more massive) objects tend to have more inertia </a:t>
            </a:r>
            <a:r>
              <a:rPr lang="en-US" sz="2000" i="1" dirty="0"/>
              <a:t>(more in next chapter)</a:t>
            </a:r>
            <a:r>
              <a:rPr lang="en-US" sz="2000" dirty="0"/>
              <a:t> </a:t>
            </a:r>
            <a:endParaRPr lang="en-US" sz="2000" dirty="0" smtClean="0"/>
          </a:p>
          <a:p>
            <a:pPr>
              <a:spcBef>
                <a:spcPct val="50000"/>
              </a:spcBef>
            </a:pPr>
            <a:r>
              <a:rPr lang="en-US" sz="2000" dirty="0" smtClean="0"/>
              <a:t>     – e.g</a:t>
            </a:r>
            <a:r>
              <a:rPr lang="en-US" sz="2000" dirty="0"/>
              <a:t>. takes more work to shake  flagpole back and forth than to shake a feather…</a:t>
            </a:r>
          </a:p>
        </p:txBody>
      </p:sp>
      <p:sp>
        <p:nvSpPr>
          <p:cNvPr id="11274" name="Text Box 12"/>
          <p:cNvSpPr txBox="1">
            <a:spLocks noChangeArrowheads="1"/>
          </p:cNvSpPr>
          <p:nvPr/>
        </p:nvSpPr>
        <p:spPr bwMode="auto">
          <a:xfrm>
            <a:off x="0" y="3276600"/>
            <a:ext cx="86106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256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9014</TotalTime>
  <Words>2115</Words>
  <Application>Microsoft Office PowerPoint</Application>
  <PresentationFormat>On-screen Show (4:3)</PresentationFormat>
  <Paragraphs>283</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Symbol</vt:lpstr>
      <vt:lpstr>Times New Roman</vt:lpstr>
      <vt:lpstr>Wingdings</vt:lpstr>
      <vt:lpstr>Default Design</vt:lpstr>
      <vt:lpstr>Welcome to Physics 100 ! Basic Concepts of Physics </vt:lpstr>
      <vt:lpstr>Course information (on your handout) </vt:lpstr>
      <vt:lpstr>PowerPoint Presentation</vt:lpstr>
      <vt:lpstr>PowerPoint Presentation</vt:lpstr>
      <vt:lpstr>Info about you, for Neepa:</vt:lpstr>
      <vt:lpstr>Notes on Chapter 1: About Science </vt:lpstr>
      <vt:lpstr>Chapter 2: Newton’s First Law of Motion - Inertia</vt:lpstr>
      <vt:lpstr>Newton’s 1st Law of Motion: Inertia</vt:lpstr>
      <vt:lpstr>Newton’s 1st Law of Motion: Inertia</vt:lpstr>
      <vt:lpstr>PowerPoint Presentation</vt:lpstr>
      <vt:lpstr>Equilibrium</vt:lpstr>
      <vt:lpstr>Question </vt:lpstr>
      <vt:lpstr>Answer </vt:lpstr>
      <vt:lpstr>Support Force (a.k.a. Normal Force)</vt:lpstr>
      <vt:lpstr>Question</vt:lpstr>
      <vt:lpstr>Clicker Question</vt:lpstr>
      <vt:lpstr>Answer</vt:lpstr>
      <vt:lpstr>Equilibrium of Moving Things</vt:lpstr>
      <vt:lpstr>PowerPoint Presentation</vt:lpstr>
      <vt:lpstr>PowerPoint Presentation</vt:lpstr>
      <vt:lpstr>The moving Earth</vt:lpstr>
      <vt:lpstr>Clicker Question  </vt:lpstr>
      <vt:lpstr>PowerPoint Presentation</vt:lpstr>
      <vt:lpstr>Clicker Question</vt:lpstr>
      <vt:lpstr>When the ball at the end of the string swings to its lowest point, the string is cut by a sharp razor. What path will the ball then follow?</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Physics 101 !</dc:title>
  <dc:creator>Neepa</dc:creator>
  <cp:lastModifiedBy>Neepa</cp:lastModifiedBy>
  <cp:revision>376</cp:revision>
  <dcterms:created xsi:type="dcterms:W3CDTF">2005-08-20T18:10:18Z</dcterms:created>
  <dcterms:modified xsi:type="dcterms:W3CDTF">2016-08-24T07:29:44Z</dcterms:modified>
</cp:coreProperties>
</file>