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64" r:id="rId3"/>
    <p:sldId id="263" r:id="rId4"/>
    <p:sldId id="266" r:id="rId5"/>
    <p:sldId id="267" r:id="rId6"/>
    <p:sldId id="268" r:id="rId7"/>
    <p:sldId id="273" r:id="rId8"/>
    <p:sldId id="269" r:id="rId9"/>
    <p:sldId id="282" r:id="rId10"/>
    <p:sldId id="270" r:id="rId11"/>
    <p:sldId id="271" r:id="rId12"/>
    <p:sldId id="272" r:id="rId13"/>
    <p:sldId id="276" r:id="rId14"/>
    <p:sldId id="286" r:id="rId15"/>
    <p:sldId id="265" r:id="rId16"/>
    <p:sldId id="277" r:id="rId17"/>
    <p:sldId id="283" r:id="rId18"/>
    <p:sldId id="284" r:id="rId19"/>
    <p:sldId id="285" r:id="rId20"/>
    <p:sldId id="278" r:id="rId21"/>
    <p:sldId id="279" r:id="rId22"/>
    <p:sldId id="274" r:id="rId23"/>
    <p:sldId id="280" r:id="rId24"/>
    <p:sldId id="281" r:id="rId25"/>
    <p:sldId id="261" r:id="rId26"/>
    <p:sldId id="262" r:id="rId27"/>
    <p:sldId id="257" r:id="rId28"/>
    <p:sldId id="258" r:id="rId29"/>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99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31" autoAdjust="0"/>
    <p:restoredTop sz="90345" autoAdjust="0"/>
  </p:normalViewPr>
  <p:slideViewPr>
    <p:cSldViewPr>
      <p:cViewPr varScale="1">
        <p:scale>
          <a:sx n="54" d="100"/>
          <a:sy n="54" d="100"/>
        </p:scale>
        <p:origin x="147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endParaRPr lang="en-US"/>
          </a:p>
        </p:txBody>
      </p:sp>
      <p:sp>
        <p:nvSpPr>
          <p:cNvPr id="28675"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endParaRPr lang="en-US"/>
          </a:p>
        </p:txBody>
      </p:sp>
      <p:sp>
        <p:nvSpPr>
          <p:cNvPr id="28676"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p:spPr>
      </p:sp>
      <p:sp>
        <p:nvSpPr>
          <p:cNvPr id="28677"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678"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endParaRPr lang="en-US"/>
          </a:p>
        </p:txBody>
      </p:sp>
      <p:sp>
        <p:nvSpPr>
          <p:cNvPr id="28679"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D90370A9-540A-441F-9B37-13987C393036}" type="slidenum">
              <a:rPr lang="en-US"/>
              <a:pPr/>
              <a:t>‹#›</a:t>
            </a:fld>
            <a:endParaRPr lang="en-US"/>
          </a:p>
        </p:txBody>
      </p:sp>
    </p:spTree>
    <p:extLst>
      <p:ext uri="{BB962C8B-B14F-4D97-AF65-F5344CB8AC3E}">
        <p14:creationId xmlns:p14="http://schemas.microsoft.com/office/powerpoint/2010/main" val="92824154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0370A9-540A-441F-9B37-13987C393036}" type="slidenum">
              <a:rPr lang="en-US" smtClean="0"/>
              <a:pPr/>
              <a:t>1</a:t>
            </a:fld>
            <a:endParaRPr lang="en-US"/>
          </a:p>
        </p:txBody>
      </p:sp>
    </p:spTree>
    <p:extLst>
      <p:ext uri="{BB962C8B-B14F-4D97-AF65-F5344CB8AC3E}">
        <p14:creationId xmlns:p14="http://schemas.microsoft.com/office/powerpoint/2010/main" val="2409045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0370A9-540A-441F-9B37-13987C393036}" type="slidenum">
              <a:rPr lang="en-US" smtClean="0"/>
              <a:pPr/>
              <a:t>10</a:t>
            </a:fld>
            <a:endParaRPr lang="en-US"/>
          </a:p>
        </p:txBody>
      </p:sp>
    </p:spTree>
    <p:extLst>
      <p:ext uri="{BB962C8B-B14F-4D97-AF65-F5344CB8AC3E}">
        <p14:creationId xmlns:p14="http://schemas.microsoft.com/office/powerpoint/2010/main" val="15540566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0370A9-540A-441F-9B37-13987C393036}" type="slidenum">
              <a:rPr lang="en-US" smtClean="0"/>
              <a:pPr/>
              <a:t>11</a:t>
            </a:fld>
            <a:endParaRPr lang="en-US"/>
          </a:p>
        </p:txBody>
      </p:sp>
    </p:spTree>
    <p:extLst>
      <p:ext uri="{BB962C8B-B14F-4D97-AF65-F5344CB8AC3E}">
        <p14:creationId xmlns:p14="http://schemas.microsoft.com/office/powerpoint/2010/main" val="30548450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Up to here</a:t>
            </a:r>
            <a:endParaRPr lang="en-US" dirty="0"/>
          </a:p>
        </p:txBody>
      </p:sp>
      <p:sp>
        <p:nvSpPr>
          <p:cNvPr id="4" name="Slide Number Placeholder 3"/>
          <p:cNvSpPr>
            <a:spLocks noGrp="1"/>
          </p:cNvSpPr>
          <p:nvPr>
            <p:ph type="sldNum" sz="quarter" idx="10"/>
          </p:nvPr>
        </p:nvSpPr>
        <p:spPr/>
        <p:txBody>
          <a:bodyPr/>
          <a:lstStyle/>
          <a:p>
            <a:fld id="{D90370A9-540A-441F-9B37-13987C393036}" type="slidenum">
              <a:rPr lang="en-US" smtClean="0"/>
              <a:pPr/>
              <a:t>12</a:t>
            </a:fld>
            <a:endParaRPr lang="en-US"/>
          </a:p>
        </p:txBody>
      </p:sp>
    </p:spTree>
    <p:extLst>
      <p:ext uri="{BB962C8B-B14F-4D97-AF65-F5344CB8AC3E}">
        <p14:creationId xmlns:p14="http://schemas.microsoft.com/office/powerpoint/2010/main" val="28633018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0370A9-540A-441F-9B37-13987C393036}" type="slidenum">
              <a:rPr lang="en-US" smtClean="0"/>
              <a:pPr/>
              <a:t>13</a:t>
            </a:fld>
            <a:endParaRPr lang="en-US"/>
          </a:p>
        </p:txBody>
      </p:sp>
    </p:spTree>
    <p:extLst>
      <p:ext uri="{BB962C8B-B14F-4D97-AF65-F5344CB8AC3E}">
        <p14:creationId xmlns:p14="http://schemas.microsoft.com/office/powerpoint/2010/main" val="34842927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0370A9-540A-441F-9B37-13987C393036}" type="slidenum">
              <a:rPr lang="en-US" smtClean="0"/>
              <a:pPr/>
              <a:t>14</a:t>
            </a:fld>
            <a:endParaRPr lang="en-US"/>
          </a:p>
        </p:txBody>
      </p:sp>
    </p:spTree>
    <p:extLst>
      <p:ext uri="{BB962C8B-B14F-4D97-AF65-F5344CB8AC3E}">
        <p14:creationId xmlns:p14="http://schemas.microsoft.com/office/powerpoint/2010/main" val="9530340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0370A9-540A-441F-9B37-13987C393036}" type="slidenum">
              <a:rPr lang="en-US" smtClean="0"/>
              <a:pPr/>
              <a:t>15</a:t>
            </a:fld>
            <a:endParaRPr lang="en-US"/>
          </a:p>
        </p:txBody>
      </p:sp>
    </p:spTree>
    <p:extLst>
      <p:ext uri="{BB962C8B-B14F-4D97-AF65-F5344CB8AC3E}">
        <p14:creationId xmlns:p14="http://schemas.microsoft.com/office/powerpoint/2010/main" val="29669669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0370A9-540A-441F-9B37-13987C393036}" type="slidenum">
              <a:rPr lang="en-US" smtClean="0"/>
              <a:pPr/>
              <a:t>16</a:t>
            </a:fld>
            <a:endParaRPr lang="en-US"/>
          </a:p>
        </p:txBody>
      </p:sp>
    </p:spTree>
    <p:extLst>
      <p:ext uri="{BB962C8B-B14F-4D97-AF65-F5344CB8AC3E}">
        <p14:creationId xmlns:p14="http://schemas.microsoft.com/office/powerpoint/2010/main" val="39641074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0370A9-540A-441F-9B37-13987C393036}" type="slidenum">
              <a:rPr lang="en-US" smtClean="0"/>
              <a:pPr/>
              <a:t>17</a:t>
            </a:fld>
            <a:endParaRPr lang="en-US"/>
          </a:p>
        </p:txBody>
      </p:sp>
    </p:spTree>
    <p:extLst>
      <p:ext uri="{BB962C8B-B14F-4D97-AF65-F5344CB8AC3E}">
        <p14:creationId xmlns:p14="http://schemas.microsoft.com/office/powerpoint/2010/main" val="34591345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0370A9-540A-441F-9B37-13987C393036}" type="slidenum">
              <a:rPr lang="en-US" smtClean="0"/>
              <a:pPr/>
              <a:t>18</a:t>
            </a:fld>
            <a:endParaRPr lang="en-US"/>
          </a:p>
        </p:txBody>
      </p:sp>
    </p:spTree>
    <p:extLst>
      <p:ext uri="{BB962C8B-B14F-4D97-AF65-F5344CB8AC3E}">
        <p14:creationId xmlns:p14="http://schemas.microsoft.com/office/powerpoint/2010/main" val="26676654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0E3B6E-CAC9-404C-A962-569DF652FAE8}" type="slidenum">
              <a:rPr lang="en-US"/>
              <a:pPr/>
              <a:t>19</a:t>
            </a:fld>
            <a:endParaRPr lang="en-U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r>
              <a:rPr lang="en-US"/>
              <a:t>Fix – doesn’t make sense. </a:t>
            </a:r>
          </a:p>
        </p:txBody>
      </p:sp>
    </p:spTree>
    <p:extLst>
      <p:ext uri="{BB962C8B-B14F-4D97-AF65-F5344CB8AC3E}">
        <p14:creationId xmlns:p14="http://schemas.microsoft.com/office/powerpoint/2010/main" val="67125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0370A9-540A-441F-9B37-13987C393036}" type="slidenum">
              <a:rPr lang="en-US" smtClean="0"/>
              <a:pPr/>
              <a:t>2</a:t>
            </a:fld>
            <a:endParaRPr lang="en-US"/>
          </a:p>
        </p:txBody>
      </p:sp>
    </p:spTree>
    <p:extLst>
      <p:ext uri="{BB962C8B-B14F-4D97-AF65-F5344CB8AC3E}">
        <p14:creationId xmlns:p14="http://schemas.microsoft.com/office/powerpoint/2010/main" val="15860807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0370A9-540A-441F-9B37-13987C393036}" type="slidenum">
              <a:rPr lang="en-US" smtClean="0"/>
              <a:pPr/>
              <a:t>20</a:t>
            </a:fld>
            <a:endParaRPr lang="en-US"/>
          </a:p>
        </p:txBody>
      </p:sp>
    </p:spTree>
    <p:extLst>
      <p:ext uri="{BB962C8B-B14F-4D97-AF65-F5344CB8AC3E}">
        <p14:creationId xmlns:p14="http://schemas.microsoft.com/office/powerpoint/2010/main" val="25548706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0370A9-540A-441F-9B37-13987C393036}" type="slidenum">
              <a:rPr lang="en-US" smtClean="0"/>
              <a:pPr/>
              <a:t>21</a:t>
            </a:fld>
            <a:endParaRPr lang="en-US"/>
          </a:p>
        </p:txBody>
      </p:sp>
    </p:spTree>
    <p:extLst>
      <p:ext uri="{BB962C8B-B14F-4D97-AF65-F5344CB8AC3E}">
        <p14:creationId xmlns:p14="http://schemas.microsoft.com/office/powerpoint/2010/main" val="1020244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0CF80A-8DD2-4F63-BE64-0BA0DFBA7673}" type="slidenum">
              <a:rPr lang="en-US"/>
              <a:pPr/>
              <a:t>22</a:t>
            </a:fld>
            <a:endParaRPr lang="en-US"/>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r>
              <a:rPr lang="en-US"/>
              <a:t>Bring little water bottles and straws</a:t>
            </a:r>
          </a:p>
        </p:txBody>
      </p:sp>
    </p:spTree>
    <p:extLst>
      <p:ext uri="{BB962C8B-B14F-4D97-AF65-F5344CB8AC3E}">
        <p14:creationId xmlns:p14="http://schemas.microsoft.com/office/powerpoint/2010/main" val="2564960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61484C-F372-4928-958D-FEAE53ACAB5F}" type="slidenum">
              <a:rPr lang="en-US"/>
              <a:pPr/>
              <a:t>23</a:t>
            </a:fld>
            <a:endParaRPr lang="en-US"/>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r>
              <a:rPr lang="en-US"/>
              <a:t>Start here on Tues Oct 21</a:t>
            </a:r>
          </a:p>
        </p:txBody>
      </p:sp>
    </p:spTree>
    <p:extLst>
      <p:ext uri="{BB962C8B-B14F-4D97-AF65-F5344CB8AC3E}">
        <p14:creationId xmlns:p14="http://schemas.microsoft.com/office/powerpoint/2010/main" val="42832320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0370A9-540A-441F-9B37-13987C393036}" type="slidenum">
              <a:rPr lang="en-US" smtClean="0"/>
              <a:pPr/>
              <a:t>24</a:t>
            </a:fld>
            <a:endParaRPr lang="en-US"/>
          </a:p>
        </p:txBody>
      </p:sp>
    </p:spTree>
    <p:extLst>
      <p:ext uri="{BB962C8B-B14F-4D97-AF65-F5344CB8AC3E}">
        <p14:creationId xmlns:p14="http://schemas.microsoft.com/office/powerpoint/2010/main" val="15022604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0370A9-540A-441F-9B37-13987C393036}" type="slidenum">
              <a:rPr lang="en-US" smtClean="0"/>
              <a:pPr/>
              <a:t>25</a:t>
            </a:fld>
            <a:endParaRPr lang="en-US"/>
          </a:p>
        </p:txBody>
      </p:sp>
    </p:spTree>
    <p:extLst>
      <p:ext uri="{BB962C8B-B14F-4D97-AF65-F5344CB8AC3E}">
        <p14:creationId xmlns:p14="http://schemas.microsoft.com/office/powerpoint/2010/main" val="26516172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0370A9-540A-441F-9B37-13987C393036}" type="slidenum">
              <a:rPr lang="en-US" smtClean="0"/>
              <a:pPr/>
              <a:t>26</a:t>
            </a:fld>
            <a:endParaRPr lang="en-US"/>
          </a:p>
        </p:txBody>
      </p:sp>
    </p:spTree>
    <p:extLst>
      <p:ext uri="{BB962C8B-B14F-4D97-AF65-F5344CB8AC3E}">
        <p14:creationId xmlns:p14="http://schemas.microsoft.com/office/powerpoint/2010/main" val="3660709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0370A9-540A-441F-9B37-13987C393036}" type="slidenum">
              <a:rPr lang="en-US" smtClean="0"/>
              <a:pPr/>
              <a:t>27</a:t>
            </a:fld>
            <a:endParaRPr lang="en-US"/>
          </a:p>
        </p:txBody>
      </p:sp>
    </p:spTree>
    <p:extLst>
      <p:ext uri="{BB962C8B-B14F-4D97-AF65-F5344CB8AC3E}">
        <p14:creationId xmlns:p14="http://schemas.microsoft.com/office/powerpoint/2010/main" val="26128582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0370A9-540A-441F-9B37-13987C393036}" type="slidenum">
              <a:rPr lang="en-US" smtClean="0"/>
              <a:pPr/>
              <a:t>28</a:t>
            </a:fld>
            <a:endParaRPr lang="en-US"/>
          </a:p>
        </p:txBody>
      </p:sp>
    </p:spTree>
    <p:extLst>
      <p:ext uri="{BB962C8B-B14F-4D97-AF65-F5344CB8AC3E}">
        <p14:creationId xmlns:p14="http://schemas.microsoft.com/office/powerpoint/2010/main" val="2838210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0370A9-540A-441F-9B37-13987C393036}" type="slidenum">
              <a:rPr lang="en-US" smtClean="0"/>
              <a:pPr/>
              <a:t>3</a:t>
            </a:fld>
            <a:endParaRPr lang="en-US"/>
          </a:p>
        </p:txBody>
      </p:sp>
    </p:spTree>
    <p:extLst>
      <p:ext uri="{BB962C8B-B14F-4D97-AF65-F5344CB8AC3E}">
        <p14:creationId xmlns:p14="http://schemas.microsoft.com/office/powerpoint/2010/main" val="2473883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0370A9-540A-441F-9B37-13987C393036}" type="slidenum">
              <a:rPr lang="en-US" smtClean="0"/>
              <a:pPr/>
              <a:t>4</a:t>
            </a:fld>
            <a:endParaRPr lang="en-US"/>
          </a:p>
        </p:txBody>
      </p:sp>
    </p:spTree>
    <p:extLst>
      <p:ext uri="{BB962C8B-B14F-4D97-AF65-F5344CB8AC3E}">
        <p14:creationId xmlns:p14="http://schemas.microsoft.com/office/powerpoint/2010/main" val="884609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Planes</a:t>
            </a:r>
            <a:r>
              <a:rPr lang="en-US" baseline="0" dirty="0" smtClean="0"/>
              <a:t> fly about </a:t>
            </a:r>
            <a:r>
              <a:rPr lang="en-US" baseline="0" smtClean="0"/>
              <a:t>10km or so</a:t>
            </a:r>
            <a:endParaRPr lang="en-US"/>
          </a:p>
        </p:txBody>
      </p:sp>
      <p:sp>
        <p:nvSpPr>
          <p:cNvPr id="4" name="Slide Number Placeholder 3"/>
          <p:cNvSpPr>
            <a:spLocks noGrp="1"/>
          </p:cNvSpPr>
          <p:nvPr>
            <p:ph type="sldNum" sz="quarter" idx="10"/>
          </p:nvPr>
        </p:nvSpPr>
        <p:spPr/>
        <p:txBody>
          <a:bodyPr/>
          <a:lstStyle/>
          <a:p>
            <a:fld id="{D90370A9-540A-441F-9B37-13987C393036}" type="slidenum">
              <a:rPr lang="en-US" smtClean="0"/>
              <a:pPr/>
              <a:t>5</a:t>
            </a:fld>
            <a:endParaRPr lang="en-US"/>
          </a:p>
        </p:txBody>
      </p:sp>
    </p:spTree>
    <p:extLst>
      <p:ext uri="{BB962C8B-B14F-4D97-AF65-F5344CB8AC3E}">
        <p14:creationId xmlns:p14="http://schemas.microsoft.com/office/powerpoint/2010/main" val="3038169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Otto van Guericke,</a:t>
            </a:r>
            <a:r>
              <a:rPr lang="en-US" baseline="0" dirty="0" smtClean="0"/>
              <a:t> the Mayor of Magdeburg did experiment, was </a:t>
            </a:r>
            <a:r>
              <a:rPr lang="en-US" baseline="0" smtClean="0"/>
              <a:t>a scientist.</a:t>
            </a:r>
            <a:endParaRPr lang="en-US" baseline="0" dirty="0" smtClean="0"/>
          </a:p>
          <a:p>
            <a:r>
              <a:rPr lang="en-US" baseline="0" dirty="0" smtClean="0"/>
              <a:t>Gaspar Schott, Jesuit and scientist made painting</a:t>
            </a:r>
            <a:endParaRPr lang="en-US" dirty="0"/>
          </a:p>
        </p:txBody>
      </p:sp>
      <p:sp>
        <p:nvSpPr>
          <p:cNvPr id="4" name="Slide Number Placeholder 3"/>
          <p:cNvSpPr>
            <a:spLocks noGrp="1"/>
          </p:cNvSpPr>
          <p:nvPr>
            <p:ph type="sldNum" sz="quarter" idx="10"/>
          </p:nvPr>
        </p:nvSpPr>
        <p:spPr/>
        <p:txBody>
          <a:bodyPr/>
          <a:lstStyle/>
          <a:p>
            <a:fld id="{D90370A9-540A-441F-9B37-13987C393036}" type="slidenum">
              <a:rPr lang="en-US" smtClean="0"/>
              <a:pPr/>
              <a:t>6</a:t>
            </a:fld>
            <a:endParaRPr lang="en-US"/>
          </a:p>
        </p:txBody>
      </p:sp>
    </p:spTree>
    <p:extLst>
      <p:ext uri="{BB962C8B-B14F-4D97-AF65-F5344CB8AC3E}">
        <p14:creationId xmlns:p14="http://schemas.microsoft.com/office/powerpoint/2010/main" val="1116335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A8379-4CE8-4F72-82EB-833A0BEEE574}" type="slidenum">
              <a:rPr lang="en-US"/>
              <a:pPr/>
              <a:t>7</a:t>
            </a:fld>
            <a:endParaRPr lang="en-US"/>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r>
              <a:rPr lang="en-US" dirty="0"/>
              <a:t>Bring two straws and bottle of water for demo</a:t>
            </a:r>
          </a:p>
        </p:txBody>
      </p:sp>
    </p:spTree>
    <p:extLst>
      <p:ext uri="{BB962C8B-B14F-4D97-AF65-F5344CB8AC3E}">
        <p14:creationId xmlns:p14="http://schemas.microsoft.com/office/powerpoint/2010/main" val="3464830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0370A9-540A-441F-9B37-13987C393036}" type="slidenum">
              <a:rPr lang="en-US" smtClean="0"/>
              <a:pPr/>
              <a:t>8</a:t>
            </a:fld>
            <a:endParaRPr lang="en-US"/>
          </a:p>
        </p:txBody>
      </p:sp>
    </p:spTree>
    <p:extLst>
      <p:ext uri="{BB962C8B-B14F-4D97-AF65-F5344CB8AC3E}">
        <p14:creationId xmlns:p14="http://schemas.microsoft.com/office/powerpoint/2010/main" val="3300709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0370A9-540A-441F-9B37-13987C393036}" type="slidenum">
              <a:rPr lang="en-US" smtClean="0"/>
              <a:pPr/>
              <a:t>9</a:t>
            </a:fld>
            <a:endParaRPr lang="en-US"/>
          </a:p>
        </p:txBody>
      </p:sp>
    </p:spTree>
    <p:extLst>
      <p:ext uri="{BB962C8B-B14F-4D97-AF65-F5344CB8AC3E}">
        <p14:creationId xmlns:p14="http://schemas.microsoft.com/office/powerpoint/2010/main" val="3378127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103FBB2-08BE-4EFC-9C75-E514605088EB}"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8BE9E1C-9D70-45F3-A0EA-4A5464897DFE}"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296D4C5-0386-4EE2-96B7-30307C544DE6}"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78375FA5-91FA-48E8-B3A0-BE21B73352E6}"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9BE02AB4-6ED7-442E-A7C3-505BCCD64B2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DE6306A-AC4C-4DFF-A955-B564A2EF3D92}"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4E2973-C733-4FC6-BA58-26CC45246678}"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A94582E-E512-4158-BA24-523ACB4356E3}"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A6AD4C2-CE31-4C02-BA34-E5EB7530399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CD01069-50BE-4A39-BED4-2EA2A8372404}"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59AF3BD0-B27D-417A-B142-04E2A6D96C8B}"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2888170-C87E-44B0-9441-89215F9DDB89}"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FCD3306-1907-43D2-A184-BA80634AC1BC}"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0033F83-6790-4FD1-8409-DB0BE0B0525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152400" y="152400"/>
            <a:ext cx="8991600" cy="5638800"/>
          </a:xfrm>
        </p:spPr>
        <p:txBody>
          <a:bodyPr/>
          <a:lstStyle/>
          <a:p>
            <a:pPr algn="l">
              <a:lnSpc>
                <a:spcPct val="90000"/>
              </a:lnSpc>
            </a:pPr>
            <a:endParaRPr lang="en-US" sz="2800" b="1" dirty="0" smtClean="0">
              <a:solidFill>
                <a:srgbClr val="FF0000"/>
              </a:solidFill>
            </a:endParaRPr>
          </a:p>
          <a:p>
            <a:pPr algn="l">
              <a:lnSpc>
                <a:spcPct val="90000"/>
              </a:lnSpc>
            </a:pPr>
            <a:endParaRPr lang="en-US" sz="2800" b="1" dirty="0">
              <a:solidFill>
                <a:srgbClr val="FF0000"/>
              </a:solidFill>
            </a:endParaRPr>
          </a:p>
          <a:p>
            <a:pPr algn="l">
              <a:lnSpc>
                <a:spcPct val="90000"/>
              </a:lnSpc>
            </a:pPr>
            <a:endParaRPr lang="en-US" sz="2800" b="1" dirty="0">
              <a:solidFill>
                <a:srgbClr val="FF0000"/>
              </a:solidFill>
            </a:endParaRPr>
          </a:p>
          <a:p>
            <a:pPr>
              <a:lnSpc>
                <a:spcPct val="90000"/>
              </a:lnSpc>
            </a:pPr>
            <a:r>
              <a:rPr lang="en-US" sz="2800" b="1" u="sng" dirty="0"/>
              <a:t>Today:</a:t>
            </a:r>
            <a:r>
              <a:rPr lang="en-US" sz="2800" b="1" dirty="0"/>
              <a:t> </a:t>
            </a:r>
            <a:endParaRPr lang="en-US" sz="2800" b="1" dirty="0" smtClean="0"/>
          </a:p>
          <a:p>
            <a:pPr>
              <a:lnSpc>
                <a:spcPct val="90000"/>
              </a:lnSpc>
            </a:pPr>
            <a:endParaRPr lang="en-US" sz="2800" b="1" dirty="0" smtClean="0"/>
          </a:p>
          <a:p>
            <a:pPr>
              <a:lnSpc>
                <a:spcPct val="90000"/>
              </a:lnSpc>
            </a:pPr>
            <a:r>
              <a:rPr lang="en-US" sz="2800" b="1" dirty="0" smtClean="0"/>
              <a:t>Finish Chapter 13 (Liquids)</a:t>
            </a:r>
          </a:p>
          <a:p>
            <a:pPr>
              <a:lnSpc>
                <a:spcPct val="90000"/>
              </a:lnSpc>
            </a:pPr>
            <a:endParaRPr lang="en-US" sz="2800" b="1" dirty="0"/>
          </a:p>
          <a:p>
            <a:pPr>
              <a:lnSpc>
                <a:spcPct val="90000"/>
              </a:lnSpc>
            </a:pPr>
            <a:r>
              <a:rPr lang="en-US" sz="2800" b="1" dirty="0" smtClean="0"/>
              <a:t>Start Chapter </a:t>
            </a:r>
            <a:r>
              <a:rPr lang="en-US" sz="2800" b="1" dirty="0"/>
              <a:t>14 (Gases and Plasmas</a:t>
            </a:r>
            <a:r>
              <a:rPr lang="en-US" sz="2800" b="1" dirty="0" smtClean="0"/>
              <a:t>)</a:t>
            </a:r>
            <a:endParaRPr lang="en-US" sz="28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81000" y="838200"/>
            <a:ext cx="8229600" cy="792163"/>
          </a:xfrm>
        </p:spPr>
        <p:txBody>
          <a:bodyPr/>
          <a:lstStyle/>
          <a:p>
            <a:r>
              <a:rPr lang="en-US" sz="3200" u="sng"/>
              <a:t>Question:</a:t>
            </a:r>
            <a:br>
              <a:rPr lang="en-US" sz="3200" u="sng"/>
            </a:br>
            <a:endParaRPr lang="en-US" sz="3200" u="sng"/>
          </a:p>
        </p:txBody>
      </p:sp>
      <p:sp>
        <p:nvSpPr>
          <p:cNvPr id="19459" name="Rectangle 3"/>
          <p:cNvSpPr>
            <a:spLocks noGrp="1" noChangeArrowheads="1"/>
          </p:cNvSpPr>
          <p:nvPr>
            <p:ph type="body" idx="1"/>
          </p:nvPr>
        </p:nvSpPr>
        <p:spPr>
          <a:xfrm>
            <a:off x="457200" y="1752600"/>
            <a:ext cx="8229600" cy="2133600"/>
          </a:xfrm>
        </p:spPr>
        <p:txBody>
          <a:bodyPr/>
          <a:lstStyle/>
          <a:p>
            <a:pPr>
              <a:lnSpc>
                <a:spcPct val="90000"/>
              </a:lnSpc>
              <a:buFontTx/>
              <a:buNone/>
            </a:pPr>
            <a:r>
              <a:rPr lang="en-US" sz="2000" dirty="0"/>
              <a:t>Why doesn’t the pressure of the atmosphere make our building collapse ?</a:t>
            </a:r>
          </a:p>
          <a:p>
            <a:pPr>
              <a:lnSpc>
                <a:spcPct val="90000"/>
              </a:lnSpc>
              <a:buFontTx/>
              <a:buNone/>
            </a:pPr>
            <a:endParaRPr lang="en-US" sz="2000" dirty="0"/>
          </a:p>
          <a:p>
            <a:pPr>
              <a:lnSpc>
                <a:spcPct val="90000"/>
              </a:lnSpc>
              <a:buFontTx/>
              <a:buNone/>
            </a:pPr>
            <a:r>
              <a:rPr lang="en-US" sz="2000" dirty="0"/>
              <a:t>		</a:t>
            </a:r>
            <a:r>
              <a:rPr lang="en-US" sz="2000" dirty="0">
                <a:solidFill>
                  <a:srgbClr val="993366"/>
                </a:solidFill>
              </a:rPr>
              <a:t>Atmospheric pressure is exerted on both the inside and outside of the walls of our building, so there is no net force. </a:t>
            </a:r>
          </a:p>
          <a:p>
            <a:pPr>
              <a:lnSpc>
                <a:spcPct val="90000"/>
              </a:lnSpc>
              <a:buFontTx/>
              <a:buNone/>
            </a:pPr>
            <a:endParaRPr lang="en-US" sz="2000" dirty="0">
              <a:solidFill>
                <a:srgbClr val="993366"/>
              </a:solidFill>
            </a:endParaRPr>
          </a:p>
          <a:p>
            <a:pPr>
              <a:lnSpc>
                <a:spcPct val="90000"/>
              </a:lnSpc>
              <a:buFontTx/>
              <a:buNone/>
            </a:pPr>
            <a:r>
              <a:rPr lang="en-US" sz="2000" dirty="0">
                <a:solidFill>
                  <a:srgbClr val="993366"/>
                </a:solidFill>
              </a:rPr>
              <a:t>Note that the building (or at least glass windows) can collapse if the pressure is changed a lot on one side (</a:t>
            </a:r>
            <a:r>
              <a:rPr lang="en-US" sz="2000" dirty="0" err="1">
                <a:solidFill>
                  <a:srgbClr val="993366"/>
                </a:solidFill>
              </a:rPr>
              <a:t>eg</a:t>
            </a:r>
            <a:r>
              <a:rPr lang="en-US" sz="2000" dirty="0">
                <a:solidFill>
                  <a:srgbClr val="993366"/>
                </a:solidFill>
              </a:rPr>
              <a:t> tornadoes…)</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0"/>
            <a:ext cx="8229600" cy="1143000"/>
          </a:xfrm>
        </p:spPr>
        <p:txBody>
          <a:bodyPr/>
          <a:lstStyle/>
          <a:p>
            <a:r>
              <a:rPr lang="en-US" sz="3200" u="sng" dirty="0"/>
              <a:t>Barometers</a:t>
            </a:r>
          </a:p>
        </p:txBody>
      </p:sp>
      <p:sp>
        <p:nvSpPr>
          <p:cNvPr id="20483" name="Rectangle 3"/>
          <p:cNvSpPr>
            <a:spLocks noGrp="1" noChangeArrowheads="1"/>
          </p:cNvSpPr>
          <p:nvPr>
            <p:ph type="body" sz="half" idx="1"/>
          </p:nvPr>
        </p:nvSpPr>
        <p:spPr>
          <a:xfrm>
            <a:off x="328687" y="826302"/>
            <a:ext cx="7620000" cy="457200"/>
          </a:xfrm>
        </p:spPr>
        <p:txBody>
          <a:bodyPr/>
          <a:lstStyle/>
          <a:p>
            <a:r>
              <a:rPr lang="en-US" sz="2000" dirty="0">
                <a:solidFill>
                  <a:srgbClr val="00B050"/>
                </a:solidFill>
              </a:rPr>
              <a:t>Measure pressure of atmosphere</a:t>
            </a:r>
          </a:p>
          <a:p>
            <a:endParaRPr lang="en-US" sz="2000" dirty="0"/>
          </a:p>
        </p:txBody>
      </p:sp>
      <p:sp>
        <p:nvSpPr>
          <p:cNvPr id="20486" name="Text Box 6"/>
          <p:cNvSpPr txBox="1">
            <a:spLocks noChangeArrowheads="1"/>
          </p:cNvSpPr>
          <p:nvPr/>
        </p:nvSpPr>
        <p:spPr bwMode="auto">
          <a:xfrm>
            <a:off x="247650" y="1468237"/>
            <a:ext cx="4572000" cy="1676400"/>
          </a:xfrm>
          <a:prstGeom prst="rect">
            <a:avLst/>
          </a:prstGeom>
          <a:noFill/>
          <a:ln w="9525">
            <a:noFill/>
            <a:miter lim="800000"/>
            <a:headEnd/>
            <a:tailEnd/>
          </a:ln>
          <a:effectLst/>
        </p:spPr>
        <p:txBody>
          <a:bodyPr>
            <a:spAutoFit/>
          </a:bodyPr>
          <a:lstStyle/>
          <a:p>
            <a:pPr>
              <a:spcBef>
                <a:spcPct val="20000"/>
              </a:spcBef>
              <a:buFontTx/>
              <a:buChar char="•"/>
            </a:pPr>
            <a:r>
              <a:rPr lang="en-US" dirty="0"/>
              <a:t>    </a:t>
            </a:r>
            <a:r>
              <a:rPr lang="en-US" sz="2000" dirty="0"/>
              <a:t>Simple mercury barometer:</a:t>
            </a:r>
          </a:p>
          <a:p>
            <a:pPr>
              <a:spcBef>
                <a:spcPct val="20000"/>
              </a:spcBef>
            </a:pPr>
            <a:r>
              <a:rPr lang="en-US" sz="2000" dirty="0"/>
              <a:t>Fill tube with mercury and then turn upside down into dish. Mercury runs out into the dish until level in tube is 76 cm, as shown.</a:t>
            </a:r>
          </a:p>
        </p:txBody>
      </p:sp>
      <p:grpSp>
        <p:nvGrpSpPr>
          <p:cNvPr id="20490" name="Group 10"/>
          <p:cNvGrpSpPr>
            <a:grpSpLocks/>
          </p:cNvGrpSpPr>
          <p:nvPr/>
        </p:nvGrpSpPr>
        <p:grpSpPr bwMode="auto">
          <a:xfrm>
            <a:off x="6043687" y="785069"/>
            <a:ext cx="3810000" cy="2392363"/>
            <a:chOff x="3360" y="1200"/>
            <a:chExt cx="2400" cy="1507"/>
          </a:xfrm>
        </p:grpSpPr>
        <p:pic>
          <p:nvPicPr>
            <p:cNvPr id="20484" name="Picture 4" descr="14-07Figure_FIG"/>
            <p:cNvPicPr>
              <a:picLocks noChangeAspect="1" noChangeArrowheads="1"/>
            </p:cNvPicPr>
            <p:nvPr/>
          </p:nvPicPr>
          <p:blipFill>
            <a:blip r:embed="rId3" cstate="print"/>
            <a:srcRect/>
            <a:stretch>
              <a:fillRect/>
            </a:stretch>
          </p:blipFill>
          <p:spPr bwMode="auto">
            <a:xfrm>
              <a:off x="3360" y="1344"/>
              <a:ext cx="1000" cy="1363"/>
            </a:xfrm>
            <a:prstGeom prst="rect">
              <a:avLst/>
            </a:prstGeom>
            <a:noFill/>
            <a:ln/>
            <a:effectLst/>
          </p:spPr>
        </p:pic>
        <p:grpSp>
          <p:nvGrpSpPr>
            <p:cNvPr id="20489" name="Group 9"/>
            <p:cNvGrpSpPr>
              <a:grpSpLocks/>
            </p:cNvGrpSpPr>
            <p:nvPr/>
          </p:nvGrpSpPr>
          <p:grpSpPr bwMode="auto">
            <a:xfrm>
              <a:off x="3792" y="1200"/>
              <a:ext cx="1968" cy="240"/>
              <a:chOff x="3408" y="1200"/>
              <a:chExt cx="1968" cy="240"/>
            </a:xfrm>
          </p:grpSpPr>
          <p:sp>
            <p:nvSpPr>
              <p:cNvPr id="20487" name="Text Box 7"/>
              <p:cNvSpPr txBox="1">
                <a:spLocks noChangeArrowheads="1"/>
              </p:cNvSpPr>
              <p:nvPr/>
            </p:nvSpPr>
            <p:spPr bwMode="auto">
              <a:xfrm>
                <a:off x="3744" y="1200"/>
                <a:ext cx="1632" cy="231"/>
              </a:xfrm>
              <a:prstGeom prst="rect">
                <a:avLst/>
              </a:prstGeom>
              <a:noFill/>
              <a:ln w="9525">
                <a:noFill/>
                <a:miter lim="800000"/>
                <a:headEnd/>
                <a:tailEnd/>
              </a:ln>
              <a:effectLst/>
            </p:spPr>
            <p:txBody>
              <a:bodyPr>
                <a:spAutoFit/>
              </a:bodyPr>
              <a:lstStyle/>
              <a:p>
                <a:pPr>
                  <a:spcBef>
                    <a:spcPct val="50000"/>
                  </a:spcBef>
                </a:pPr>
                <a:r>
                  <a:rPr lang="en-US"/>
                  <a:t>vacuum</a:t>
                </a:r>
              </a:p>
            </p:txBody>
          </p:sp>
          <p:sp>
            <p:nvSpPr>
              <p:cNvPr id="20488" name="Line 8"/>
              <p:cNvSpPr>
                <a:spLocks noChangeShapeType="1"/>
              </p:cNvSpPr>
              <p:nvPr/>
            </p:nvSpPr>
            <p:spPr bwMode="auto">
              <a:xfrm flipH="1">
                <a:off x="3408" y="1344"/>
                <a:ext cx="336" cy="96"/>
              </a:xfrm>
              <a:prstGeom prst="line">
                <a:avLst/>
              </a:prstGeom>
              <a:noFill/>
              <a:ln w="9525">
                <a:solidFill>
                  <a:schemeClr val="tx1"/>
                </a:solidFill>
                <a:round/>
                <a:headEnd/>
                <a:tailEnd type="triangle" w="med" len="med"/>
              </a:ln>
              <a:effectLst/>
            </p:spPr>
            <p:txBody>
              <a:bodyPr/>
              <a:lstStyle/>
              <a:p>
                <a:endParaRPr lang="en-US"/>
              </a:p>
            </p:txBody>
          </p:sp>
        </p:grpSp>
      </p:grpSp>
      <p:sp>
        <p:nvSpPr>
          <p:cNvPr id="20491" name="Text Box 11"/>
          <p:cNvSpPr txBox="1">
            <a:spLocks noChangeArrowheads="1"/>
          </p:cNvSpPr>
          <p:nvPr/>
        </p:nvSpPr>
        <p:spPr bwMode="auto">
          <a:xfrm>
            <a:off x="247650" y="3329372"/>
            <a:ext cx="8382000" cy="2835275"/>
          </a:xfrm>
          <a:prstGeom prst="rect">
            <a:avLst/>
          </a:prstGeom>
          <a:noFill/>
          <a:ln w="9525">
            <a:noFill/>
            <a:miter lim="800000"/>
            <a:headEnd/>
            <a:tailEnd/>
          </a:ln>
          <a:effectLst/>
        </p:spPr>
        <p:txBody>
          <a:bodyPr>
            <a:spAutoFit/>
          </a:bodyPr>
          <a:lstStyle/>
          <a:p>
            <a:r>
              <a:rPr lang="en-US" sz="2000" u="sng" dirty="0">
                <a:solidFill>
                  <a:srgbClr val="0070C0"/>
                </a:solidFill>
              </a:rPr>
              <a:t>Why 76cm?</a:t>
            </a:r>
          </a:p>
          <a:p>
            <a:r>
              <a:rPr lang="en-US" sz="2000" dirty="0"/>
              <a:t>Because, of pressure balance: barometer balances when weight of liquid in tube exerts same pressure as atmosphere outside.</a:t>
            </a:r>
          </a:p>
          <a:p>
            <a:endParaRPr lang="en-US" sz="2000" dirty="0"/>
          </a:p>
          <a:p>
            <a:r>
              <a:rPr lang="en-US" sz="2000" dirty="0"/>
              <a:t>It’s 76cm, regardless of how wide the tube is: </a:t>
            </a:r>
            <a:r>
              <a:rPr lang="en-US" sz="2000" i="1" dirty="0">
                <a:solidFill>
                  <a:srgbClr val="0070C0"/>
                </a:solidFill>
              </a:rPr>
              <a:t>weight of any 76cm column of mercury equals weight of same width column of 30 km of air.</a:t>
            </a:r>
          </a:p>
          <a:p>
            <a:endParaRPr lang="en-US" sz="2000" dirty="0"/>
          </a:p>
          <a:p>
            <a:r>
              <a:rPr lang="en-US" sz="2000" dirty="0"/>
              <a:t>If atmospheric pressure increases, then air pushes down harder on the mercury , so column pushed up higher than 76 cm.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49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491">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491">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491">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04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P spid="2048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0"/>
            <a:ext cx="8229600" cy="1143000"/>
          </a:xfrm>
        </p:spPr>
        <p:txBody>
          <a:bodyPr/>
          <a:lstStyle/>
          <a:p>
            <a:r>
              <a:rPr lang="en-US" sz="3200" u="sng"/>
              <a:t>Barometers cont.</a:t>
            </a:r>
          </a:p>
        </p:txBody>
      </p:sp>
      <p:sp>
        <p:nvSpPr>
          <p:cNvPr id="22536" name="Text Box 8"/>
          <p:cNvSpPr txBox="1">
            <a:spLocks noChangeArrowheads="1"/>
          </p:cNvSpPr>
          <p:nvPr/>
        </p:nvSpPr>
        <p:spPr bwMode="auto">
          <a:xfrm>
            <a:off x="304800" y="1371600"/>
            <a:ext cx="82296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22537" name="Text Box 9"/>
          <p:cNvSpPr txBox="1">
            <a:spLocks noChangeArrowheads="1"/>
          </p:cNvSpPr>
          <p:nvPr/>
        </p:nvSpPr>
        <p:spPr bwMode="auto">
          <a:xfrm>
            <a:off x="457200" y="1295400"/>
            <a:ext cx="78486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22538" name="Text Box 10"/>
          <p:cNvSpPr txBox="1">
            <a:spLocks noChangeArrowheads="1"/>
          </p:cNvSpPr>
          <p:nvPr/>
        </p:nvSpPr>
        <p:spPr bwMode="auto">
          <a:xfrm>
            <a:off x="533400" y="1066800"/>
            <a:ext cx="8001000" cy="854075"/>
          </a:xfrm>
          <a:prstGeom prst="rect">
            <a:avLst/>
          </a:prstGeom>
          <a:noFill/>
          <a:ln w="9525">
            <a:noFill/>
            <a:miter lim="800000"/>
            <a:headEnd/>
            <a:tailEnd/>
          </a:ln>
          <a:effectLst/>
        </p:spPr>
        <p:txBody>
          <a:bodyPr>
            <a:spAutoFit/>
          </a:bodyPr>
          <a:lstStyle/>
          <a:p>
            <a:pPr>
              <a:spcBef>
                <a:spcPct val="50000"/>
              </a:spcBef>
              <a:buFontTx/>
              <a:buChar char="•"/>
            </a:pPr>
            <a:r>
              <a:rPr lang="en-US"/>
              <a:t> </a:t>
            </a:r>
            <a:r>
              <a:rPr lang="en-US" sz="2000"/>
              <a:t>How about a barometer made of water?</a:t>
            </a:r>
          </a:p>
          <a:p>
            <a:pPr>
              <a:spcBef>
                <a:spcPct val="50000"/>
              </a:spcBef>
            </a:pPr>
            <a:r>
              <a:rPr lang="en-US" sz="2000"/>
              <a:t>Why not – but how tall would the glass tube have to be?</a:t>
            </a:r>
          </a:p>
        </p:txBody>
      </p:sp>
      <p:sp>
        <p:nvSpPr>
          <p:cNvPr id="22539" name="Text Box 11"/>
          <p:cNvSpPr txBox="1">
            <a:spLocks noChangeArrowheads="1"/>
          </p:cNvSpPr>
          <p:nvPr/>
        </p:nvSpPr>
        <p:spPr bwMode="auto">
          <a:xfrm>
            <a:off x="1028700" y="2309019"/>
            <a:ext cx="7467600" cy="1616075"/>
          </a:xfrm>
          <a:prstGeom prst="rect">
            <a:avLst/>
          </a:prstGeom>
          <a:noFill/>
          <a:ln w="9525">
            <a:noFill/>
            <a:miter lim="800000"/>
            <a:headEnd/>
            <a:tailEnd/>
          </a:ln>
          <a:effectLst/>
        </p:spPr>
        <p:txBody>
          <a:bodyPr>
            <a:spAutoFit/>
          </a:bodyPr>
          <a:lstStyle/>
          <a:p>
            <a:pPr>
              <a:spcBef>
                <a:spcPct val="50000"/>
              </a:spcBef>
            </a:pPr>
            <a:r>
              <a:rPr lang="en-US" sz="2000" dirty="0">
                <a:solidFill>
                  <a:schemeClr val="accent2"/>
                </a:solidFill>
              </a:rPr>
              <a:t>The weight of the water column would need to be the same weight as 76cm column of mercury, but density of water is 13.6 x less than the density of mercury – hence, water barometer would have to be (at least) 13.6 x 76cm = 10.3 m tall. Again, regardless of tube’s width.</a:t>
            </a:r>
          </a:p>
        </p:txBody>
      </p:sp>
      <p:sp>
        <p:nvSpPr>
          <p:cNvPr id="22542" name="Text Box 14"/>
          <p:cNvSpPr txBox="1">
            <a:spLocks noChangeArrowheads="1"/>
          </p:cNvSpPr>
          <p:nvPr/>
        </p:nvSpPr>
        <p:spPr bwMode="auto">
          <a:xfrm>
            <a:off x="342900" y="4648200"/>
            <a:ext cx="8153400" cy="701675"/>
          </a:xfrm>
          <a:prstGeom prst="rect">
            <a:avLst/>
          </a:prstGeom>
          <a:noFill/>
          <a:ln w="9525">
            <a:noFill/>
            <a:miter lim="800000"/>
            <a:headEnd/>
            <a:tailEnd/>
          </a:ln>
          <a:effectLst/>
        </p:spPr>
        <p:txBody>
          <a:bodyPr>
            <a:spAutoFit/>
          </a:bodyPr>
          <a:lstStyle/>
          <a:p>
            <a:pPr>
              <a:spcBef>
                <a:spcPct val="50000"/>
              </a:spcBef>
              <a:buFontTx/>
              <a:buChar char="•"/>
            </a:pPr>
            <a:r>
              <a:rPr lang="en-US" dirty="0"/>
              <a:t> </a:t>
            </a:r>
            <a:r>
              <a:rPr lang="en-US" sz="2000" dirty="0"/>
              <a:t>This also explains why you can’t get water to be more than 10.3m tall, with a vacuum pump.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5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9" grpId="0"/>
      <p:bldP spid="2254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19100" y="-30163"/>
            <a:ext cx="8229600" cy="639763"/>
          </a:xfrm>
        </p:spPr>
        <p:txBody>
          <a:bodyPr/>
          <a:lstStyle/>
          <a:p>
            <a:r>
              <a:rPr lang="en-US" sz="3200" u="sng" dirty="0"/>
              <a:t>Buoyancy of Air</a:t>
            </a:r>
          </a:p>
        </p:txBody>
      </p:sp>
      <p:pic>
        <p:nvPicPr>
          <p:cNvPr id="35844" name="Picture 4" descr="14-14Figure_FIG"/>
          <p:cNvPicPr>
            <a:picLocks noGrp="1" noChangeAspect="1" noChangeArrowheads="1"/>
          </p:cNvPicPr>
          <p:nvPr>
            <p:ph sz="half" idx="1"/>
          </p:nvPr>
        </p:nvPicPr>
        <p:blipFill>
          <a:blip r:embed="rId3" cstate="print"/>
          <a:srcRect/>
          <a:stretch>
            <a:fillRect/>
          </a:stretch>
        </p:blipFill>
        <p:spPr>
          <a:xfrm>
            <a:off x="1257300" y="4596818"/>
            <a:ext cx="1366838" cy="1858962"/>
          </a:xfrm>
          <a:noFill/>
          <a:ln/>
        </p:spPr>
      </p:pic>
      <p:sp>
        <p:nvSpPr>
          <p:cNvPr id="35848" name="Text Box 8"/>
          <p:cNvSpPr txBox="1">
            <a:spLocks noChangeArrowheads="1"/>
          </p:cNvSpPr>
          <p:nvPr/>
        </p:nvSpPr>
        <p:spPr bwMode="auto">
          <a:xfrm>
            <a:off x="419100" y="740780"/>
            <a:ext cx="8382000" cy="701675"/>
          </a:xfrm>
          <a:prstGeom prst="rect">
            <a:avLst/>
          </a:prstGeom>
          <a:noFill/>
          <a:ln w="9525">
            <a:noFill/>
            <a:miter lim="800000"/>
            <a:headEnd/>
            <a:tailEnd/>
          </a:ln>
          <a:effectLst/>
        </p:spPr>
        <p:txBody>
          <a:bodyPr>
            <a:spAutoFit/>
          </a:bodyPr>
          <a:lstStyle/>
          <a:p>
            <a:pPr>
              <a:spcBef>
                <a:spcPct val="50000"/>
              </a:spcBef>
            </a:pPr>
            <a:r>
              <a:rPr lang="en-US" sz="2000" b="1" dirty="0">
                <a:solidFill>
                  <a:srgbClr val="00B050"/>
                </a:solidFill>
              </a:rPr>
              <a:t>An object surrounded by air is buoyed up by a force equal to the weight of the air displaced</a:t>
            </a:r>
            <a:r>
              <a:rPr lang="en-US" b="1" dirty="0">
                <a:solidFill>
                  <a:srgbClr val="00B050"/>
                </a:solidFill>
              </a:rPr>
              <a:t>.</a:t>
            </a:r>
          </a:p>
        </p:txBody>
      </p:sp>
      <p:sp>
        <p:nvSpPr>
          <p:cNvPr id="35849" name="Rectangle 9"/>
          <p:cNvSpPr>
            <a:spLocks noChangeArrowheads="1"/>
          </p:cNvSpPr>
          <p:nvPr/>
        </p:nvSpPr>
        <p:spPr bwMode="auto">
          <a:xfrm>
            <a:off x="419100" y="588380"/>
            <a:ext cx="8305800" cy="914400"/>
          </a:xfrm>
          <a:prstGeom prst="rect">
            <a:avLst/>
          </a:prstGeom>
          <a:noFill/>
          <a:ln w="9525">
            <a:solidFill>
              <a:schemeClr val="tx1"/>
            </a:solidFill>
            <a:miter lim="800000"/>
            <a:headEnd/>
            <a:tailEnd/>
          </a:ln>
          <a:effectLst/>
        </p:spPr>
        <p:txBody>
          <a:bodyPr wrap="none" anchor="ctr"/>
          <a:lstStyle/>
          <a:p>
            <a:endParaRPr lang="en-US"/>
          </a:p>
        </p:txBody>
      </p:sp>
      <p:sp>
        <p:nvSpPr>
          <p:cNvPr id="35850" name="Text Box 10"/>
          <p:cNvSpPr txBox="1">
            <a:spLocks noChangeArrowheads="1"/>
          </p:cNvSpPr>
          <p:nvPr/>
        </p:nvSpPr>
        <p:spPr bwMode="auto">
          <a:xfrm>
            <a:off x="342900" y="1655180"/>
            <a:ext cx="8458200" cy="396875"/>
          </a:xfrm>
          <a:prstGeom prst="rect">
            <a:avLst/>
          </a:prstGeom>
          <a:noFill/>
          <a:ln w="9525">
            <a:noFill/>
            <a:miter lim="800000"/>
            <a:headEnd/>
            <a:tailEnd/>
          </a:ln>
          <a:effectLst/>
        </p:spPr>
        <p:txBody>
          <a:bodyPr>
            <a:spAutoFit/>
          </a:bodyPr>
          <a:lstStyle/>
          <a:p>
            <a:pPr>
              <a:spcBef>
                <a:spcPct val="50000"/>
              </a:spcBef>
            </a:pPr>
            <a:r>
              <a:rPr lang="en-US" sz="2000" i="1" dirty="0">
                <a:solidFill>
                  <a:srgbClr val="0070C0"/>
                </a:solidFill>
              </a:rPr>
              <a:t>c.f.</a:t>
            </a:r>
            <a:r>
              <a:rPr lang="en-US" sz="2000" dirty="0">
                <a:solidFill>
                  <a:srgbClr val="0070C0"/>
                </a:solidFill>
              </a:rPr>
              <a:t> Archimedes principle for liquids in the previous chapter. </a:t>
            </a:r>
          </a:p>
        </p:txBody>
      </p:sp>
      <p:sp>
        <p:nvSpPr>
          <p:cNvPr id="35851" name="Text Box 11"/>
          <p:cNvSpPr txBox="1">
            <a:spLocks noChangeArrowheads="1"/>
          </p:cNvSpPr>
          <p:nvPr/>
        </p:nvSpPr>
        <p:spPr bwMode="auto">
          <a:xfrm>
            <a:off x="38100" y="2112380"/>
            <a:ext cx="9144000" cy="2378075"/>
          </a:xfrm>
          <a:prstGeom prst="rect">
            <a:avLst/>
          </a:prstGeom>
          <a:noFill/>
          <a:ln w="9525">
            <a:noFill/>
            <a:miter lim="800000"/>
            <a:headEnd/>
            <a:tailEnd/>
          </a:ln>
          <a:effectLst/>
        </p:spPr>
        <p:txBody>
          <a:bodyPr>
            <a:spAutoFit/>
          </a:bodyPr>
          <a:lstStyle/>
          <a:p>
            <a:pPr>
              <a:spcBef>
                <a:spcPct val="50000"/>
              </a:spcBef>
              <a:buFontTx/>
              <a:buChar char="•"/>
            </a:pPr>
            <a:r>
              <a:rPr lang="en-US" dirty="0"/>
              <a:t> </a:t>
            </a:r>
            <a:r>
              <a:rPr lang="en-US" sz="2000" dirty="0">
                <a:solidFill>
                  <a:srgbClr val="00B050"/>
                </a:solidFill>
              </a:rPr>
              <a:t>An object will rise in air (</a:t>
            </a:r>
            <a:r>
              <a:rPr lang="en-US" sz="2000" dirty="0" err="1">
                <a:solidFill>
                  <a:srgbClr val="00B050"/>
                </a:solidFill>
              </a:rPr>
              <a:t>ie</a:t>
            </a:r>
            <a:r>
              <a:rPr lang="en-US" sz="2000" dirty="0">
                <a:solidFill>
                  <a:srgbClr val="00B050"/>
                </a:solidFill>
              </a:rPr>
              <a:t> float upward) if its density is less than air’s density:</a:t>
            </a:r>
          </a:p>
          <a:p>
            <a:pPr>
              <a:spcBef>
                <a:spcPct val="50000"/>
              </a:spcBef>
            </a:pPr>
            <a:r>
              <a:rPr lang="en-US" sz="2000" dirty="0"/>
              <a:t>Why</a:t>
            </a:r>
            <a:r>
              <a:rPr lang="en-US" sz="2000" dirty="0" smtClean="0"/>
              <a:t>? </a:t>
            </a:r>
            <a:r>
              <a:rPr lang="en-US" sz="2000" dirty="0" smtClean="0">
                <a:solidFill>
                  <a:srgbClr val="0070C0"/>
                </a:solidFill>
              </a:rPr>
              <a:t>(c.f. sinking </a:t>
            </a:r>
            <a:r>
              <a:rPr lang="en-US" sz="2000" dirty="0" err="1" smtClean="0">
                <a:solidFill>
                  <a:srgbClr val="0070C0"/>
                </a:solidFill>
              </a:rPr>
              <a:t>vs</a:t>
            </a:r>
            <a:r>
              <a:rPr lang="en-US" sz="2000" dirty="0" smtClean="0">
                <a:solidFill>
                  <a:srgbClr val="0070C0"/>
                </a:solidFill>
              </a:rPr>
              <a:t> floating in previous chapter)</a:t>
            </a:r>
            <a:endParaRPr lang="en-US" sz="2000" dirty="0">
              <a:solidFill>
                <a:srgbClr val="0070C0"/>
              </a:solidFill>
            </a:endParaRPr>
          </a:p>
          <a:p>
            <a:pPr>
              <a:spcBef>
                <a:spcPct val="50000"/>
              </a:spcBef>
            </a:pPr>
            <a:r>
              <a:rPr lang="en-US" sz="2000" dirty="0"/>
              <a:t>Downward </a:t>
            </a:r>
            <a:r>
              <a:rPr lang="en-US" sz="2000" dirty="0" err="1"/>
              <a:t>grav</a:t>
            </a:r>
            <a:r>
              <a:rPr lang="en-US" sz="2000" dirty="0"/>
              <a:t> force (= weight-density x volume) is then less than upward buoyant force (= weight-density-of-air x volume). So there is a net upward force.</a:t>
            </a:r>
          </a:p>
          <a:p>
            <a:pPr>
              <a:spcBef>
                <a:spcPct val="50000"/>
              </a:spcBef>
            </a:pPr>
            <a:r>
              <a:rPr lang="en-US" sz="2000" dirty="0" err="1"/>
              <a:t>Eg</a:t>
            </a:r>
            <a:r>
              <a:rPr lang="en-US" sz="2000" dirty="0"/>
              <a:t>. He-gas filled balloon (or heated air balloon – since hot air is less dense than normal air)</a:t>
            </a:r>
          </a:p>
        </p:txBody>
      </p:sp>
      <p:sp>
        <p:nvSpPr>
          <p:cNvPr id="35855" name="Text Box 15"/>
          <p:cNvSpPr txBox="1">
            <a:spLocks noChangeArrowheads="1"/>
          </p:cNvSpPr>
          <p:nvPr/>
        </p:nvSpPr>
        <p:spPr bwMode="auto">
          <a:xfrm>
            <a:off x="3162300" y="4322180"/>
            <a:ext cx="5486400" cy="1616075"/>
          </a:xfrm>
          <a:prstGeom prst="rect">
            <a:avLst/>
          </a:prstGeom>
          <a:noFill/>
          <a:ln w="9525">
            <a:noFill/>
            <a:miter lim="800000"/>
            <a:headEnd/>
            <a:tailEnd/>
          </a:ln>
          <a:effectLst/>
        </p:spPr>
        <p:txBody>
          <a:bodyPr>
            <a:spAutoFit/>
          </a:bodyPr>
          <a:lstStyle/>
          <a:p>
            <a:pPr>
              <a:spcBef>
                <a:spcPct val="50000"/>
              </a:spcBef>
            </a:pPr>
            <a:r>
              <a:rPr lang="en-US" sz="2000" dirty="0"/>
              <a:t>Greater buoyancy if the helium could be evacuated – but not practical since how would keep the balloon sides from collapsing in? Could use stronger material but then weight is too large, so wouldn’t rise at all…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85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85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85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851">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584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585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381000"/>
            <a:ext cx="6248400" cy="523220"/>
          </a:xfrm>
          <a:prstGeom prst="rect">
            <a:avLst/>
          </a:prstGeom>
          <a:noFill/>
        </p:spPr>
        <p:txBody>
          <a:bodyPr wrap="square" rtlCol="0">
            <a:spAutoFit/>
          </a:bodyPr>
          <a:lstStyle/>
          <a:p>
            <a:pPr algn="ctr"/>
            <a:r>
              <a:rPr lang="en-US" sz="2800" b="1" u="sng" dirty="0" smtClean="0"/>
              <a:t>Clicker Question</a:t>
            </a:r>
            <a:endParaRPr lang="en-US" sz="2800" b="1" u="sng" dirty="0"/>
          </a:p>
        </p:txBody>
      </p:sp>
      <p:sp>
        <p:nvSpPr>
          <p:cNvPr id="3" name="TextBox 2"/>
          <p:cNvSpPr txBox="1"/>
          <p:nvPr/>
        </p:nvSpPr>
        <p:spPr>
          <a:xfrm>
            <a:off x="609600" y="1219200"/>
            <a:ext cx="7924800" cy="1938992"/>
          </a:xfrm>
          <a:prstGeom prst="rect">
            <a:avLst/>
          </a:prstGeom>
          <a:noFill/>
        </p:spPr>
        <p:txBody>
          <a:bodyPr wrap="square" rtlCol="0">
            <a:spAutoFit/>
          </a:bodyPr>
          <a:lstStyle/>
          <a:p>
            <a:r>
              <a:rPr lang="en-US" sz="2400" dirty="0" smtClean="0"/>
              <a:t>The buoyant force on a bird is largest when it flies</a:t>
            </a:r>
          </a:p>
          <a:p>
            <a:endParaRPr lang="en-US" sz="2400" dirty="0" smtClean="0"/>
          </a:p>
          <a:p>
            <a:pPr marL="342900" indent="-342900">
              <a:buAutoNum type="alphaUcParenR"/>
            </a:pPr>
            <a:r>
              <a:rPr lang="en-US" sz="2400" dirty="0" smtClean="0"/>
              <a:t>Closer to the ground</a:t>
            </a:r>
          </a:p>
          <a:p>
            <a:pPr marL="342900" indent="-342900">
              <a:buAutoNum type="alphaUcParenR"/>
            </a:pPr>
            <a:r>
              <a:rPr lang="en-US" sz="2400" dirty="0" smtClean="0"/>
              <a:t>Higher in the atmosphere</a:t>
            </a:r>
          </a:p>
          <a:p>
            <a:pPr marL="342900" indent="-342900">
              <a:buAutoNum type="alphaUcParenR"/>
            </a:pPr>
            <a:r>
              <a:rPr lang="en-US" sz="2400" dirty="0" smtClean="0"/>
              <a:t>It is the same at whatever height it is at</a:t>
            </a:r>
            <a:endParaRPr lang="en-US" sz="2400" dirty="0"/>
          </a:p>
        </p:txBody>
      </p:sp>
      <p:sp>
        <p:nvSpPr>
          <p:cNvPr id="4" name="TextBox 3"/>
          <p:cNvSpPr txBox="1"/>
          <p:nvPr/>
        </p:nvSpPr>
        <p:spPr>
          <a:xfrm>
            <a:off x="586451" y="3352800"/>
            <a:ext cx="8229600" cy="2554545"/>
          </a:xfrm>
          <a:prstGeom prst="rect">
            <a:avLst/>
          </a:prstGeom>
          <a:noFill/>
        </p:spPr>
        <p:txBody>
          <a:bodyPr wrap="square" rtlCol="0">
            <a:spAutoFit/>
          </a:bodyPr>
          <a:lstStyle/>
          <a:p>
            <a:r>
              <a:rPr lang="en-US" sz="2400" dirty="0" smtClean="0">
                <a:solidFill>
                  <a:srgbClr val="00B0F0"/>
                </a:solidFill>
              </a:rPr>
              <a:t>Answer: A</a:t>
            </a:r>
          </a:p>
          <a:p>
            <a:r>
              <a:rPr lang="en-US" sz="2400" dirty="0" smtClean="0">
                <a:solidFill>
                  <a:srgbClr val="00B0F0"/>
                </a:solidFill>
              </a:rPr>
              <a:t>The buoyant force is the weight of the air displaced. If we assume the bird’s volume does not change too much, then since the weight-density of the air decreases at higher altitudes, the buoyancy force does too.  </a:t>
            </a:r>
          </a:p>
          <a:p>
            <a:r>
              <a:rPr lang="en-US" sz="2000" dirty="0" smtClean="0">
                <a:solidFill>
                  <a:srgbClr val="00B0F0"/>
                </a:solidFill>
              </a:rPr>
              <a:t>(but note that birds don’t fly due to the buoyant force – flight is more complicated, to do with “lift”, part of this is </a:t>
            </a:r>
            <a:r>
              <a:rPr lang="en-US" sz="2000" dirty="0" err="1" smtClean="0">
                <a:solidFill>
                  <a:srgbClr val="00B0F0"/>
                </a:solidFill>
              </a:rPr>
              <a:t>Bernouilli’s</a:t>
            </a:r>
            <a:r>
              <a:rPr lang="en-US" sz="2000" dirty="0" smtClean="0">
                <a:solidFill>
                  <a:srgbClr val="00B0F0"/>
                </a:solidFill>
              </a:rPr>
              <a:t> effect, see soon)</a:t>
            </a:r>
            <a:endParaRPr lang="en-US" sz="2000" dirty="0">
              <a:solidFill>
                <a:srgbClr val="00B0F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09600" y="-152400"/>
            <a:ext cx="8229600" cy="1143000"/>
          </a:xfrm>
        </p:spPr>
        <p:txBody>
          <a:bodyPr/>
          <a:lstStyle/>
          <a:p>
            <a:r>
              <a:rPr lang="en-US" sz="3200" u="sng" dirty="0"/>
              <a:t>Clicker Question</a:t>
            </a:r>
          </a:p>
        </p:txBody>
      </p:sp>
      <p:sp>
        <p:nvSpPr>
          <p:cNvPr id="11267" name="Rectangle 3"/>
          <p:cNvSpPr>
            <a:spLocks noGrp="1" noChangeArrowheads="1"/>
          </p:cNvSpPr>
          <p:nvPr>
            <p:ph type="body" idx="1"/>
          </p:nvPr>
        </p:nvSpPr>
        <p:spPr>
          <a:xfrm>
            <a:off x="457200" y="762000"/>
            <a:ext cx="8229600" cy="1524000"/>
          </a:xfrm>
        </p:spPr>
        <p:txBody>
          <a:bodyPr/>
          <a:lstStyle/>
          <a:p>
            <a:pPr marL="609600" indent="-609600">
              <a:buFontTx/>
              <a:buNone/>
            </a:pPr>
            <a:r>
              <a:rPr lang="en-US" sz="2400" dirty="0"/>
              <a:t>A large block of </a:t>
            </a:r>
            <a:r>
              <a:rPr lang="en-US" sz="2400" dirty="0" err="1"/>
              <a:t>styrofoam</a:t>
            </a:r>
            <a:r>
              <a:rPr lang="en-US" sz="2400" dirty="0"/>
              <a:t> and a small block of iron give identical weights when measured on a weighing scale. </a:t>
            </a:r>
          </a:p>
          <a:p>
            <a:pPr marL="609600" indent="-609600">
              <a:buFontTx/>
              <a:buNone/>
            </a:pPr>
            <a:r>
              <a:rPr lang="en-US" sz="2400" dirty="0"/>
              <a:t>Which has greater mass?</a:t>
            </a:r>
          </a:p>
          <a:p>
            <a:pPr marL="609600" indent="-609600">
              <a:buFontTx/>
              <a:buAutoNum type="alphaUcParenR"/>
            </a:pPr>
            <a:r>
              <a:rPr lang="en-US" sz="2400" dirty="0"/>
              <a:t>The </a:t>
            </a:r>
            <a:r>
              <a:rPr lang="en-US" sz="2400" dirty="0" err="1"/>
              <a:t>styrofoam</a:t>
            </a:r>
            <a:endParaRPr lang="en-US" sz="2400" dirty="0"/>
          </a:p>
          <a:p>
            <a:pPr marL="609600" indent="-609600">
              <a:buFontTx/>
              <a:buAutoNum type="alphaUcParenR"/>
            </a:pPr>
            <a:r>
              <a:rPr lang="en-US" sz="2400" dirty="0"/>
              <a:t>The iron</a:t>
            </a:r>
          </a:p>
          <a:p>
            <a:pPr marL="609600" indent="-609600">
              <a:buFontTx/>
              <a:buAutoNum type="alphaUcParenR"/>
            </a:pPr>
            <a:r>
              <a:rPr lang="en-US" sz="2400" dirty="0"/>
              <a:t>They have the same mass</a:t>
            </a:r>
          </a:p>
          <a:p>
            <a:pPr marL="609600" indent="-609600">
              <a:buFontTx/>
              <a:buNone/>
            </a:pPr>
            <a:r>
              <a:rPr lang="en-US" sz="1800" i="1" dirty="0"/>
              <a:t>Hint:</a:t>
            </a:r>
            <a:r>
              <a:rPr lang="en-US" sz="1800" dirty="0"/>
              <a:t> First answer which experiences a larger buoyancy force</a:t>
            </a:r>
            <a:r>
              <a:rPr lang="en-US" sz="1800" dirty="0" smtClean="0"/>
              <a:t>? Note that the weight of anything measured in air is gravitational force minus buoyant force.</a:t>
            </a:r>
            <a:endParaRPr lang="en-US" sz="1800" dirty="0"/>
          </a:p>
        </p:txBody>
      </p:sp>
      <p:sp>
        <p:nvSpPr>
          <p:cNvPr id="11268" name="Text Box 4"/>
          <p:cNvSpPr txBox="1">
            <a:spLocks noChangeArrowheads="1"/>
          </p:cNvSpPr>
          <p:nvPr/>
        </p:nvSpPr>
        <p:spPr bwMode="auto">
          <a:xfrm>
            <a:off x="457200" y="4267200"/>
            <a:ext cx="8686800" cy="1708160"/>
          </a:xfrm>
          <a:prstGeom prst="rect">
            <a:avLst/>
          </a:prstGeom>
          <a:noFill/>
          <a:ln w="9525">
            <a:noFill/>
            <a:miter lim="800000"/>
            <a:headEnd/>
            <a:tailEnd/>
          </a:ln>
          <a:effectLst/>
        </p:spPr>
        <p:txBody>
          <a:bodyPr wrap="square">
            <a:spAutoFit/>
          </a:bodyPr>
          <a:lstStyle/>
          <a:p>
            <a:pPr>
              <a:spcBef>
                <a:spcPct val="50000"/>
              </a:spcBef>
            </a:pPr>
            <a:r>
              <a:rPr lang="en-US" sz="2400" dirty="0">
                <a:solidFill>
                  <a:srgbClr val="993366"/>
                </a:solidFill>
              </a:rPr>
              <a:t>Answer: A, the </a:t>
            </a:r>
            <a:r>
              <a:rPr lang="en-US" sz="2400" dirty="0" err="1">
                <a:solidFill>
                  <a:srgbClr val="993366"/>
                </a:solidFill>
              </a:rPr>
              <a:t>styrofoam</a:t>
            </a:r>
            <a:endParaRPr lang="en-US" sz="2400" dirty="0">
              <a:solidFill>
                <a:srgbClr val="993366"/>
              </a:solidFill>
            </a:endParaRPr>
          </a:p>
          <a:p>
            <a:pPr>
              <a:spcBef>
                <a:spcPct val="50000"/>
              </a:spcBef>
            </a:pPr>
            <a:r>
              <a:rPr lang="en-US" dirty="0">
                <a:solidFill>
                  <a:srgbClr val="993366"/>
                </a:solidFill>
              </a:rPr>
              <a:t>Because of its greater volume, the </a:t>
            </a:r>
            <a:r>
              <a:rPr lang="en-US" dirty="0" err="1">
                <a:solidFill>
                  <a:srgbClr val="993366"/>
                </a:solidFill>
              </a:rPr>
              <a:t>styrofoam</a:t>
            </a:r>
            <a:r>
              <a:rPr lang="en-US" dirty="0">
                <a:solidFill>
                  <a:srgbClr val="993366"/>
                </a:solidFill>
              </a:rPr>
              <a:t> displaces more air so experiences larger buoyancy force upwards. The  weight of anything measured in air is its “true weight” (</a:t>
            </a:r>
            <a:r>
              <a:rPr lang="en-US" i="1" dirty="0">
                <a:solidFill>
                  <a:srgbClr val="993366"/>
                </a:solidFill>
              </a:rPr>
              <a:t>mg</a:t>
            </a:r>
            <a:r>
              <a:rPr lang="en-US" dirty="0">
                <a:solidFill>
                  <a:srgbClr val="993366"/>
                </a:solidFill>
              </a:rPr>
              <a:t>)  minus buoyant force – if this net force is same for both, then the </a:t>
            </a:r>
            <a:r>
              <a:rPr lang="en-US" i="1" dirty="0">
                <a:solidFill>
                  <a:srgbClr val="993366"/>
                </a:solidFill>
              </a:rPr>
              <a:t>mg </a:t>
            </a:r>
            <a:r>
              <a:rPr lang="en-US" dirty="0">
                <a:solidFill>
                  <a:srgbClr val="993366"/>
                </a:solidFill>
              </a:rPr>
              <a:t>of </a:t>
            </a:r>
            <a:r>
              <a:rPr lang="en-US" dirty="0" err="1">
                <a:solidFill>
                  <a:srgbClr val="993366"/>
                </a:solidFill>
              </a:rPr>
              <a:t>styrofoam</a:t>
            </a:r>
            <a:r>
              <a:rPr lang="en-US" dirty="0">
                <a:solidFill>
                  <a:srgbClr val="993366"/>
                </a:solidFill>
              </a:rPr>
              <a:t> must be larger, i.e. it has a greater mass.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Rectangle 5"/>
          <p:cNvSpPr>
            <a:spLocks noGrp="1" noChangeArrowheads="1"/>
          </p:cNvSpPr>
          <p:nvPr>
            <p:ph type="title"/>
          </p:nvPr>
        </p:nvSpPr>
        <p:spPr>
          <a:xfrm>
            <a:off x="38100" y="44450"/>
            <a:ext cx="9144000" cy="762000"/>
          </a:xfrm>
        </p:spPr>
        <p:txBody>
          <a:bodyPr/>
          <a:lstStyle/>
          <a:p>
            <a:r>
              <a:rPr lang="en-US" sz="3200" u="sng" dirty="0"/>
              <a:t>Differences with buoyancy in air and liquid</a:t>
            </a:r>
          </a:p>
        </p:txBody>
      </p:sp>
      <p:sp>
        <p:nvSpPr>
          <p:cNvPr id="38920" name="Text Box 8"/>
          <p:cNvSpPr txBox="1">
            <a:spLocks noChangeArrowheads="1"/>
          </p:cNvSpPr>
          <p:nvPr/>
        </p:nvSpPr>
        <p:spPr bwMode="auto">
          <a:xfrm>
            <a:off x="304800" y="685800"/>
            <a:ext cx="8153400" cy="2016125"/>
          </a:xfrm>
          <a:prstGeom prst="rect">
            <a:avLst/>
          </a:prstGeom>
          <a:noFill/>
          <a:ln w="9525">
            <a:noFill/>
            <a:miter lim="800000"/>
            <a:headEnd/>
            <a:tailEnd/>
          </a:ln>
          <a:effectLst/>
        </p:spPr>
        <p:txBody>
          <a:bodyPr>
            <a:spAutoFit/>
          </a:bodyPr>
          <a:lstStyle/>
          <a:p>
            <a:pPr marL="371475" indent="-371475">
              <a:spcBef>
                <a:spcPct val="50000"/>
              </a:spcBef>
              <a:buFontTx/>
              <a:buChar char="•"/>
            </a:pPr>
            <a:r>
              <a:rPr lang="en-US" dirty="0"/>
              <a:t> Important differences: </a:t>
            </a:r>
          </a:p>
          <a:p>
            <a:pPr marL="371475" indent="-371475">
              <a:spcBef>
                <a:spcPct val="50000"/>
              </a:spcBef>
              <a:buFontTx/>
              <a:buAutoNum type="romanLcParenBoth"/>
            </a:pPr>
            <a:r>
              <a:rPr lang="en-US" dirty="0"/>
              <a:t>due to the air density becoming less as you go higher (liquid density remains about the same). So </a:t>
            </a:r>
            <a:r>
              <a:rPr lang="en-US" b="1" i="1" dirty="0">
                <a:solidFill>
                  <a:srgbClr val="0070C0"/>
                </a:solidFill>
              </a:rPr>
              <a:t>buoyant force</a:t>
            </a:r>
            <a:r>
              <a:rPr lang="en-US" dirty="0">
                <a:solidFill>
                  <a:srgbClr val="0070C0"/>
                </a:solidFill>
              </a:rPr>
              <a:t> </a:t>
            </a:r>
            <a:r>
              <a:rPr lang="en-US" b="1" i="1" dirty="0">
                <a:solidFill>
                  <a:srgbClr val="0070C0"/>
                </a:solidFill>
              </a:rPr>
              <a:t>decreases as you rise</a:t>
            </a:r>
            <a:r>
              <a:rPr lang="en-US" dirty="0">
                <a:solidFill>
                  <a:srgbClr val="0070C0"/>
                </a:solidFill>
              </a:rPr>
              <a:t> in atmosphere (but stays same while rise in water).</a:t>
            </a:r>
          </a:p>
          <a:p>
            <a:pPr marL="371475" indent="-371475">
              <a:spcBef>
                <a:spcPct val="50000"/>
              </a:spcBef>
            </a:pPr>
            <a:r>
              <a:rPr lang="en-US" dirty="0"/>
              <a:t>(ii)  there is </a:t>
            </a:r>
            <a:r>
              <a:rPr lang="en-US" dirty="0">
                <a:solidFill>
                  <a:srgbClr val="00B050"/>
                </a:solidFill>
              </a:rPr>
              <a:t>no “top” to the atmosphere (it just keeps thinning out), unlike liquid surface.</a:t>
            </a:r>
          </a:p>
        </p:txBody>
      </p:sp>
      <p:sp>
        <p:nvSpPr>
          <p:cNvPr id="38921" name="Text Box 9"/>
          <p:cNvSpPr txBox="1">
            <a:spLocks noChangeArrowheads="1"/>
          </p:cNvSpPr>
          <p:nvPr/>
        </p:nvSpPr>
        <p:spPr bwMode="auto">
          <a:xfrm>
            <a:off x="71859" y="2701925"/>
            <a:ext cx="8839200" cy="3693319"/>
          </a:xfrm>
          <a:prstGeom prst="rect">
            <a:avLst/>
          </a:prstGeom>
          <a:noFill/>
          <a:ln w="9525">
            <a:noFill/>
            <a:miter lim="800000"/>
            <a:headEnd/>
            <a:tailEnd/>
          </a:ln>
          <a:effectLst/>
        </p:spPr>
        <p:txBody>
          <a:bodyPr>
            <a:spAutoFit/>
          </a:bodyPr>
          <a:lstStyle/>
          <a:p>
            <a:pPr>
              <a:spcBef>
                <a:spcPct val="50000"/>
              </a:spcBef>
              <a:buFontTx/>
              <a:buChar char="•"/>
            </a:pPr>
            <a:r>
              <a:rPr lang="en-US" dirty="0"/>
              <a:t> Consequence: a </a:t>
            </a:r>
            <a:r>
              <a:rPr lang="en-US" dirty="0" smtClean="0"/>
              <a:t>light rigid </a:t>
            </a:r>
            <a:r>
              <a:rPr lang="en-US" dirty="0"/>
              <a:t>balloon released from bottom of ocean will rise all the way to water’s surface; whereas if released from surface of earth, will stop rising at a certain height.</a:t>
            </a:r>
          </a:p>
          <a:p>
            <a:pPr>
              <a:spcBef>
                <a:spcPct val="50000"/>
              </a:spcBef>
              <a:buFontTx/>
              <a:buChar char="•"/>
            </a:pPr>
            <a:r>
              <a:rPr lang="en-US" dirty="0"/>
              <a:t> Why, and how high will a helium balloon rise?</a:t>
            </a:r>
          </a:p>
          <a:p>
            <a:pPr>
              <a:spcBef>
                <a:spcPct val="50000"/>
              </a:spcBef>
            </a:pPr>
            <a:r>
              <a:rPr lang="en-US" dirty="0"/>
              <a:t>When buoyant force on balloon equals its weight, it will stop accelerating upwards. (Buoyant force =  displaced-weight-of-air, so  for same volume of balloon, this decreases as it rises because air is becoming less dense).</a:t>
            </a:r>
          </a:p>
          <a:p>
            <a:pPr>
              <a:spcBef>
                <a:spcPct val="50000"/>
              </a:spcBef>
            </a:pPr>
            <a:r>
              <a:rPr lang="en-US" dirty="0"/>
              <a:t> May continue to rise at the const. speed it reached (but </a:t>
            </a:r>
            <a:r>
              <a:rPr lang="en-US" dirty="0" smtClean="0"/>
              <a:t>slows </a:t>
            </a:r>
            <a:r>
              <a:rPr lang="en-US" dirty="0"/>
              <a:t>due to air resistance). </a:t>
            </a:r>
          </a:p>
          <a:p>
            <a:pPr marL="285750" indent="-285750">
              <a:spcBef>
                <a:spcPct val="50000"/>
              </a:spcBef>
              <a:buFont typeface="Arial" panose="020B0604020202020204" pitchFamily="34" charset="0"/>
              <a:buChar char="•"/>
            </a:pPr>
            <a:r>
              <a:rPr lang="en-US" dirty="0"/>
              <a:t>If balloon material is able to expand, then it will as it rises, as there’s less pressure </a:t>
            </a:r>
            <a:r>
              <a:rPr lang="en-US" dirty="0" smtClean="0"/>
              <a:t>outside. Then it </a:t>
            </a:r>
            <a:r>
              <a:rPr lang="en-US" dirty="0"/>
              <a:t>will displace a greater volume of air – net effect is that buoyant force remains same. If it continues to expand, it will eventually pop…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9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92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921">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921">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8921">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8921">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892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3"/>
          <a:srcRect/>
          <a:stretch>
            <a:fillRect/>
          </a:stretch>
        </p:blipFill>
        <p:spPr bwMode="auto">
          <a:xfrm>
            <a:off x="685800" y="342900"/>
            <a:ext cx="7772400" cy="5829300"/>
          </a:xfrm>
          <a:prstGeom prst="rect">
            <a:avLst/>
          </a:prstGeom>
          <a:noFill/>
          <a:ln w="9525">
            <a:solidFill>
              <a:srgbClr val="000000"/>
            </a:solidFill>
            <a:miter lim="800000"/>
            <a:headEnd/>
            <a:tailEnd/>
          </a:ln>
        </p:spPr>
      </p:pic>
      <p:sp>
        <p:nvSpPr>
          <p:cNvPr id="52227" name="Text Box 3"/>
          <p:cNvSpPr txBox="1">
            <a:spLocks noChangeArrowheads="1"/>
          </p:cNvSpPr>
          <p:nvPr/>
        </p:nvSpPr>
        <p:spPr bwMode="auto">
          <a:xfrm>
            <a:off x="1295400" y="5257800"/>
            <a:ext cx="7239000" cy="366713"/>
          </a:xfrm>
          <a:prstGeom prst="rect">
            <a:avLst/>
          </a:prstGeom>
          <a:noFill/>
          <a:ln w="9525">
            <a:noFill/>
            <a:miter lim="800000"/>
            <a:headEnd/>
            <a:tailEnd/>
          </a:ln>
          <a:effectLst/>
        </p:spPr>
        <p:txBody>
          <a:bodyPr>
            <a:spAutoFit/>
          </a:bodyPr>
          <a:lstStyle/>
          <a:p>
            <a:pPr>
              <a:spcBef>
                <a:spcPct val="50000"/>
              </a:spcBef>
            </a:pPr>
            <a:r>
              <a:rPr lang="en-US" b="1" i="1" dirty="0" smtClean="0"/>
              <a:t>IMPORTANT NOTE</a:t>
            </a:r>
            <a:r>
              <a:rPr lang="en-US" b="1" i="1" dirty="0"/>
              <a:t>: the balloon is compressible.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3"/>
          <a:srcRect/>
          <a:stretch>
            <a:fillRect/>
          </a:stretch>
        </p:blipFill>
        <p:spPr bwMode="auto">
          <a:xfrm>
            <a:off x="4572000" y="0"/>
            <a:ext cx="4572000" cy="3429000"/>
          </a:xfrm>
          <a:prstGeom prst="rect">
            <a:avLst/>
          </a:prstGeom>
          <a:noFill/>
          <a:ln w="9525">
            <a:solidFill>
              <a:schemeClr val="tx1"/>
            </a:solidFill>
            <a:miter lim="800000"/>
            <a:headEnd/>
            <a:tailEnd/>
          </a:ln>
        </p:spPr>
      </p:pic>
      <p:sp>
        <p:nvSpPr>
          <p:cNvPr id="53251" name="Rectangle 3"/>
          <p:cNvSpPr>
            <a:spLocks noChangeArrowheads="1"/>
          </p:cNvSpPr>
          <p:nvPr/>
        </p:nvSpPr>
        <p:spPr bwMode="auto">
          <a:xfrm>
            <a:off x="2057400" y="3962400"/>
            <a:ext cx="7086600" cy="2438400"/>
          </a:xfrm>
          <a:prstGeom prst="rect">
            <a:avLst/>
          </a:prstGeom>
          <a:solidFill>
            <a:srgbClr val="FFFFFF"/>
          </a:solidFill>
          <a:ln w="9525">
            <a:noFill/>
            <a:miter lim="800000"/>
            <a:headEnd/>
            <a:tailEnd/>
          </a:ln>
        </p:spPr>
        <p:txBody>
          <a:bodyPr/>
          <a:lstStyle/>
          <a:p>
            <a:pPr>
              <a:spcBef>
                <a:spcPct val="30000"/>
              </a:spcBef>
              <a:tabLst>
                <a:tab pos="1714500" algn="l"/>
              </a:tabLst>
            </a:pPr>
            <a:r>
              <a:rPr lang="en-US" b="1">
                <a:solidFill>
                  <a:srgbClr val="993366"/>
                </a:solidFill>
              </a:rPr>
              <a:t>Answer: 1, sink</a:t>
            </a:r>
          </a:p>
          <a:p>
            <a:pPr>
              <a:spcBef>
                <a:spcPct val="30000"/>
              </a:spcBef>
              <a:tabLst>
                <a:tab pos="1714500" algn="l"/>
              </a:tabLst>
            </a:pPr>
            <a:endParaRPr lang="en-US" b="1">
              <a:solidFill>
                <a:srgbClr val="993366"/>
              </a:solidFill>
            </a:endParaRPr>
          </a:p>
          <a:p>
            <a:pPr>
              <a:spcBef>
                <a:spcPct val="30000"/>
              </a:spcBef>
              <a:tabLst>
                <a:tab pos="1714500" algn="l"/>
              </a:tabLst>
            </a:pPr>
            <a:r>
              <a:rPr lang="en-US">
                <a:solidFill>
                  <a:srgbClr val="993366"/>
                </a:solidFill>
              </a:rPr>
              <a:t>Because at deeper levels the surrounding water pressure is greater and will squeeze and compress the balloon—its density increases. Greater density results in sinking. Or look at it this way: at the surface its buoyant force is just adequate for equilibrium. When the buoyant force is reduced—it’s inadequate for equilibrium.</a:t>
            </a:r>
          </a:p>
        </p:txBody>
      </p:sp>
      <p:pic>
        <p:nvPicPr>
          <p:cNvPr id="53252" name="Picture 4"/>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609600" y="2286000"/>
            <a:ext cx="1028700" cy="42672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14288"/>
            <a:ext cx="8001000" cy="792163"/>
          </a:xfrm>
        </p:spPr>
        <p:txBody>
          <a:bodyPr/>
          <a:lstStyle/>
          <a:p>
            <a:r>
              <a:rPr lang="en-US" sz="3200" u="sng" dirty="0"/>
              <a:t>Boyle’s Law</a:t>
            </a:r>
          </a:p>
        </p:txBody>
      </p:sp>
      <p:sp>
        <p:nvSpPr>
          <p:cNvPr id="54275" name="Rectangle 3"/>
          <p:cNvSpPr>
            <a:spLocks noGrp="1" noChangeArrowheads="1"/>
          </p:cNvSpPr>
          <p:nvPr>
            <p:ph type="body" sz="half" idx="1"/>
          </p:nvPr>
        </p:nvSpPr>
        <p:spPr>
          <a:xfrm>
            <a:off x="152400" y="672960"/>
            <a:ext cx="8153400" cy="609600"/>
          </a:xfrm>
        </p:spPr>
        <p:txBody>
          <a:bodyPr/>
          <a:lstStyle/>
          <a:p>
            <a:pPr>
              <a:lnSpc>
                <a:spcPct val="90000"/>
              </a:lnSpc>
            </a:pPr>
            <a:r>
              <a:rPr lang="en-US" sz="2000" dirty="0"/>
              <a:t>When you increase the pressure of a confined gas, how does the volume change? And vice-versa? This is Boyle’s law: </a:t>
            </a:r>
          </a:p>
        </p:txBody>
      </p:sp>
      <p:pic>
        <p:nvPicPr>
          <p:cNvPr id="54276" name="Picture 4" descr="14-13Figure_FIG"/>
          <p:cNvPicPr>
            <a:picLocks noGrp="1" noChangeAspect="1" noChangeArrowheads="1"/>
          </p:cNvPicPr>
          <p:nvPr>
            <p:ph sz="quarter" idx="3"/>
          </p:nvPr>
        </p:nvPicPr>
        <p:blipFill>
          <a:blip r:embed="rId3"/>
          <a:srcRect/>
          <a:stretch>
            <a:fillRect/>
          </a:stretch>
        </p:blipFill>
        <p:spPr>
          <a:xfrm>
            <a:off x="908613" y="3035422"/>
            <a:ext cx="4038600" cy="1579563"/>
          </a:xfrm>
          <a:noFill/>
          <a:ln/>
        </p:spPr>
      </p:pic>
      <p:sp>
        <p:nvSpPr>
          <p:cNvPr id="54277" name="Text Box 5"/>
          <p:cNvSpPr txBox="1">
            <a:spLocks noChangeArrowheads="1"/>
          </p:cNvSpPr>
          <p:nvPr/>
        </p:nvSpPr>
        <p:spPr bwMode="auto">
          <a:xfrm>
            <a:off x="680013" y="2197222"/>
            <a:ext cx="7848600" cy="701675"/>
          </a:xfrm>
          <a:prstGeom prst="rect">
            <a:avLst/>
          </a:prstGeom>
          <a:noFill/>
          <a:ln w="9525">
            <a:noFill/>
            <a:miter lim="800000"/>
            <a:headEnd/>
            <a:tailEnd/>
          </a:ln>
          <a:effectLst/>
        </p:spPr>
        <p:txBody>
          <a:bodyPr>
            <a:spAutoFit/>
          </a:bodyPr>
          <a:lstStyle/>
          <a:p>
            <a:pPr>
              <a:spcBef>
                <a:spcPct val="50000"/>
              </a:spcBef>
            </a:pPr>
            <a:r>
              <a:rPr lang="en-US" sz="2000"/>
              <a:t>i.e. -  If you halve the volume of container, the pressure is doubled, since more collisions (bouncing) between molecules and with walls.</a:t>
            </a:r>
          </a:p>
        </p:txBody>
      </p:sp>
      <p:grpSp>
        <p:nvGrpSpPr>
          <p:cNvPr id="54278" name="Group 6"/>
          <p:cNvGrpSpPr>
            <a:grpSpLocks/>
          </p:cNvGrpSpPr>
          <p:nvPr/>
        </p:nvGrpSpPr>
        <p:grpSpPr bwMode="auto">
          <a:xfrm>
            <a:off x="2661213" y="1435222"/>
            <a:ext cx="4343400" cy="609600"/>
            <a:chOff x="1680" y="1152"/>
            <a:chExt cx="2736" cy="384"/>
          </a:xfrm>
        </p:grpSpPr>
        <p:sp>
          <p:nvSpPr>
            <p:cNvPr id="54279" name="Text Box 7"/>
            <p:cNvSpPr txBox="1">
              <a:spLocks noChangeArrowheads="1"/>
            </p:cNvSpPr>
            <p:nvPr/>
          </p:nvSpPr>
          <p:spPr bwMode="auto">
            <a:xfrm>
              <a:off x="1728" y="1200"/>
              <a:ext cx="2688" cy="231"/>
            </a:xfrm>
            <a:prstGeom prst="rect">
              <a:avLst/>
            </a:prstGeom>
            <a:noFill/>
            <a:ln w="9525">
              <a:noFill/>
              <a:miter lim="800000"/>
              <a:headEnd/>
              <a:tailEnd/>
            </a:ln>
            <a:effectLst/>
          </p:spPr>
          <p:txBody>
            <a:bodyPr>
              <a:spAutoFit/>
            </a:bodyPr>
            <a:lstStyle/>
            <a:p>
              <a:pPr>
                <a:spcBef>
                  <a:spcPct val="50000"/>
                </a:spcBef>
              </a:pPr>
              <a:r>
                <a:rPr lang="en-US" b="1" i="1"/>
                <a:t>P</a:t>
              </a:r>
              <a:r>
                <a:rPr lang="en-US" b="1" i="1" baseline="-25000"/>
                <a:t>1</a:t>
              </a:r>
              <a:r>
                <a:rPr lang="en-US" b="1" i="1"/>
                <a:t>V</a:t>
              </a:r>
              <a:r>
                <a:rPr lang="en-US" b="1" i="1" baseline="-25000"/>
                <a:t>1</a:t>
              </a:r>
              <a:r>
                <a:rPr lang="en-US" b="1" i="1"/>
                <a:t> = P</a:t>
              </a:r>
              <a:r>
                <a:rPr lang="en-US" b="1" i="1" baseline="-25000"/>
                <a:t>2</a:t>
              </a:r>
              <a:r>
                <a:rPr lang="en-US" b="1" i="1"/>
                <a:t>V</a:t>
              </a:r>
              <a:r>
                <a:rPr lang="en-US" b="1" i="1" baseline="-25000"/>
                <a:t>2     </a:t>
              </a:r>
              <a:r>
                <a:rPr lang="en-US" b="1"/>
                <a:t>for a fixed temperature.</a:t>
              </a:r>
            </a:p>
          </p:txBody>
        </p:sp>
        <p:sp>
          <p:nvSpPr>
            <p:cNvPr id="54280" name="Rectangle 8"/>
            <p:cNvSpPr>
              <a:spLocks noChangeArrowheads="1"/>
            </p:cNvSpPr>
            <p:nvPr/>
          </p:nvSpPr>
          <p:spPr bwMode="auto">
            <a:xfrm>
              <a:off x="1680" y="1152"/>
              <a:ext cx="2736" cy="384"/>
            </a:xfrm>
            <a:prstGeom prst="rect">
              <a:avLst/>
            </a:prstGeom>
            <a:noFill/>
            <a:ln w="9525">
              <a:solidFill>
                <a:schemeClr val="tx1"/>
              </a:solidFill>
              <a:miter lim="800000"/>
              <a:headEnd/>
              <a:tailEnd/>
            </a:ln>
            <a:effectLst/>
          </p:spPr>
          <p:txBody>
            <a:bodyPr wrap="none" anchor="ctr"/>
            <a:lstStyle/>
            <a:p>
              <a:endParaRPr lang="en-US"/>
            </a:p>
          </p:txBody>
        </p:sp>
      </p:grpSp>
      <p:sp>
        <p:nvSpPr>
          <p:cNvPr id="54281" name="Rectangle 9"/>
          <p:cNvSpPr>
            <a:spLocks noChangeArrowheads="1"/>
          </p:cNvSpPr>
          <p:nvPr/>
        </p:nvSpPr>
        <p:spPr bwMode="auto">
          <a:xfrm>
            <a:off x="5328213" y="3340222"/>
            <a:ext cx="3810000" cy="779463"/>
          </a:xfrm>
          <a:prstGeom prst="rect">
            <a:avLst/>
          </a:prstGeom>
          <a:noFill/>
          <a:ln w="9525">
            <a:noFill/>
            <a:miter lim="800000"/>
            <a:headEnd/>
            <a:tailEnd/>
          </a:ln>
          <a:effectLst/>
        </p:spPr>
        <p:txBody>
          <a:bodyPr>
            <a:spAutoFit/>
          </a:bodyPr>
          <a:lstStyle/>
          <a:p>
            <a:pPr>
              <a:spcBef>
                <a:spcPct val="50000"/>
              </a:spcBef>
            </a:pPr>
            <a:r>
              <a:rPr lang="en-US"/>
              <a:t>Effectively, the density is doubled. </a:t>
            </a:r>
          </a:p>
          <a:p>
            <a:pPr>
              <a:spcBef>
                <a:spcPct val="50000"/>
              </a:spcBef>
            </a:pPr>
            <a:r>
              <a:rPr lang="en-US"/>
              <a:t>pressure ~ density (at fixed temp)</a:t>
            </a:r>
          </a:p>
        </p:txBody>
      </p:sp>
      <p:sp>
        <p:nvSpPr>
          <p:cNvPr id="54282" name="Line 10"/>
          <p:cNvSpPr>
            <a:spLocks noChangeShapeType="1"/>
          </p:cNvSpPr>
          <p:nvPr/>
        </p:nvSpPr>
        <p:spPr bwMode="auto">
          <a:xfrm flipH="1" flipV="1">
            <a:off x="6090213" y="2883022"/>
            <a:ext cx="381000" cy="457200"/>
          </a:xfrm>
          <a:prstGeom prst="line">
            <a:avLst/>
          </a:prstGeom>
          <a:noFill/>
          <a:ln w="9525">
            <a:solidFill>
              <a:schemeClr val="tx1"/>
            </a:solidFill>
            <a:round/>
            <a:headEnd/>
            <a:tailEnd type="triangle" w="med" len="med"/>
          </a:ln>
          <a:effectLst/>
        </p:spPr>
        <p:txBody>
          <a:bodyPr/>
          <a:lstStyle/>
          <a:p>
            <a:endParaRPr lang="en-US"/>
          </a:p>
        </p:txBody>
      </p:sp>
      <p:sp>
        <p:nvSpPr>
          <p:cNvPr id="54283" name="Rectangle 11"/>
          <p:cNvSpPr>
            <a:spLocks noChangeArrowheads="1"/>
          </p:cNvSpPr>
          <p:nvPr/>
        </p:nvSpPr>
        <p:spPr bwMode="auto">
          <a:xfrm>
            <a:off x="5328213" y="3721222"/>
            <a:ext cx="3810000" cy="457200"/>
          </a:xfrm>
          <a:prstGeom prst="rect">
            <a:avLst/>
          </a:prstGeom>
          <a:noFill/>
          <a:ln w="9525">
            <a:solidFill>
              <a:schemeClr val="tx1"/>
            </a:solidFill>
            <a:miter lim="800000"/>
            <a:headEnd/>
            <a:tailEnd/>
          </a:ln>
          <a:effectLst/>
        </p:spPr>
        <p:txBody>
          <a:bodyPr wrap="none" anchor="ctr"/>
          <a:lstStyle/>
          <a:p>
            <a:endParaRPr lang="en-US"/>
          </a:p>
        </p:txBody>
      </p:sp>
      <p:grpSp>
        <p:nvGrpSpPr>
          <p:cNvPr id="54284" name="Group 12"/>
          <p:cNvGrpSpPr>
            <a:grpSpLocks/>
          </p:cNvGrpSpPr>
          <p:nvPr/>
        </p:nvGrpSpPr>
        <p:grpSpPr bwMode="auto">
          <a:xfrm>
            <a:off x="6166413" y="4102222"/>
            <a:ext cx="1828800" cy="457200"/>
            <a:chOff x="3888" y="2640"/>
            <a:chExt cx="1152" cy="288"/>
          </a:xfrm>
        </p:grpSpPr>
        <p:sp>
          <p:nvSpPr>
            <p:cNvPr id="54285" name="Text Box 13"/>
            <p:cNvSpPr txBox="1">
              <a:spLocks noChangeArrowheads="1"/>
            </p:cNvSpPr>
            <p:nvPr/>
          </p:nvSpPr>
          <p:spPr bwMode="auto">
            <a:xfrm>
              <a:off x="3888" y="2736"/>
              <a:ext cx="1152" cy="192"/>
            </a:xfrm>
            <a:prstGeom prst="rect">
              <a:avLst/>
            </a:prstGeom>
            <a:noFill/>
            <a:ln w="9525">
              <a:noFill/>
              <a:miter lim="800000"/>
              <a:headEnd/>
              <a:tailEnd/>
            </a:ln>
            <a:effectLst/>
          </p:spPr>
          <p:txBody>
            <a:bodyPr>
              <a:spAutoFit/>
            </a:bodyPr>
            <a:lstStyle/>
            <a:p>
              <a:pPr>
                <a:spcBef>
                  <a:spcPct val="50000"/>
                </a:spcBef>
              </a:pPr>
              <a:r>
                <a:rPr lang="en-US" sz="1400">
                  <a:solidFill>
                    <a:schemeClr val="accent2"/>
                  </a:solidFill>
                </a:rPr>
                <a:t>proportional to</a:t>
              </a:r>
            </a:p>
          </p:txBody>
        </p:sp>
        <p:sp>
          <p:nvSpPr>
            <p:cNvPr id="54286" name="Line 14"/>
            <p:cNvSpPr>
              <a:spLocks noChangeShapeType="1"/>
            </p:cNvSpPr>
            <p:nvPr/>
          </p:nvSpPr>
          <p:spPr bwMode="auto">
            <a:xfrm flipH="1" flipV="1">
              <a:off x="4080" y="2640"/>
              <a:ext cx="48" cy="144"/>
            </a:xfrm>
            <a:prstGeom prst="line">
              <a:avLst/>
            </a:prstGeom>
            <a:noFill/>
            <a:ln w="9525">
              <a:solidFill>
                <a:schemeClr val="accent2"/>
              </a:solidFill>
              <a:round/>
              <a:headEnd/>
              <a:tailEnd type="triangle" w="med" len="med"/>
            </a:ln>
            <a:effectLst/>
          </p:spPr>
          <p:txBody>
            <a:bodyPr/>
            <a:lstStyle/>
            <a:p>
              <a:endParaRPr lang="en-US"/>
            </a:p>
          </p:txBody>
        </p:sp>
      </p:grpSp>
      <p:sp>
        <p:nvSpPr>
          <p:cNvPr id="54287" name="Text Box 15"/>
          <p:cNvSpPr txBox="1">
            <a:spLocks noChangeArrowheads="1"/>
          </p:cNvSpPr>
          <p:nvPr/>
        </p:nvSpPr>
        <p:spPr bwMode="auto">
          <a:xfrm>
            <a:off x="-5787" y="4711822"/>
            <a:ext cx="9144000" cy="1616075"/>
          </a:xfrm>
          <a:prstGeom prst="rect">
            <a:avLst/>
          </a:prstGeom>
          <a:noFill/>
          <a:ln w="9525">
            <a:noFill/>
            <a:miter lim="800000"/>
            <a:headEnd/>
            <a:tailEnd/>
          </a:ln>
          <a:effectLst/>
        </p:spPr>
        <p:txBody>
          <a:bodyPr>
            <a:spAutoFit/>
          </a:bodyPr>
          <a:lstStyle/>
          <a:p>
            <a:pPr>
              <a:spcBef>
                <a:spcPct val="50000"/>
              </a:spcBef>
            </a:pPr>
            <a:r>
              <a:rPr lang="en-US" sz="2000"/>
              <a:t>Notes: (i) fixed temperature means fixed average speed of molecules </a:t>
            </a:r>
          </a:p>
          <a:p>
            <a:pPr>
              <a:spcBef>
                <a:spcPct val="50000"/>
              </a:spcBef>
            </a:pPr>
            <a:r>
              <a:rPr lang="en-US" sz="2000"/>
              <a:t>(ii) strictly speaking, Boyle’s law applies to “ideal gases” – i.e. when neglect any “sticky” forces between molecules and treat them as point particles. </a:t>
            </a:r>
          </a:p>
          <a:p>
            <a:pPr>
              <a:spcBef>
                <a:spcPct val="50000"/>
              </a:spcBef>
            </a:pPr>
            <a:r>
              <a:rPr lang="en-US" sz="2000"/>
              <a:t>At normal temps and pressures, air is well-approximated to be an ideal gas.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2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27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2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428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428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428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428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42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7" grpId="0"/>
      <p:bldP spid="54281" grpId="0"/>
      <p:bldP spid="54282" grpId="0" animBg="1"/>
      <p:bldP spid="54283" grpId="0" animBg="1"/>
      <p:bldP spid="5428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74638"/>
            <a:ext cx="7848600" cy="563562"/>
          </a:xfrm>
        </p:spPr>
        <p:txBody>
          <a:bodyPr/>
          <a:lstStyle/>
          <a:p>
            <a:r>
              <a:rPr lang="en-US" sz="2800" b="1" u="sng"/>
              <a:t>Gases and plasmas: Preliminaries</a:t>
            </a:r>
          </a:p>
        </p:txBody>
      </p:sp>
      <p:sp>
        <p:nvSpPr>
          <p:cNvPr id="10243" name="Rectangle 3"/>
          <p:cNvSpPr>
            <a:spLocks noGrp="1" noChangeArrowheads="1"/>
          </p:cNvSpPr>
          <p:nvPr>
            <p:ph type="body" idx="1"/>
          </p:nvPr>
        </p:nvSpPr>
        <p:spPr>
          <a:xfrm>
            <a:off x="0" y="1143000"/>
            <a:ext cx="8839200" cy="5105400"/>
          </a:xfrm>
        </p:spPr>
        <p:txBody>
          <a:bodyPr/>
          <a:lstStyle/>
          <a:p>
            <a:pPr>
              <a:lnSpc>
                <a:spcPct val="80000"/>
              </a:lnSpc>
            </a:pPr>
            <a:r>
              <a:rPr lang="en-US" sz="2000" dirty="0"/>
              <a:t> </a:t>
            </a:r>
            <a:r>
              <a:rPr lang="en-US" sz="2400" dirty="0"/>
              <a:t>Will now apply concepts of fluid pressure,  buoyancy, flotation of Ch.13, to the atmosphere. </a:t>
            </a:r>
          </a:p>
          <a:p>
            <a:pPr>
              <a:lnSpc>
                <a:spcPct val="80000"/>
              </a:lnSpc>
            </a:pPr>
            <a:endParaRPr lang="en-US" sz="2400" dirty="0"/>
          </a:p>
          <a:p>
            <a:pPr>
              <a:lnSpc>
                <a:spcPct val="80000"/>
              </a:lnSpc>
            </a:pPr>
            <a:r>
              <a:rPr lang="en-US" sz="2400" dirty="0">
                <a:solidFill>
                  <a:srgbClr val="00B050"/>
                </a:solidFill>
              </a:rPr>
              <a:t>Main difference </a:t>
            </a:r>
            <a:r>
              <a:rPr lang="en-US" sz="2400" dirty="0" smtClean="0">
                <a:solidFill>
                  <a:srgbClr val="00B050"/>
                </a:solidFill>
              </a:rPr>
              <a:t>between </a:t>
            </a:r>
            <a:r>
              <a:rPr lang="en-US" sz="2400" dirty="0">
                <a:solidFill>
                  <a:srgbClr val="00B050"/>
                </a:solidFill>
              </a:rPr>
              <a:t>a liquid like water and a gas like air is that in the gas, the density can vary hugely; our </a:t>
            </a:r>
            <a:r>
              <a:rPr lang="en-US" sz="2400" u="sng" dirty="0">
                <a:solidFill>
                  <a:srgbClr val="00B050"/>
                </a:solidFill>
              </a:rPr>
              <a:t>atmosphere’s density is depth </a:t>
            </a:r>
            <a:r>
              <a:rPr lang="en-US" sz="2400" u="sng" dirty="0" smtClean="0">
                <a:solidFill>
                  <a:srgbClr val="00B050"/>
                </a:solidFill>
              </a:rPr>
              <a:t>dependent</a:t>
            </a:r>
            <a:r>
              <a:rPr lang="en-US" sz="2400" u="sng" dirty="0">
                <a:solidFill>
                  <a:srgbClr val="00B050"/>
                </a:solidFill>
              </a:rPr>
              <a:t> </a:t>
            </a:r>
            <a:r>
              <a:rPr lang="en-US" sz="2400" u="sng" dirty="0" smtClean="0">
                <a:solidFill>
                  <a:srgbClr val="00B050"/>
                </a:solidFill>
              </a:rPr>
              <a:t>unlike liquid’s</a:t>
            </a:r>
            <a:endParaRPr lang="en-US" sz="2400" u="sng" dirty="0"/>
          </a:p>
          <a:p>
            <a:pPr>
              <a:lnSpc>
                <a:spcPct val="80000"/>
              </a:lnSpc>
            </a:pPr>
            <a:endParaRPr lang="en-US" sz="2400" dirty="0"/>
          </a:p>
          <a:p>
            <a:pPr>
              <a:lnSpc>
                <a:spcPct val="80000"/>
              </a:lnSpc>
            </a:pPr>
            <a:r>
              <a:rPr lang="en-US" sz="2400" dirty="0"/>
              <a:t> Gases </a:t>
            </a:r>
            <a:r>
              <a:rPr lang="en-US" sz="2400" dirty="0" err="1"/>
              <a:t>vs</a:t>
            </a:r>
            <a:r>
              <a:rPr lang="en-US" sz="2400" dirty="0"/>
              <a:t> liquids: both are fluids but molecules in gas are far apart and can move much faster, free from cohesive forces.</a:t>
            </a:r>
          </a:p>
          <a:p>
            <a:pPr>
              <a:lnSpc>
                <a:spcPct val="80000"/>
              </a:lnSpc>
            </a:pPr>
            <a:endParaRPr lang="en-US" sz="2400" dirty="0"/>
          </a:p>
          <a:p>
            <a:pPr>
              <a:lnSpc>
                <a:spcPct val="80000"/>
              </a:lnSpc>
            </a:pPr>
            <a:r>
              <a:rPr lang="en-US" sz="2400" dirty="0"/>
              <a:t>A gas will expand to fill all space available</a:t>
            </a:r>
          </a:p>
          <a:p>
            <a:pPr>
              <a:lnSpc>
                <a:spcPct val="80000"/>
              </a:lnSpc>
              <a:buFontTx/>
              <a:buNone/>
            </a:pPr>
            <a:endParaRPr lang="en-US" sz="2400" dirty="0"/>
          </a:p>
          <a:p>
            <a:pPr>
              <a:lnSpc>
                <a:spcPct val="80000"/>
              </a:lnSpc>
            </a:pPr>
            <a:r>
              <a:rPr lang="en-US" sz="2400" dirty="0"/>
              <a:t>Note! An “empty” cup is not really empty – it’s filled with air.  In fact a 1 m</a:t>
            </a:r>
            <a:r>
              <a:rPr lang="en-US" sz="2400" baseline="30000" dirty="0"/>
              <a:t>3</a:t>
            </a:r>
            <a:r>
              <a:rPr lang="en-US" sz="2400" dirty="0"/>
              <a:t> “empty” cube of air has a mass of 1.25 kg (at sea level).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4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4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0"/>
            <a:ext cx="8229600" cy="1143000"/>
          </a:xfrm>
        </p:spPr>
        <p:txBody>
          <a:bodyPr/>
          <a:lstStyle/>
          <a:p>
            <a:r>
              <a:rPr lang="en-US" sz="3200" u="sng"/>
              <a:t>Moving fluids </a:t>
            </a:r>
          </a:p>
        </p:txBody>
      </p:sp>
      <p:sp>
        <p:nvSpPr>
          <p:cNvPr id="40963" name="Rectangle 3"/>
          <p:cNvSpPr>
            <a:spLocks noGrp="1" noChangeArrowheads="1"/>
          </p:cNvSpPr>
          <p:nvPr>
            <p:ph type="body" sz="half" idx="1"/>
          </p:nvPr>
        </p:nvSpPr>
        <p:spPr>
          <a:xfrm>
            <a:off x="457200" y="1219200"/>
            <a:ext cx="8153400" cy="1066800"/>
          </a:xfrm>
        </p:spPr>
        <p:txBody>
          <a:bodyPr/>
          <a:lstStyle/>
          <a:p>
            <a:r>
              <a:rPr lang="en-US" sz="2000"/>
              <a:t>So far, talked about stationary fluids (</a:t>
            </a:r>
            <a:r>
              <a:rPr lang="en-US" sz="2000" i="1"/>
              <a:t>hydrostatics</a:t>
            </a:r>
            <a:r>
              <a:rPr lang="en-US" sz="2000"/>
              <a:t>). When fluids are moving, (</a:t>
            </a:r>
            <a:r>
              <a:rPr lang="en-US" sz="2000" i="1"/>
              <a:t>hydrodynamics</a:t>
            </a:r>
            <a:r>
              <a:rPr lang="en-US" sz="2000"/>
              <a:t>), have additional effects.</a:t>
            </a:r>
          </a:p>
          <a:p>
            <a:r>
              <a:rPr lang="en-US" sz="2000"/>
              <a:t>Consider water moving through pipe of varying thickness:</a:t>
            </a:r>
          </a:p>
          <a:p>
            <a:pPr>
              <a:buFontTx/>
              <a:buNone/>
            </a:pPr>
            <a:endParaRPr lang="en-US" sz="2000"/>
          </a:p>
          <a:p>
            <a:endParaRPr lang="en-US" sz="1800"/>
          </a:p>
        </p:txBody>
      </p:sp>
      <p:sp>
        <p:nvSpPr>
          <p:cNvPr id="40966" name="Text Box 6"/>
          <p:cNvSpPr txBox="1">
            <a:spLocks noChangeArrowheads="1"/>
          </p:cNvSpPr>
          <p:nvPr/>
        </p:nvSpPr>
        <p:spPr bwMode="auto">
          <a:xfrm>
            <a:off x="457200" y="2590800"/>
            <a:ext cx="5486400" cy="2378075"/>
          </a:xfrm>
          <a:prstGeom prst="rect">
            <a:avLst/>
          </a:prstGeom>
          <a:noFill/>
          <a:ln w="9525">
            <a:noFill/>
            <a:miter lim="800000"/>
            <a:headEnd/>
            <a:tailEnd/>
          </a:ln>
          <a:effectLst/>
        </p:spPr>
        <p:txBody>
          <a:bodyPr>
            <a:spAutoFit/>
          </a:bodyPr>
          <a:lstStyle/>
          <a:p>
            <a:pPr>
              <a:spcBef>
                <a:spcPct val="50000"/>
              </a:spcBef>
            </a:pPr>
            <a:r>
              <a:rPr lang="en-US" sz="2000"/>
              <a:t>The volume passing through any cross-section is the same in a given time interval. </a:t>
            </a:r>
          </a:p>
          <a:p>
            <a:pPr>
              <a:spcBef>
                <a:spcPct val="50000"/>
              </a:spcBef>
            </a:pPr>
            <a:r>
              <a:rPr lang="en-US" sz="2000"/>
              <a:t>So, in narrower region, speed must be faster.</a:t>
            </a:r>
          </a:p>
          <a:p>
            <a:pPr>
              <a:spcBef>
                <a:spcPct val="50000"/>
              </a:spcBef>
            </a:pPr>
            <a:r>
              <a:rPr lang="en-US" sz="2000"/>
              <a:t>Eg. Squeeze on end of garden hose, water speeds up.</a:t>
            </a:r>
          </a:p>
          <a:p>
            <a:pPr>
              <a:spcBef>
                <a:spcPct val="50000"/>
              </a:spcBef>
            </a:pPr>
            <a:r>
              <a:rPr lang="en-US" sz="2000"/>
              <a:t>Eg. River entering a narrow gorge speeds up.</a:t>
            </a:r>
          </a:p>
        </p:txBody>
      </p:sp>
      <p:grpSp>
        <p:nvGrpSpPr>
          <p:cNvPr id="40969" name="Group 9"/>
          <p:cNvGrpSpPr>
            <a:grpSpLocks/>
          </p:cNvGrpSpPr>
          <p:nvPr/>
        </p:nvGrpSpPr>
        <p:grpSpPr bwMode="auto">
          <a:xfrm>
            <a:off x="6096000" y="2362200"/>
            <a:ext cx="3276600" cy="1327150"/>
            <a:chOff x="3840" y="1488"/>
            <a:chExt cx="2064" cy="836"/>
          </a:xfrm>
        </p:grpSpPr>
        <p:pic>
          <p:nvPicPr>
            <p:cNvPr id="40964" name="Picture 4" descr="14-17Figure_FIG"/>
            <p:cNvPicPr>
              <a:picLocks noChangeAspect="1" noChangeArrowheads="1"/>
            </p:cNvPicPr>
            <p:nvPr/>
          </p:nvPicPr>
          <p:blipFill>
            <a:blip r:embed="rId3" cstate="print"/>
            <a:srcRect/>
            <a:stretch>
              <a:fillRect/>
            </a:stretch>
          </p:blipFill>
          <p:spPr bwMode="auto">
            <a:xfrm>
              <a:off x="3840" y="1488"/>
              <a:ext cx="1632" cy="724"/>
            </a:xfrm>
            <a:prstGeom prst="rect">
              <a:avLst/>
            </a:prstGeom>
            <a:noFill/>
            <a:ln/>
            <a:effectLst/>
          </p:spPr>
        </p:pic>
        <p:sp>
          <p:nvSpPr>
            <p:cNvPr id="40967" name="Line 7"/>
            <p:cNvSpPr>
              <a:spLocks noChangeShapeType="1"/>
            </p:cNvSpPr>
            <p:nvPr/>
          </p:nvSpPr>
          <p:spPr bwMode="auto">
            <a:xfrm flipH="1" flipV="1">
              <a:off x="5136" y="1920"/>
              <a:ext cx="144" cy="240"/>
            </a:xfrm>
            <a:prstGeom prst="line">
              <a:avLst/>
            </a:prstGeom>
            <a:noFill/>
            <a:ln w="9525">
              <a:solidFill>
                <a:schemeClr val="tx1"/>
              </a:solidFill>
              <a:round/>
              <a:headEnd/>
              <a:tailEnd type="triangle" w="med" len="med"/>
            </a:ln>
            <a:effectLst/>
          </p:spPr>
          <p:txBody>
            <a:bodyPr/>
            <a:lstStyle/>
            <a:p>
              <a:endParaRPr lang="en-US"/>
            </a:p>
          </p:txBody>
        </p:sp>
        <p:sp>
          <p:nvSpPr>
            <p:cNvPr id="40968" name="Text Box 8"/>
            <p:cNvSpPr txBox="1">
              <a:spLocks noChangeArrowheads="1"/>
            </p:cNvSpPr>
            <p:nvPr/>
          </p:nvSpPr>
          <p:spPr bwMode="auto">
            <a:xfrm>
              <a:off x="4368" y="2112"/>
              <a:ext cx="1536" cy="212"/>
            </a:xfrm>
            <a:prstGeom prst="rect">
              <a:avLst/>
            </a:prstGeom>
            <a:noFill/>
            <a:ln w="9525">
              <a:noFill/>
              <a:miter lim="800000"/>
              <a:headEnd/>
              <a:tailEnd/>
            </a:ln>
            <a:effectLst/>
          </p:spPr>
          <p:txBody>
            <a:bodyPr>
              <a:spAutoFit/>
            </a:bodyPr>
            <a:lstStyle/>
            <a:p>
              <a:pPr>
                <a:spcBef>
                  <a:spcPct val="50000"/>
                </a:spcBef>
              </a:pPr>
              <a:r>
                <a:rPr lang="en-US" sz="1600"/>
                <a:t>Water flows faster here</a:t>
              </a:r>
            </a:p>
          </p:txBody>
        </p:sp>
      </p:grpSp>
      <p:sp>
        <p:nvSpPr>
          <p:cNvPr id="40971" name="Text Box 11"/>
          <p:cNvSpPr txBox="1">
            <a:spLocks noChangeArrowheads="1"/>
          </p:cNvSpPr>
          <p:nvPr/>
        </p:nvSpPr>
        <p:spPr bwMode="auto">
          <a:xfrm>
            <a:off x="212725" y="4227513"/>
            <a:ext cx="184150" cy="366712"/>
          </a:xfrm>
          <a:prstGeom prst="rect">
            <a:avLst/>
          </a:prstGeom>
          <a:noFill/>
          <a:ln w="9525">
            <a:noFill/>
            <a:miter lim="800000"/>
            <a:headEnd/>
            <a:tailEnd/>
          </a:ln>
          <a:effectLst/>
        </p:spPr>
        <p:txBody>
          <a:bodyPr wrap="none">
            <a:spAutoFit/>
          </a:bodyPr>
          <a:lstStyle/>
          <a:p>
            <a:endParaRPr lang="en-US"/>
          </a:p>
        </p:txBody>
      </p:sp>
      <p:sp>
        <p:nvSpPr>
          <p:cNvPr id="40972" name="Text Box 12"/>
          <p:cNvSpPr txBox="1">
            <a:spLocks noChangeArrowheads="1"/>
          </p:cNvSpPr>
          <p:nvPr/>
        </p:nvSpPr>
        <p:spPr bwMode="auto">
          <a:xfrm>
            <a:off x="304800" y="5410200"/>
            <a:ext cx="8153400" cy="1006475"/>
          </a:xfrm>
          <a:prstGeom prst="rect">
            <a:avLst/>
          </a:prstGeom>
          <a:noFill/>
          <a:ln w="9525">
            <a:noFill/>
            <a:miter lim="800000"/>
            <a:headEnd/>
            <a:tailEnd/>
          </a:ln>
          <a:effectLst/>
        </p:spPr>
        <p:txBody>
          <a:bodyPr>
            <a:spAutoFit/>
          </a:bodyPr>
          <a:lstStyle/>
          <a:p>
            <a:pPr>
              <a:spcBef>
                <a:spcPct val="50000"/>
              </a:spcBef>
              <a:buFontTx/>
              <a:buChar char="•"/>
            </a:pPr>
            <a:r>
              <a:rPr lang="en-US"/>
              <a:t> </a:t>
            </a:r>
            <a:r>
              <a:rPr lang="en-US" sz="2000"/>
              <a:t>Streamlines –(eg thin lines above) represent paths (trajectories) of parts  of fluid. So are closer together in narrower regions where flow is faster.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6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96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0966">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096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966">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966">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09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0"/>
            <a:ext cx="8229600" cy="1143000"/>
          </a:xfrm>
        </p:spPr>
        <p:txBody>
          <a:bodyPr/>
          <a:lstStyle/>
          <a:p>
            <a:r>
              <a:rPr lang="en-US" sz="3200" u="sng" dirty="0"/>
              <a:t>Bernoulli’s Principle</a:t>
            </a:r>
          </a:p>
        </p:txBody>
      </p:sp>
      <p:sp>
        <p:nvSpPr>
          <p:cNvPr id="43011" name="Rectangle 3"/>
          <p:cNvSpPr>
            <a:spLocks noGrp="1" noChangeArrowheads="1"/>
          </p:cNvSpPr>
          <p:nvPr>
            <p:ph type="body" sz="half" idx="1"/>
          </p:nvPr>
        </p:nvSpPr>
        <p:spPr>
          <a:xfrm>
            <a:off x="300942" y="914400"/>
            <a:ext cx="8305800" cy="990600"/>
          </a:xfrm>
        </p:spPr>
        <p:txBody>
          <a:bodyPr/>
          <a:lstStyle/>
          <a:p>
            <a:pPr>
              <a:buFontTx/>
              <a:buNone/>
            </a:pPr>
            <a:r>
              <a:rPr lang="en-US" sz="2000" b="1"/>
              <a:t>Where the speed of a fluid increases, internal pressure in the liquid decreases.</a:t>
            </a:r>
          </a:p>
        </p:txBody>
      </p:sp>
      <p:sp>
        <p:nvSpPr>
          <p:cNvPr id="43012" name="Rectangle 4"/>
          <p:cNvSpPr>
            <a:spLocks noChangeArrowheads="1"/>
          </p:cNvSpPr>
          <p:nvPr/>
        </p:nvSpPr>
        <p:spPr bwMode="auto">
          <a:xfrm>
            <a:off x="300942" y="838200"/>
            <a:ext cx="8305800" cy="838200"/>
          </a:xfrm>
          <a:prstGeom prst="rect">
            <a:avLst/>
          </a:prstGeom>
          <a:noFill/>
          <a:ln w="9525">
            <a:solidFill>
              <a:schemeClr val="tx1"/>
            </a:solidFill>
            <a:miter lim="800000"/>
            <a:headEnd/>
            <a:tailEnd/>
          </a:ln>
          <a:effectLst/>
        </p:spPr>
        <p:txBody>
          <a:bodyPr wrap="none" anchor="ctr"/>
          <a:lstStyle/>
          <a:p>
            <a:endParaRPr lang="en-US"/>
          </a:p>
        </p:txBody>
      </p:sp>
      <p:pic>
        <p:nvPicPr>
          <p:cNvPr id="43013" name="Picture 5" descr="14-18Figure_FIG"/>
          <p:cNvPicPr>
            <a:picLocks noGrp="1" noChangeAspect="1" noChangeArrowheads="1"/>
          </p:cNvPicPr>
          <p:nvPr>
            <p:ph sz="half" idx="2"/>
          </p:nvPr>
        </p:nvPicPr>
        <p:blipFill>
          <a:blip r:embed="rId3" cstate="print"/>
          <a:srcRect/>
          <a:stretch>
            <a:fillRect/>
          </a:stretch>
        </p:blipFill>
        <p:spPr>
          <a:xfrm>
            <a:off x="4796742" y="1905000"/>
            <a:ext cx="2743200" cy="1212850"/>
          </a:xfrm>
          <a:noFill/>
          <a:ln/>
        </p:spPr>
      </p:pic>
      <p:sp>
        <p:nvSpPr>
          <p:cNvPr id="43015" name="Text Box 7"/>
          <p:cNvSpPr txBox="1">
            <a:spLocks noChangeArrowheads="1"/>
          </p:cNvSpPr>
          <p:nvPr/>
        </p:nvSpPr>
        <p:spPr bwMode="auto">
          <a:xfrm>
            <a:off x="377142" y="1828800"/>
            <a:ext cx="4191000" cy="1463675"/>
          </a:xfrm>
          <a:prstGeom prst="rect">
            <a:avLst/>
          </a:prstGeom>
          <a:noFill/>
          <a:ln w="9525">
            <a:noFill/>
            <a:miter lim="800000"/>
            <a:headEnd/>
            <a:tailEnd/>
          </a:ln>
          <a:effectLst/>
        </p:spPr>
        <p:txBody>
          <a:bodyPr>
            <a:spAutoFit/>
          </a:bodyPr>
          <a:lstStyle/>
          <a:p>
            <a:pPr>
              <a:spcBef>
                <a:spcPct val="50000"/>
              </a:spcBef>
            </a:pPr>
            <a:r>
              <a:rPr lang="en-US" sz="2000"/>
              <a:t>Can see from increase in size of bubbles in narrower regions:</a:t>
            </a:r>
          </a:p>
          <a:p>
            <a:pPr>
              <a:spcBef>
                <a:spcPct val="50000"/>
              </a:spcBef>
            </a:pPr>
            <a:r>
              <a:rPr lang="en-US" sz="2000"/>
              <a:t>(how big a bubble is depends on the surrounding water pressure)</a:t>
            </a:r>
          </a:p>
        </p:txBody>
      </p:sp>
      <p:sp>
        <p:nvSpPr>
          <p:cNvPr id="43016" name="Text Box 8"/>
          <p:cNvSpPr txBox="1">
            <a:spLocks noChangeArrowheads="1"/>
          </p:cNvSpPr>
          <p:nvPr/>
        </p:nvSpPr>
        <p:spPr bwMode="auto">
          <a:xfrm>
            <a:off x="-3858" y="3581400"/>
            <a:ext cx="8839200" cy="1311275"/>
          </a:xfrm>
          <a:prstGeom prst="rect">
            <a:avLst/>
          </a:prstGeom>
          <a:noFill/>
          <a:ln w="9525">
            <a:noFill/>
            <a:miter lim="800000"/>
            <a:headEnd/>
            <a:tailEnd/>
          </a:ln>
          <a:effectLst/>
        </p:spPr>
        <p:txBody>
          <a:bodyPr>
            <a:spAutoFit/>
          </a:bodyPr>
          <a:lstStyle/>
          <a:p>
            <a:pPr marL="371475" indent="-371475">
              <a:spcBef>
                <a:spcPct val="50000"/>
              </a:spcBef>
              <a:buFontTx/>
              <a:buChar char="•"/>
            </a:pPr>
            <a:r>
              <a:rPr lang="en-US" sz="2000" dirty="0" err="1"/>
              <a:t>Bernouili’s</a:t>
            </a:r>
            <a:r>
              <a:rPr lang="en-US" sz="2000" dirty="0"/>
              <a:t> principle holds when</a:t>
            </a:r>
          </a:p>
          <a:p>
            <a:pPr marL="371475" indent="-371475">
              <a:spcBef>
                <a:spcPct val="50000"/>
              </a:spcBef>
              <a:buFontTx/>
              <a:buAutoNum type="romanLcParenBoth"/>
            </a:pPr>
            <a:r>
              <a:rPr lang="en-US" sz="2000" dirty="0"/>
              <a:t>the </a:t>
            </a:r>
            <a:r>
              <a:rPr lang="en-US" sz="2000" i="1" dirty="0"/>
              <a:t>temperature, density, and elevation</a:t>
            </a:r>
            <a:r>
              <a:rPr lang="en-US" sz="2000" dirty="0"/>
              <a:t> of fluid remains about </a:t>
            </a:r>
            <a:r>
              <a:rPr lang="en-US" sz="2000" i="1" dirty="0"/>
              <a:t>constant</a:t>
            </a:r>
            <a:r>
              <a:rPr lang="en-US" sz="2000" dirty="0"/>
              <a:t>.</a:t>
            </a:r>
          </a:p>
          <a:p>
            <a:pPr marL="371475" indent="-371475">
              <a:spcBef>
                <a:spcPct val="50000"/>
              </a:spcBef>
              <a:buFontTx/>
              <a:buAutoNum type="romanLcParenBoth"/>
            </a:pPr>
            <a:r>
              <a:rPr lang="en-US" sz="2000" dirty="0"/>
              <a:t>when flow is </a:t>
            </a:r>
            <a:r>
              <a:rPr lang="en-US" sz="2000" i="1" dirty="0"/>
              <a:t>laminar</a:t>
            </a:r>
            <a:r>
              <a:rPr lang="en-US" sz="2000" dirty="0"/>
              <a:t> (i.e. smooth, steady), and not turbulent (</a:t>
            </a:r>
            <a:r>
              <a:rPr lang="en-US" sz="2000" dirty="0" err="1"/>
              <a:t>i.e</a:t>
            </a:r>
            <a:r>
              <a:rPr lang="en-US" sz="2000" dirty="0"/>
              <a:t> chaotic)</a:t>
            </a:r>
          </a:p>
        </p:txBody>
      </p:sp>
      <p:sp>
        <p:nvSpPr>
          <p:cNvPr id="43017" name="Text Box 9"/>
          <p:cNvSpPr txBox="1">
            <a:spLocks noChangeArrowheads="1"/>
          </p:cNvSpPr>
          <p:nvPr/>
        </p:nvSpPr>
        <p:spPr bwMode="auto">
          <a:xfrm>
            <a:off x="-3858" y="5334000"/>
            <a:ext cx="9144000" cy="396875"/>
          </a:xfrm>
          <a:prstGeom prst="rect">
            <a:avLst/>
          </a:prstGeom>
          <a:noFill/>
          <a:ln w="9525">
            <a:noFill/>
            <a:miter lim="800000"/>
            <a:headEnd/>
            <a:tailEnd/>
          </a:ln>
          <a:effectLst/>
        </p:spPr>
        <p:txBody>
          <a:bodyPr>
            <a:spAutoFit/>
          </a:bodyPr>
          <a:lstStyle/>
          <a:p>
            <a:pPr>
              <a:spcBef>
                <a:spcPct val="50000"/>
              </a:spcBef>
            </a:pPr>
            <a:r>
              <a:rPr lang="en-US" sz="2000" i="1"/>
              <a:t>Note:</a:t>
            </a:r>
            <a:r>
              <a:rPr lang="en-US" sz="2000"/>
              <a:t> Distinction between internal and external pressure</a:t>
            </a:r>
          </a:p>
        </p:txBody>
      </p:sp>
      <p:sp>
        <p:nvSpPr>
          <p:cNvPr id="43018" name="Text Box 10"/>
          <p:cNvSpPr txBox="1">
            <a:spLocks noChangeArrowheads="1"/>
          </p:cNvSpPr>
          <p:nvPr/>
        </p:nvSpPr>
        <p:spPr bwMode="auto">
          <a:xfrm>
            <a:off x="986742" y="5715000"/>
            <a:ext cx="2362200" cy="396875"/>
          </a:xfrm>
          <a:prstGeom prst="rect">
            <a:avLst/>
          </a:prstGeom>
          <a:noFill/>
          <a:ln w="9525">
            <a:noFill/>
            <a:miter lim="800000"/>
            <a:headEnd/>
            <a:tailEnd/>
          </a:ln>
          <a:effectLst/>
        </p:spPr>
        <p:txBody>
          <a:bodyPr>
            <a:spAutoFit/>
          </a:bodyPr>
          <a:lstStyle/>
          <a:p>
            <a:pPr>
              <a:spcBef>
                <a:spcPct val="50000"/>
              </a:spcBef>
            </a:pPr>
            <a:r>
              <a:rPr lang="en-US" sz="2000" dirty="0"/>
              <a:t>within liquid</a:t>
            </a:r>
          </a:p>
        </p:txBody>
      </p:sp>
      <p:sp>
        <p:nvSpPr>
          <p:cNvPr id="43019" name="Line 11"/>
          <p:cNvSpPr>
            <a:spLocks noChangeShapeType="1"/>
          </p:cNvSpPr>
          <p:nvPr/>
        </p:nvSpPr>
        <p:spPr bwMode="auto">
          <a:xfrm flipV="1">
            <a:off x="2358342" y="5715000"/>
            <a:ext cx="914400" cy="76200"/>
          </a:xfrm>
          <a:prstGeom prst="line">
            <a:avLst/>
          </a:prstGeom>
          <a:noFill/>
          <a:ln w="9525">
            <a:solidFill>
              <a:schemeClr val="tx1"/>
            </a:solidFill>
            <a:round/>
            <a:headEnd/>
            <a:tailEnd type="triangle" w="med" len="med"/>
          </a:ln>
          <a:effectLst/>
        </p:spPr>
        <p:txBody>
          <a:bodyPr/>
          <a:lstStyle/>
          <a:p>
            <a:endParaRPr lang="en-US"/>
          </a:p>
        </p:txBody>
      </p:sp>
      <p:grpSp>
        <p:nvGrpSpPr>
          <p:cNvPr id="43023" name="Group 15"/>
          <p:cNvGrpSpPr>
            <a:grpSpLocks/>
          </p:cNvGrpSpPr>
          <p:nvPr/>
        </p:nvGrpSpPr>
        <p:grpSpPr bwMode="auto">
          <a:xfrm>
            <a:off x="3501342" y="5638800"/>
            <a:ext cx="2895600" cy="701675"/>
            <a:chOff x="2016" y="3936"/>
            <a:chExt cx="1824" cy="442"/>
          </a:xfrm>
        </p:grpSpPr>
        <p:sp>
          <p:nvSpPr>
            <p:cNvPr id="43020" name="Text Box 12"/>
            <p:cNvSpPr txBox="1">
              <a:spLocks noChangeArrowheads="1"/>
            </p:cNvSpPr>
            <p:nvPr/>
          </p:nvSpPr>
          <p:spPr bwMode="auto">
            <a:xfrm>
              <a:off x="2016" y="3936"/>
              <a:ext cx="1824" cy="442"/>
            </a:xfrm>
            <a:prstGeom prst="rect">
              <a:avLst/>
            </a:prstGeom>
            <a:noFill/>
            <a:ln w="9525">
              <a:noFill/>
              <a:miter lim="800000"/>
              <a:headEnd/>
              <a:tailEnd/>
            </a:ln>
            <a:effectLst/>
          </p:spPr>
          <p:txBody>
            <a:bodyPr>
              <a:spAutoFit/>
            </a:bodyPr>
            <a:lstStyle/>
            <a:p>
              <a:pPr>
                <a:spcBef>
                  <a:spcPct val="50000"/>
                </a:spcBef>
              </a:pPr>
              <a:r>
                <a:rPr lang="en-US" sz="2000"/>
                <a:t>exerted by fluid on something</a:t>
              </a:r>
            </a:p>
          </p:txBody>
        </p:sp>
        <p:sp>
          <p:nvSpPr>
            <p:cNvPr id="43021" name="Line 13"/>
            <p:cNvSpPr>
              <a:spLocks noChangeShapeType="1"/>
            </p:cNvSpPr>
            <p:nvPr/>
          </p:nvSpPr>
          <p:spPr bwMode="auto">
            <a:xfrm flipV="1">
              <a:off x="2544" y="3936"/>
              <a:ext cx="240" cy="48"/>
            </a:xfrm>
            <a:prstGeom prst="line">
              <a:avLst/>
            </a:prstGeom>
            <a:noFill/>
            <a:ln w="9525">
              <a:solidFill>
                <a:schemeClr val="tx1"/>
              </a:solidFill>
              <a:round/>
              <a:headEnd/>
              <a:tailEnd type="triangle" w="med" len="med"/>
            </a:ln>
            <a:effectLst/>
          </p:spPr>
          <p:txBody>
            <a:bodyPr/>
            <a:lstStyle/>
            <a:p>
              <a:endParaRPr lang="en-US"/>
            </a:p>
          </p:txBody>
        </p:sp>
      </p:grpSp>
      <p:sp>
        <p:nvSpPr>
          <p:cNvPr id="43022" name="Text Box 14"/>
          <p:cNvSpPr txBox="1">
            <a:spLocks noChangeArrowheads="1"/>
          </p:cNvSpPr>
          <p:nvPr/>
        </p:nvSpPr>
        <p:spPr bwMode="auto">
          <a:xfrm>
            <a:off x="6320742" y="5727700"/>
            <a:ext cx="2819400" cy="825500"/>
          </a:xfrm>
          <a:prstGeom prst="rect">
            <a:avLst/>
          </a:prstGeom>
          <a:noFill/>
          <a:ln w="9525">
            <a:noFill/>
            <a:miter lim="800000"/>
            <a:headEnd/>
            <a:tailEnd/>
          </a:ln>
          <a:effectLst/>
        </p:spPr>
        <p:txBody>
          <a:bodyPr>
            <a:spAutoFit/>
          </a:bodyPr>
          <a:lstStyle/>
          <a:p>
            <a:pPr>
              <a:spcBef>
                <a:spcPct val="50000"/>
              </a:spcBef>
            </a:pPr>
            <a:r>
              <a:rPr lang="en-US" sz="1600"/>
              <a:t>Eg. using high-speed water jets to cut steel – external pressure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0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3016">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3016">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3016">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30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30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301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30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30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5" grpId="0"/>
      <p:bldP spid="43017" grpId="0"/>
      <p:bldP spid="43018" grpId="0"/>
      <p:bldP spid="43019" grpId="0" animBg="1"/>
      <p:bldP spid="4302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5"/>
          <p:cNvSpPr>
            <a:spLocks noGrp="1" noChangeArrowheads="1"/>
          </p:cNvSpPr>
          <p:nvPr>
            <p:ph type="title"/>
          </p:nvPr>
        </p:nvSpPr>
        <p:spPr>
          <a:xfrm>
            <a:off x="457200" y="0"/>
            <a:ext cx="8229600" cy="1143000"/>
          </a:xfrm>
        </p:spPr>
        <p:txBody>
          <a:bodyPr/>
          <a:lstStyle/>
          <a:p>
            <a:r>
              <a:rPr lang="en-US" sz="3200" u="sng" dirty="0"/>
              <a:t>Examples</a:t>
            </a:r>
          </a:p>
        </p:txBody>
      </p:sp>
      <p:pic>
        <p:nvPicPr>
          <p:cNvPr id="26628" name="Picture 4" descr="im148"/>
          <p:cNvPicPr>
            <a:picLocks noGrp="1" noChangeAspect="1" noChangeArrowheads="1"/>
          </p:cNvPicPr>
          <p:nvPr>
            <p:ph sz="half" idx="1"/>
          </p:nvPr>
        </p:nvPicPr>
        <p:blipFill>
          <a:blip r:embed="rId3"/>
          <a:srcRect/>
          <a:stretch>
            <a:fillRect/>
          </a:stretch>
        </p:blipFill>
        <p:spPr>
          <a:xfrm>
            <a:off x="6103234" y="2270918"/>
            <a:ext cx="2116138" cy="1522413"/>
          </a:xfrm>
          <a:noFill/>
          <a:ln/>
        </p:spPr>
      </p:pic>
      <p:sp>
        <p:nvSpPr>
          <p:cNvPr id="26631" name="Text Box 7"/>
          <p:cNvSpPr txBox="1">
            <a:spLocks noChangeArrowheads="1"/>
          </p:cNvSpPr>
          <p:nvPr/>
        </p:nvSpPr>
        <p:spPr bwMode="auto">
          <a:xfrm>
            <a:off x="190500" y="838200"/>
            <a:ext cx="8763000" cy="1463675"/>
          </a:xfrm>
          <a:prstGeom prst="rect">
            <a:avLst/>
          </a:prstGeom>
          <a:noFill/>
          <a:ln w="9525">
            <a:noFill/>
            <a:miter lim="800000"/>
            <a:headEnd/>
            <a:tailEnd/>
          </a:ln>
          <a:effectLst/>
        </p:spPr>
        <p:txBody>
          <a:bodyPr>
            <a:spAutoFit/>
          </a:bodyPr>
          <a:lstStyle/>
          <a:p>
            <a:pPr>
              <a:spcBef>
                <a:spcPct val="50000"/>
              </a:spcBef>
            </a:pPr>
            <a:r>
              <a:rPr lang="en-US" sz="2000" b="1" dirty="0">
                <a:solidFill>
                  <a:srgbClr val="00B050"/>
                </a:solidFill>
              </a:rPr>
              <a:t>DEMO</a:t>
            </a:r>
            <a:r>
              <a:rPr lang="en-US" sz="2000" dirty="0">
                <a:solidFill>
                  <a:srgbClr val="00B050"/>
                </a:solidFill>
              </a:rPr>
              <a:t>: </a:t>
            </a:r>
            <a:r>
              <a:rPr lang="en-US" sz="2000" dirty="0"/>
              <a:t>Hold piece of paper horizontally up to mouth and blow across it. What happens?</a:t>
            </a:r>
          </a:p>
          <a:p>
            <a:pPr>
              <a:spcBef>
                <a:spcPct val="50000"/>
              </a:spcBef>
            </a:pPr>
            <a:r>
              <a:rPr lang="en-US" sz="2000" dirty="0"/>
              <a:t>Paper rises! Blowing causes greater air speed above, so decreases internal pressure above c.f. below. </a:t>
            </a:r>
          </a:p>
        </p:txBody>
      </p:sp>
      <p:sp>
        <p:nvSpPr>
          <p:cNvPr id="26632" name="Text Box 8"/>
          <p:cNvSpPr txBox="1">
            <a:spLocks noChangeArrowheads="1"/>
          </p:cNvSpPr>
          <p:nvPr/>
        </p:nvSpPr>
        <p:spPr bwMode="auto">
          <a:xfrm>
            <a:off x="159634" y="2423318"/>
            <a:ext cx="4648200" cy="1311275"/>
          </a:xfrm>
          <a:prstGeom prst="rect">
            <a:avLst/>
          </a:prstGeom>
          <a:noFill/>
          <a:ln w="9525">
            <a:noFill/>
            <a:miter lim="800000"/>
            <a:headEnd/>
            <a:tailEnd/>
          </a:ln>
          <a:effectLst/>
        </p:spPr>
        <p:txBody>
          <a:bodyPr>
            <a:spAutoFit/>
          </a:bodyPr>
          <a:lstStyle/>
          <a:p>
            <a:pPr>
              <a:spcBef>
                <a:spcPct val="50000"/>
              </a:spcBef>
            </a:pPr>
            <a:r>
              <a:rPr lang="en-US" sz="2000" b="1" dirty="0">
                <a:solidFill>
                  <a:srgbClr val="0070C0"/>
                </a:solidFill>
              </a:rPr>
              <a:t>ANOTHER DEMO: </a:t>
            </a:r>
            <a:r>
              <a:rPr lang="en-US" sz="2000" dirty="0"/>
              <a:t>(try also  at home!) Balance two empty light bottles or cans on straws and blow between them – </a:t>
            </a:r>
            <a:r>
              <a:rPr lang="en-US" sz="2000" dirty="0" smtClean="0"/>
              <a:t>makes them </a:t>
            </a:r>
            <a:r>
              <a:rPr lang="en-US" sz="2000" dirty="0"/>
              <a:t>move </a:t>
            </a:r>
            <a:r>
              <a:rPr lang="en-US" sz="2000" dirty="0" smtClean="0"/>
              <a:t>towards each other! </a:t>
            </a:r>
            <a:endParaRPr lang="en-US" sz="2000" b="1" dirty="0"/>
          </a:p>
        </p:txBody>
      </p:sp>
      <p:sp>
        <p:nvSpPr>
          <p:cNvPr id="26633" name="Text Box 9"/>
          <p:cNvSpPr txBox="1">
            <a:spLocks noChangeArrowheads="1"/>
          </p:cNvSpPr>
          <p:nvPr/>
        </p:nvSpPr>
        <p:spPr bwMode="auto">
          <a:xfrm>
            <a:off x="168315" y="3891725"/>
            <a:ext cx="8839200" cy="1006475"/>
          </a:xfrm>
          <a:prstGeom prst="rect">
            <a:avLst/>
          </a:prstGeom>
          <a:noFill/>
          <a:ln w="9525">
            <a:noFill/>
            <a:miter lim="800000"/>
            <a:headEnd/>
            <a:tailEnd/>
          </a:ln>
          <a:effectLst/>
        </p:spPr>
        <p:txBody>
          <a:bodyPr>
            <a:spAutoFit/>
          </a:bodyPr>
          <a:lstStyle/>
          <a:p>
            <a:pPr>
              <a:spcBef>
                <a:spcPct val="50000"/>
              </a:spcBef>
            </a:pPr>
            <a:r>
              <a:rPr lang="en-US" sz="2000" b="1" dirty="0" err="1"/>
              <a:t>Eg</a:t>
            </a:r>
            <a:r>
              <a:rPr lang="en-US" sz="2000" b="1" dirty="0"/>
              <a:t>. </a:t>
            </a:r>
            <a:r>
              <a:rPr lang="en-US" sz="2000" dirty="0"/>
              <a:t>Messed up hair-dos while riding in a car with open top – your hair rises! Pressure outside is less since air is moving (relatively) whereas air inside is static.</a:t>
            </a:r>
          </a:p>
        </p:txBody>
      </p:sp>
      <p:sp>
        <p:nvSpPr>
          <p:cNvPr id="26634" name="Text Box 10"/>
          <p:cNvSpPr txBox="1">
            <a:spLocks noChangeArrowheads="1"/>
          </p:cNvSpPr>
          <p:nvPr/>
        </p:nvSpPr>
        <p:spPr bwMode="auto">
          <a:xfrm>
            <a:off x="168315" y="5110925"/>
            <a:ext cx="4419600" cy="1311275"/>
          </a:xfrm>
          <a:prstGeom prst="rect">
            <a:avLst/>
          </a:prstGeom>
          <a:noFill/>
          <a:ln w="9525">
            <a:noFill/>
            <a:miter lim="800000"/>
            <a:headEnd/>
            <a:tailEnd/>
          </a:ln>
          <a:effectLst/>
        </p:spPr>
        <p:txBody>
          <a:bodyPr>
            <a:spAutoFit/>
          </a:bodyPr>
          <a:lstStyle/>
          <a:p>
            <a:pPr>
              <a:spcBef>
                <a:spcPct val="50000"/>
              </a:spcBef>
            </a:pPr>
            <a:r>
              <a:rPr lang="en-US" sz="2000" b="1"/>
              <a:t>Eg.</a:t>
            </a:r>
            <a:r>
              <a:rPr lang="en-US" sz="2000"/>
              <a:t> Why during storm, roof might blow off: fast moving air above (bunched up streamlines), so less air pressure above than inside. </a:t>
            </a:r>
          </a:p>
        </p:txBody>
      </p:sp>
      <p:pic>
        <p:nvPicPr>
          <p:cNvPr id="26635" name="Picture 11" descr="14-20Figure_FIG"/>
          <p:cNvPicPr>
            <a:picLocks noGrp="1" noChangeAspect="1" noChangeArrowheads="1"/>
          </p:cNvPicPr>
          <p:nvPr>
            <p:ph sz="half" idx="2"/>
          </p:nvPr>
        </p:nvPicPr>
        <p:blipFill>
          <a:blip r:embed="rId4" cstate="print"/>
          <a:srcRect/>
          <a:stretch>
            <a:fillRect/>
          </a:stretch>
        </p:blipFill>
        <p:spPr>
          <a:xfrm>
            <a:off x="5730915" y="5069650"/>
            <a:ext cx="1676400" cy="1489075"/>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3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6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663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63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6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2" grpId="0"/>
      <p:bldP spid="26633" grpId="0"/>
      <p:bldP spid="2663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0"/>
            <a:ext cx="8153400" cy="792163"/>
          </a:xfrm>
        </p:spPr>
        <p:txBody>
          <a:bodyPr/>
          <a:lstStyle/>
          <a:p>
            <a:r>
              <a:rPr lang="en-US" sz="3200" u="sng"/>
              <a:t>More examples/applications</a:t>
            </a:r>
          </a:p>
        </p:txBody>
      </p:sp>
      <p:sp>
        <p:nvSpPr>
          <p:cNvPr id="46083" name="Rectangle 3"/>
          <p:cNvSpPr>
            <a:spLocks noGrp="1" noChangeArrowheads="1"/>
          </p:cNvSpPr>
          <p:nvPr>
            <p:ph type="body" sz="half" idx="1"/>
          </p:nvPr>
        </p:nvSpPr>
        <p:spPr>
          <a:xfrm>
            <a:off x="-76200" y="708206"/>
            <a:ext cx="8915400" cy="1600200"/>
          </a:xfrm>
        </p:spPr>
        <p:txBody>
          <a:bodyPr/>
          <a:lstStyle/>
          <a:p>
            <a:r>
              <a:rPr lang="en-US" sz="1800" dirty="0" err="1"/>
              <a:t>Eg</a:t>
            </a:r>
            <a:r>
              <a:rPr lang="en-US" sz="1800" dirty="0"/>
              <a:t>. Bernoulli’s pr. is not always a bad thing – </a:t>
            </a:r>
            <a:r>
              <a:rPr lang="en-US" sz="1800" dirty="0" err="1"/>
              <a:t>eg</a:t>
            </a:r>
            <a:r>
              <a:rPr lang="en-US" sz="1800" dirty="0"/>
              <a:t> design of airplane wings, make air flow faster over the top surface,  by a tilt in the wing, called </a:t>
            </a:r>
            <a:r>
              <a:rPr lang="en-US" sz="1800" i="1" dirty="0"/>
              <a:t>angle of attack</a:t>
            </a:r>
            <a:r>
              <a:rPr lang="en-US" sz="1800" dirty="0"/>
              <a:t>. </a:t>
            </a:r>
            <a:endParaRPr lang="en-US" sz="1800" i="1" dirty="0"/>
          </a:p>
        </p:txBody>
      </p:sp>
      <p:grpSp>
        <p:nvGrpSpPr>
          <p:cNvPr id="46088" name="Group 8"/>
          <p:cNvGrpSpPr>
            <a:grpSpLocks/>
          </p:cNvGrpSpPr>
          <p:nvPr/>
        </p:nvGrpSpPr>
        <p:grpSpPr bwMode="auto">
          <a:xfrm>
            <a:off x="1447800" y="1359000"/>
            <a:ext cx="3035300" cy="2185988"/>
            <a:chOff x="1776" y="1632"/>
            <a:chExt cx="1488" cy="1077"/>
          </a:xfrm>
        </p:grpSpPr>
        <p:pic>
          <p:nvPicPr>
            <p:cNvPr id="46084" name="Picture 4" descr="14-21Figure_FIG"/>
            <p:cNvPicPr>
              <a:picLocks noChangeAspect="1" noChangeArrowheads="1"/>
            </p:cNvPicPr>
            <p:nvPr/>
          </p:nvPicPr>
          <p:blipFill>
            <a:blip r:embed="rId3" cstate="print"/>
            <a:srcRect/>
            <a:stretch>
              <a:fillRect/>
            </a:stretch>
          </p:blipFill>
          <p:spPr bwMode="auto">
            <a:xfrm>
              <a:off x="1824" y="1776"/>
              <a:ext cx="1296" cy="933"/>
            </a:xfrm>
            <a:prstGeom prst="rect">
              <a:avLst/>
            </a:prstGeom>
            <a:noFill/>
            <a:ln/>
            <a:effectLst/>
          </p:spPr>
        </p:pic>
        <p:sp>
          <p:nvSpPr>
            <p:cNvPr id="46086" name="Text Box 6"/>
            <p:cNvSpPr txBox="1">
              <a:spLocks noChangeArrowheads="1"/>
            </p:cNvSpPr>
            <p:nvPr/>
          </p:nvSpPr>
          <p:spPr bwMode="auto">
            <a:xfrm>
              <a:off x="1776" y="1632"/>
              <a:ext cx="1488" cy="150"/>
            </a:xfrm>
            <a:prstGeom prst="rect">
              <a:avLst/>
            </a:prstGeom>
            <a:noFill/>
            <a:ln w="9525">
              <a:noFill/>
              <a:miter lim="800000"/>
              <a:headEnd/>
              <a:tailEnd/>
            </a:ln>
            <a:effectLst/>
          </p:spPr>
          <p:txBody>
            <a:bodyPr>
              <a:spAutoFit/>
            </a:bodyPr>
            <a:lstStyle/>
            <a:p>
              <a:pPr>
                <a:spcBef>
                  <a:spcPct val="50000"/>
                </a:spcBef>
              </a:pPr>
              <a:r>
                <a:rPr lang="en-US" sz="1400"/>
                <a:t>net upward force (</a:t>
              </a:r>
              <a:r>
                <a:rPr lang="en-US" sz="1400" i="1"/>
                <a:t>lift)</a:t>
              </a:r>
            </a:p>
          </p:txBody>
        </p:sp>
        <p:sp>
          <p:nvSpPr>
            <p:cNvPr id="46087" name="Text Box 7"/>
            <p:cNvSpPr txBox="1">
              <a:spLocks noChangeArrowheads="1"/>
            </p:cNvSpPr>
            <p:nvPr/>
          </p:nvSpPr>
          <p:spPr bwMode="auto">
            <a:xfrm>
              <a:off x="2400" y="2208"/>
              <a:ext cx="480" cy="150"/>
            </a:xfrm>
            <a:prstGeom prst="rect">
              <a:avLst/>
            </a:prstGeom>
            <a:noFill/>
            <a:ln w="9525">
              <a:noFill/>
              <a:miter lim="800000"/>
              <a:headEnd/>
              <a:tailEnd/>
            </a:ln>
            <a:effectLst/>
          </p:spPr>
          <p:txBody>
            <a:bodyPr>
              <a:spAutoFit/>
            </a:bodyPr>
            <a:lstStyle/>
            <a:p>
              <a:pPr>
                <a:spcBef>
                  <a:spcPct val="50000"/>
                </a:spcBef>
              </a:pPr>
              <a:r>
                <a:rPr lang="en-US" sz="1400"/>
                <a:t>drag</a:t>
              </a:r>
            </a:p>
          </p:txBody>
        </p:sp>
      </p:grpSp>
      <p:sp>
        <p:nvSpPr>
          <p:cNvPr id="46089" name="Text Box 9"/>
          <p:cNvSpPr txBox="1">
            <a:spLocks noChangeArrowheads="1"/>
          </p:cNvSpPr>
          <p:nvPr/>
        </p:nvSpPr>
        <p:spPr bwMode="auto">
          <a:xfrm>
            <a:off x="4648200" y="1663800"/>
            <a:ext cx="3429000" cy="646331"/>
          </a:xfrm>
          <a:prstGeom prst="rect">
            <a:avLst/>
          </a:prstGeom>
          <a:noFill/>
          <a:ln w="9525">
            <a:noFill/>
            <a:miter lim="800000"/>
            <a:headEnd/>
            <a:tailEnd/>
          </a:ln>
          <a:effectLst/>
        </p:spPr>
        <p:txBody>
          <a:bodyPr>
            <a:spAutoFit/>
          </a:bodyPr>
          <a:lstStyle/>
          <a:p>
            <a:pPr>
              <a:spcBef>
                <a:spcPct val="50000"/>
              </a:spcBef>
            </a:pPr>
            <a:r>
              <a:rPr lang="en-US" dirty="0"/>
              <a:t>Increased lift for larger wing surface area and larger speeds.</a:t>
            </a:r>
          </a:p>
        </p:txBody>
      </p:sp>
      <p:sp>
        <p:nvSpPr>
          <p:cNvPr id="46090" name="Text Box 10"/>
          <p:cNvSpPr txBox="1">
            <a:spLocks noChangeArrowheads="1"/>
          </p:cNvSpPr>
          <p:nvPr/>
        </p:nvSpPr>
        <p:spPr bwMode="auto">
          <a:xfrm>
            <a:off x="0" y="3739634"/>
            <a:ext cx="9144000" cy="369332"/>
          </a:xfrm>
          <a:prstGeom prst="rect">
            <a:avLst/>
          </a:prstGeom>
          <a:noFill/>
          <a:ln w="9525">
            <a:noFill/>
            <a:miter lim="800000"/>
            <a:headEnd/>
            <a:tailEnd/>
          </a:ln>
          <a:effectLst/>
        </p:spPr>
        <p:txBody>
          <a:bodyPr>
            <a:spAutoFit/>
          </a:bodyPr>
          <a:lstStyle/>
          <a:p>
            <a:pPr>
              <a:spcBef>
                <a:spcPct val="50000"/>
              </a:spcBef>
              <a:buFontTx/>
              <a:buChar char="•"/>
            </a:pPr>
            <a:r>
              <a:rPr lang="en-US"/>
              <a:t>  Eg. Spinning base-ball – drags a thin layer of air around with it (frictional effect) :</a:t>
            </a:r>
          </a:p>
        </p:txBody>
      </p:sp>
      <p:pic>
        <p:nvPicPr>
          <p:cNvPr id="46091" name="Picture 11" descr="14-22Figure_FIG"/>
          <p:cNvPicPr>
            <a:picLocks noGrp="1" noChangeAspect="1" noChangeArrowheads="1"/>
          </p:cNvPicPr>
          <p:nvPr>
            <p:ph sz="quarter" idx="3"/>
          </p:nvPr>
        </p:nvPicPr>
        <p:blipFill>
          <a:blip r:embed="rId4"/>
          <a:srcRect/>
          <a:stretch>
            <a:fillRect/>
          </a:stretch>
        </p:blipFill>
        <p:spPr>
          <a:xfrm>
            <a:off x="1890532" y="4115718"/>
            <a:ext cx="4572000" cy="2039938"/>
          </a:xfrm>
          <a:noFill/>
          <a:ln/>
        </p:spPr>
      </p:pic>
      <p:grpSp>
        <p:nvGrpSpPr>
          <p:cNvPr id="46095" name="Group 15"/>
          <p:cNvGrpSpPr>
            <a:grpSpLocks/>
          </p:cNvGrpSpPr>
          <p:nvPr/>
        </p:nvGrpSpPr>
        <p:grpSpPr bwMode="auto">
          <a:xfrm>
            <a:off x="290332" y="4649118"/>
            <a:ext cx="1600200" cy="915988"/>
            <a:chOff x="192" y="3360"/>
            <a:chExt cx="1008" cy="577"/>
          </a:xfrm>
        </p:grpSpPr>
        <p:sp>
          <p:nvSpPr>
            <p:cNvPr id="46093" name="Text Box 13"/>
            <p:cNvSpPr txBox="1">
              <a:spLocks noChangeArrowheads="1"/>
            </p:cNvSpPr>
            <p:nvPr/>
          </p:nvSpPr>
          <p:spPr bwMode="auto">
            <a:xfrm>
              <a:off x="192" y="3360"/>
              <a:ext cx="1008" cy="577"/>
            </a:xfrm>
            <a:prstGeom prst="rect">
              <a:avLst/>
            </a:prstGeom>
            <a:noFill/>
            <a:ln w="9525">
              <a:noFill/>
              <a:miter lim="800000"/>
              <a:headEnd/>
              <a:tailEnd/>
            </a:ln>
            <a:effectLst/>
          </p:spPr>
          <p:txBody>
            <a:bodyPr>
              <a:spAutoFit/>
            </a:bodyPr>
            <a:lstStyle/>
            <a:p>
              <a:pPr>
                <a:spcBef>
                  <a:spcPct val="50000"/>
                </a:spcBef>
              </a:pPr>
              <a:r>
                <a:rPr lang="en-US" dirty="0"/>
                <a:t>non-spinning – symmetric streamlines</a:t>
              </a:r>
            </a:p>
          </p:txBody>
        </p:sp>
        <p:sp>
          <p:nvSpPr>
            <p:cNvPr id="46094" name="Line 14"/>
            <p:cNvSpPr>
              <a:spLocks noChangeShapeType="1"/>
            </p:cNvSpPr>
            <p:nvPr/>
          </p:nvSpPr>
          <p:spPr bwMode="auto">
            <a:xfrm flipV="1">
              <a:off x="1104" y="3552"/>
              <a:ext cx="96" cy="144"/>
            </a:xfrm>
            <a:prstGeom prst="line">
              <a:avLst/>
            </a:prstGeom>
            <a:noFill/>
            <a:ln w="9525">
              <a:solidFill>
                <a:schemeClr val="tx1"/>
              </a:solidFill>
              <a:round/>
              <a:headEnd/>
              <a:tailEnd type="triangle" w="med" len="med"/>
            </a:ln>
            <a:effectLst/>
          </p:spPr>
          <p:txBody>
            <a:bodyPr/>
            <a:lstStyle/>
            <a:p>
              <a:endParaRPr lang="en-US"/>
            </a:p>
          </p:txBody>
        </p:sp>
      </p:grpSp>
      <p:sp>
        <p:nvSpPr>
          <p:cNvPr id="46096" name="Text Box 16"/>
          <p:cNvSpPr txBox="1">
            <a:spLocks noChangeArrowheads="1"/>
          </p:cNvSpPr>
          <p:nvPr/>
        </p:nvSpPr>
        <p:spPr bwMode="auto">
          <a:xfrm>
            <a:off x="6691132" y="4572918"/>
            <a:ext cx="2133600" cy="1190625"/>
          </a:xfrm>
          <a:prstGeom prst="rect">
            <a:avLst/>
          </a:prstGeom>
          <a:noFill/>
          <a:ln w="9525">
            <a:noFill/>
            <a:miter lim="800000"/>
            <a:headEnd/>
            <a:tailEnd/>
          </a:ln>
          <a:effectLst/>
        </p:spPr>
        <p:txBody>
          <a:bodyPr>
            <a:spAutoFit/>
          </a:bodyPr>
          <a:lstStyle/>
          <a:p>
            <a:pPr>
              <a:spcBef>
                <a:spcPct val="50000"/>
              </a:spcBef>
            </a:pPr>
            <a:r>
              <a:rPr lang="en-US"/>
              <a:t>spinning – air pressure greater at B than A, so ball curves up</a:t>
            </a:r>
          </a:p>
        </p:txBody>
      </p:sp>
      <p:sp>
        <p:nvSpPr>
          <p:cNvPr id="46097" name="Text Box 17"/>
          <p:cNvSpPr txBox="1">
            <a:spLocks noChangeArrowheads="1"/>
          </p:cNvSpPr>
          <p:nvPr/>
        </p:nvSpPr>
        <p:spPr bwMode="auto">
          <a:xfrm>
            <a:off x="-36653" y="6120339"/>
            <a:ext cx="8763000" cy="366712"/>
          </a:xfrm>
          <a:prstGeom prst="rect">
            <a:avLst/>
          </a:prstGeom>
          <a:noFill/>
          <a:ln w="9525">
            <a:noFill/>
            <a:miter lim="800000"/>
            <a:headEnd/>
            <a:tailEnd/>
          </a:ln>
          <a:effectLst/>
        </p:spPr>
        <p:txBody>
          <a:bodyPr>
            <a:spAutoFit/>
          </a:bodyPr>
          <a:lstStyle/>
          <a:p>
            <a:pPr>
              <a:spcBef>
                <a:spcPct val="50000"/>
              </a:spcBef>
              <a:buFontTx/>
              <a:buChar char="•"/>
            </a:pPr>
            <a:r>
              <a:rPr lang="en-US" dirty="0"/>
              <a:t> See book for many more interesting examples! (from insects to shower curtains…)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8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08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609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609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609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609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60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P spid="46089" grpId="0"/>
      <p:bldP spid="46090" grpId="0"/>
      <p:bldP spid="46096" grpId="0"/>
      <p:bldP spid="4609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0"/>
            <a:ext cx="8229600" cy="1143000"/>
          </a:xfrm>
        </p:spPr>
        <p:txBody>
          <a:bodyPr/>
          <a:lstStyle/>
          <a:p>
            <a:r>
              <a:rPr lang="en-US" sz="3200" u="sng" dirty="0"/>
              <a:t>Plasma</a:t>
            </a:r>
          </a:p>
        </p:txBody>
      </p:sp>
      <p:sp>
        <p:nvSpPr>
          <p:cNvPr id="49155" name="Rectangle 3"/>
          <p:cNvSpPr>
            <a:spLocks noGrp="1" noChangeArrowheads="1"/>
          </p:cNvSpPr>
          <p:nvPr>
            <p:ph type="body" idx="1"/>
          </p:nvPr>
        </p:nvSpPr>
        <p:spPr>
          <a:xfrm>
            <a:off x="304800" y="838200"/>
            <a:ext cx="8839200" cy="5562600"/>
          </a:xfrm>
        </p:spPr>
        <p:txBody>
          <a:bodyPr/>
          <a:lstStyle/>
          <a:p>
            <a:r>
              <a:rPr lang="en-US" sz="2000" dirty="0"/>
              <a:t>Fourth phase of matter: </a:t>
            </a:r>
            <a:r>
              <a:rPr lang="en-US" sz="2000" b="1" dirty="0"/>
              <a:t>electrified gas.</a:t>
            </a:r>
          </a:p>
          <a:p>
            <a:r>
              <a:rPr lang="en-US" sz="2000" dirty="0"/>
              <a:t>Least common in every day life and environment, but most common in the universe as a whole. The sun and other stars are mostly plasma.</a:t>
            </a:r>
          </a:p>
          <a:p>
            <a:r>
              <a:rPr lang="en-US" sz="2000" dirty="0"/>
              <a:t>Made of </a:t>
            </a:r>
            <a:r>
              <a:rPr lang="en-US" sz="2000" b="1" dirty="0"/>
              <a:t>ions and free electrons</a:t>
            </a:r>
          </a:p>
          <a:p>
            <a:pPr>
              <a:buFontTx/>
              <a:buNone/>
            </a:pPr>
            <a:r>
              <a:rPr lang="en-US" sz="2000" dirty="0"/>
              <a:t>	</a:t>
            </a:r>
            <a:r>
              <a:rPr lang="en-US" sz="1800" dirty="0" smtClean="0"/>
              <a:t>atoms/molecules </a:t>
            </a:r>
            <a:r>
              <a:rPr lang="en-US" sz="1800" dirty="0"/>
              <a:t>stripped of </a:t>
            </a:r>
            <a:r>
              <a:rPr lang="en-US" sz="1800" dirty="0" smtClean="0"/>
              <a:t>one or </a:t>
            </a:r>
            <a:r>
              <a:rPr lang="en-US" sz="1800" dirty="0"/>
              <a:t>more </a:t>
            </a:r>
            <a:r>
              <a:rPr lang="en-US" sz="1800" dirty="0" smtClean="0"/>
              <a:t>electrons</a:t>
            </a:r>
            <a:r>
              <a:rPr lang="en-US" sz="1800" dirty="0"/>
              <a:t>;</a:t>
            </a:r>
            <a:r>
              <a:rPr lang="en-US" sz="1800" dirty="0" smtClean="0"/>
              <a:t> ion is </a:t>
            </a:r>
            <a:r>
              <a:rPr lang="en-US" sz="1800" dirty="0"/>
              <a:t>positively charged</a:t>
            </a:r>
            <a:r>
              <a:rPr lang="en-US" sz="2000" dirty="0"/>
              <a:t>.</a:t>
            </a:r>
          </a:p>
          <a:p>
            <a:pPr>
              <a:buFontTx/>
              <a:buNone/>
            </a:pPr>
            <a:r>
              <a:rPr lang="en-US" sz="2000" dirty="0"/>
              <a:t>Plasma as a whole is neutral, since electrons’ charges cancel ions’ charges.</a:t>
            </a:r>
          </a:p>
          <a:p>
            <a:pPr>
              <a:buFontTx/>
              <a:buNone/>
            </a:pPr>
            <a:endParaRPr lang="en-US" sz="2000" dirty="0"/>
          </a:p>
          <a:p>
            <a:r>
              <a:rPr lang="en-US" sz="2000" dirty="0"/>
              <a:t>Conducts electric current, absorbs radiation that gases would be transparent to, can be shaped and moved by electric and magnetic fields.</a:t>
            </a:r>
          </a:p>
          <a:p>
            <a:endParaRPr lang="en-US" sz="2000" dirty="0"/>
          </a:p>
          <a:p>
            <a:r>
              <a:rPr lang="en-US" sz="2000" dirty="0"/>
              <a:t>To create in a lab: either heat gas very high, to “boil” off electrons, or, can bombard atoms with high-energy particles or radiation to strip off electrons</a:t>
            </a:r>
          </a:p>
          <a:p>
            <a:r>
              <a:rPr lang="en-US" sz="2000" dirty="0"/>
              <a:t>Naturally found in our sun and other stars, ionosphere, van Allen radiation belts around </a:t>
            </a:r>
            <a:r>
              <a:rPr lang="en-US" sz="2000" dirty="0" err="1"/>
              <a:t>Earth,aurora</a:t>
            </a:r>
            <a:r>
              <a:rPr lang="en-US" sz="2000" dirty="0"/>
              <a:t> borealis/</a:t>
            </a:r>
            <a:r>
              <a:rPr lang="en-US" sz="2000" dirty="0" err="1"/>
              <a:t>australis</a:t>
            </a:r>
            <a:endParaRPr lang="en-US" sz="2000" dirty="0"/>
          </a:p>
          <a:p>
            <a:r>
              <a:rPr lang="en-US" sz="2000" dirty="0"/>
              <a:t>Fluorescent lamps, neon lights…</a:t>
            </a:r>
          </a:p>
        </p:txBody>
      </p:sp>
      <p:sp>
        <p:nvSpPr>
          <p:cNvPr id="49157" name="Line 5"/>
          <p:cNvSpPr>
            <a:spLocks noChangeShapeType="1"/>
          </p:cNvSpPr>
          <p:nvPr/>
        </p:nvSpPr>
        <p:spPr bwMode="auto">
          <a:xfrm flipH="1" flipV="1">
            <a:off x="1981200" y="2209800"/>
            <a:ext cx="228600" cy="76200"/>
          </a:xfrm>
          <a:prstGeom prst="line">
            <a:avLst/>
          </a:prstGeom>
          <a:noFill/>
          <a:ln w="9525">
            <a:solidFill>
              <a:schemeClr val="tx1"/>
            </a:solidFill>
            <a:round/>
            <a:headEnd/>
            <a:tailEnd type="triangle" w="med" len="me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1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1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9155">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915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9155">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9155">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9155">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9155">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915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3"/>
          <a:srcRect/>
          <a:stretch>
            <a:fillRect/>
          </a:stretch>
        </p:blipFill>
        <p:spPr bwMode="auto">
          <a:xfrm>
            <a:off x="1143000" y="685800"/>
            <a:ext cx="7467600" cy="5600700"/>
          </a:xfrm>
          <a:prstGeom prst="rect">
            <a:avLst/>
          </a:prstGeom>
          <a:noFill/>
          <a:ln w="9525">
            <a:solidFill>
              <a:srgbClr val="000000"/>
            </a:solid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3"/>
          <a:srcRect/>
          <a:stretch>
            <a:fillRect/>
          </a:stretch>
        </p:blipFill>
        <p:spPr bwMode="auto">
          <a:xfrm>
            <a:off x="4572000" y="0"/>
            <a:ext cx="4572000" cy="3429000"/>
          </a:xfrm>
          <a:prstGeom prst="rect">
            <a:avLst/>
          </a:prstGeom>
          <a:noFill/>
          <a:ln w="9525">
            <a:solidFill>
              <a:schemeClr val="tx1"/>
            </a:solidFill>
            <a:miter lim="800000"/>
            <a:headEnd/>
            <a:tailEnd/>
          </a:ln>
        </p:spPr>
      </p:pic>
      <p:sp>
        <p:nvSpPr>
          <p:cNvPr id="8197" name="Rectangle 5"/>
          <p:cNvSpPr>
            <a:spLocks noChangeArrowheads="1"/>
          </p:cNvSpPr>
          <p:nvPr/>
        </p:nvSpPr>
        <p:spPr bwMode="auto">
          <a:xfrm>
            <a:off x="952500" y="3657600"/>
            <a:ext cx="7239000" cy="2590800"/>
          </a:xfrm>
          <a:prstGeom prst="rect">
            <a:avLst/>
          </a:prstGeom>
          <a:solidFill>
            <a:srgbClr val="FFFFFF"/>
          </a:solidFill>
          <a:ln w="9525">
            <a:noFill/>
            <a:miter lim="800000"/>
            <a:headEnd/>
            <a:tailEnd/>
          </a:ln>
        </p:spPr>
        <p:txBody>
          <a:bodyPr/>
          <a:lstStyle/>
          <a:p>
            <a:pPr>
              <a:spcBef>
                <a:spcPct val="30000"/>
              </a:spcBef>
              <a:tabLst>
                <a:tab pos="1714500" algn="l"/>
              </a:tabLst>
            </a:pPr>
            <a:r>
              <a:rPr lang="en-US" b="1" dirty="0">
                <a:solidFill>
                  <a:srgbClr val="993366"/>
                </a:solidFill>
              </a:rPr>
              <a:t>Answer: 2</a:t>
            </a:r>
          </a:p>
          <a:p>
            <a:pPr>
              <a:spcBef>
                <a:spcPct val="30000"/>
              </a:spcBef>
              <a:tabLst>
                <a:tab pos="1714500" algn="l"/>
              </a:tabLst>
            </a:pPr>
            <a:r>
              <a:rPr lang="en-US" dirty="0">
                <a:solidFill>
                  <a:srgbClr val="993366"/>
                </a:solidFill>
              </a:rPr>
              <a:t>This is just like the example on an earlier slide during lecture. </a:t>
            </a:r>
          </a:p>
          <a:p>
            <a:pPr>
              <a:spcBef>
                <a:spcPct val="30000"/>
              </a:spcBef>
              <a:tabLst>
                <a:tab pos="1714500" algn="l"/>
              </a:tabLst>
            </a:pPr>
            <a:r>
              <a:rPr lang="en-US" dirty="0">
                <a:solidFill>
                  <a:srgbClr val="993366"/>
                </a:solidFill>
              </a:rPr>
              <a:t>Before evacuation, the forces acting on each ball are the gravitational force, the force exerted by the balance beam and the upward buoyant force exerted by the surrounding air. Evacuating the container removes the buoyant force on each ball. Since buoyant force equals the weight of air displaced, and the larger ball displaces the greater weight of air, the loss of buoyant force is greater for the larger ball, which falls.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a:srcRect/>
          <a:stretch>
            <a:fillRect/>
          </a:stretch>
        </p:blipFill>
        <p:spPr bwMode="auto">
          <a:xfrm>
            <a:off x="533400" y="400050"/>
            <a:ext cx="8001000" cy="6000750"/>
          </a:xfrm>
          <a:prstGeom prst="rect">
            <a:avLst/>
          </a:prstGeom>
          <a:noFill/>
          <a:ln w="9525">
            <a:solidFill>
              <a:srgbClr val="000000"/>
            </a:solid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3"/>
          <a:srcRect/>
          <a:stretch>
            <a:fillRect/>
          </a:stretch>
        </p:blipFill>
        <p:spPr bwMode="auto">
          <a:xfrm>
            <a:off x="4572000" y="0"/>
            <a:ext cx="4572000" cy="3429000"/>
          </a:xfrm>
          <a:prstGeom prst="rect">
            <a:avLst/>
          </a:prstGeom>
          <a:noFill/>
          <a:ln w="9525">
            <a:solidFill>
              <a:schemeClr val="tx1"/>
            </a:solidFill>
            <a:miter lim="800000"/>
            <a:headEnd/>
            <a:tailEnd/>
          </a:ln>
        </p:spPr>
      </p:pic>
      <p:sp>
        <p:nvSpPr>
          <p:cNvPr id="4101" name="Rectangle 5"/>
          <p:cNvSpPr>
            <a:spLocks noChangeArrowheads="1"/>
          </p:cNvSpPr>
          <p:nvPr/>
        </p:nvSpPr>
        <p:spPr bwMode="auto">
          <a:xfrm>
            <a:off x="1066800" y="4114800"/>
            <a:ext cx="7543800" cy="2289175"/>
          </a:xfrm>
          <a:prstGeom prst="rect">
            <a:avLst/>
          </a:prstGeom>
          <a:noFill/>
          <a:ln w="9525">
            <a:noFill/>
            <a:miter lim="800000"/>
            <a:headEnd/>
            <a:tailEnd/>
          </a:ln>
          <a:effectLst/>
        </p:spPr>
        <p:txBody>
          <a:bodyPr>
            <a:spAutoFit/>
          </a:bodyPr>
          <a:lstStyle/>
          <a:p>
            <a:r>
              <a:rPr lang="en-US" b="1">
                <a:solidFill>
                  <a:srgbClr val="993366"/>
                </a:solidFill>
              </a:rPr>
              <a:t>Answer: 1 larger</a:t>
            </a:r>
          </a:p>
          <a:p>
            <a:endParaRPr lang="en-US" b="1">
              <a:solidFill>
                <a:srgbClr val="993366"/>
              </a:solidFill>
            </a:endParaRPr>
          </a:p>
          <a:p>
            <a:r>
              <a:rPr lang="en-US">
                <a:solidFill>
                  <a:srgbClr val="993366"/>
                </a:solidFill>
              </a:rPr>
              <a:t>As water gains speed, pressure in the water decreases from Bernoulli’s principle. Decreased water pressure squeezes less on air bubbles, allowing them to expand—so that air pressure and surrounding water pressure match. If the flowing water continues its flow into a wider section of pipe, speed decreases, pressure increases, and the bubbles become smaller.</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0"/>
            <a:ext cx="8229600" cy="1143000"/>
          </a:xfrm>
        </p:spPr>
        <p:txBody>
          <a:bodyPr/>
          <a:lstStyle/>
          <a:p>
            <a:r>
              <a:rPr lang="en-US" sz="3200" u="sng"/>
              <a:t>Example</a:t>
            </a:r>
          </a:p>
        </p:txBody>
      </p:sp>
      <p:sp>
        <p:nvSpPr>
          <p:cNvPr id="9219" name="Rectangle 3"/>
          <p:cNvSpPr>
            <a:spLocks noGrp="1" noChangeArrowheads="1"/>
          </p:cNvSpPr>
          <p:nvPr>
            <p:ph type="body" idx="1"/>
          </p:nvPr>
        </p:nvSpPr>
        <p:spPr>
          <a:xfrm>
            <a:off x="457200" y="836929"/>
            <a:ext cx="8229600" cy="1524000"/>
          </a:xfrm>
        </p:spPr>
        <p:txBody>
          <a:bodyPr/>
          <a:lstStyle/>
          <a:p>
            <a:pPr>
              <a:lnSpc>
                <a:spcPct val="90000"/>
              </a:lnSpc>
              <a:buFontTx/>
              <a:buNone/>
            </a:pPr>
            <a:r>
              <a:rPr lang="en-US" sz="2000" dirty="0"/>
              <a:t>Before you go grocery shopping you check what’s in the refrigerator and find only a large orange. </a:t>
            </a:r>
          </a:p>
          <a:p>
            <a:pPr>
              <a:lnSpc>
                <a:spcPct val="90000"/>
              </a:lnSpc>
              <a:buFontTx/>
              <a:buNone/>
            </a:pPr>
            <a:r>
              <a:rPr lang="en-US" sz="2000" dirty="0"/>
              <a:t>Which weighs more, the air in the fridge, or the orange? The fridge has a volume of about 0.75 m</a:t>
            </a:r>
            <a:r>
              <a:rPr lang="en-US" sz="2000" baseline="30000" dirty="0"/>
              <a:t>3</a:t>
            </a:r>
            <a:r>
              <a:rPr lang="en-US" sz="2000" dirty="0"/>
              <a:t>. </a:t>
            </a:r>
          </a:p>
          <a:p>
            <a:pPr>
              <a:lnSpc>
                <a:spcPct val="90000"/>
              </a:lnSpc>
              <a:buFontTx/>
              <a:buNone/>
            </a:pPr>
            <a:endParaRPr lang="en-US" sz="2000" dirty="0"/>
          </a:p>
        </p:txBody>
      </p:sp>
      <p:sp>
        <p:nvSpPr>
          <p:cNvPr id="9220" name="Text Box 4"/>
          <p:cNvSpPr txBox="1">
            <a:spLocks noChangeArrowheads="1"/>
          </p:cNvSpPr>
          <p:nvPr/>
        </p:nvSpPr>
        <p:spPr bwMode="auto">
          <a:xfrm>
            <a:off x="990600" y="3276600"/>
            <a:ext cx="7010400" cy="366713"/>
          </a:xfrm>
          <a:prstGeom prst="rect">
            <a:avLst/>
          </a:prstGeom>
          <a:noFill/>
          <a:ln w="9525">
            <a:noFill/>
            <a:miter lim="800000"/>
            <a:headEnd/>
            <a:tailEnd/>
          </a:ln>
          <a:effectLst/>
        </p:spPr>
        <p:txBody>
          <a:bodyPr>
            <a:spAutoFit/>
          </a:bodyPr>
          <a:lstStyle/>
          <a:p>
            <a:pPr>
              <a:spcBef>
                <a:spcPct val="50000"/>
              </a:spcBef>
            </a:pPr>
            <a:endParaRPr lang="en-US">
              <a:solidFill>
                <a:srgbClr val="993366"/>
              </a:solidFill>
            </a:endParaRPr>
          </a:p>
        </p:txBody>
      </p:sp>
      <p:sp>
        <p:nvSpPr>
          <p:cNvPr id="9221" name="Text Box 5"/>
          <p:cNvSpPr txBox="1">
            <a:spLocks noChangeArrowheads="1"/>
          </p:cNvSpPr>
          <p:nvPr/>
        </p:nvSpPr>
        <p:spPr bwMode="auto">
          <a:xfrm>
            <a:off x="1298294" y="2259627"/>
            <a:ext cx="7391400" cy="2400657"/>
          </a:xfrm>
          <a:prstGeom prst="rect">
            <a:avLst/>
          </a:prstGeom>
          <a:noFill/>
          <a:ln w="9525">
            <a:noFill/>
            <a:miter lim="800000"/>
            <a:headEnd/>
            <a:tailEnd/>
          </a:ln>
          <a:effectLst/>
        </p:spPr>
        <p:txBody>
          <a:bodyPr wrap="square">
            <a:spAutoFit/>
          </a:bodyPr>
          <a:lstStyle/>
          <a:p>
            <a:pPr>
              <a:spcBef>
                <a:spcPct val="50000"/>
              </a:spcBef>
            </a:pPr>
            <a:r>
              <a:rPr lang="en-US" sz="2000" dirty="0">
                <a:solidFill>
                  <a:srgbClr val="993366"/>
                </a:solidFill>
              </a:rPr>
              <a:t>The air in the fridge!</a:t>
            </a:r>
          </a:p>
          <a:p>
            <a:pPr>
              <a:spcBef>
                <a:spcPct val="50000"/>
              </a:spcBef>
            </a:pPr>
            <a:r>
              <a:rPr lang="en-US" sz="2000" dirty="0">
                <a:solidFill>
                  <a:srgbClr val="993366"/>
                </a:solidFill>
              </a:rPr>
              <a:t>The mass density of air at 0</a:t>
            </a:r>
            <a:r>
              <a:rPr lang="en-US" sz="2000" baseline="30000" dirty="0">
                <a:solidFill>
                  <a:srgbClr val="993366"/>
                </a:solidFill>
              </a:rPr>
              <a:t>o</a:t>
            </a:r>
            <a:r>
              <a:rPr lang="en-US" sz="2000" dirty="0">
                <a:solidFill>
                  <a:srgbClr val="993366"/>
                </a:solidFill>
              </a:rPr>
              <a:t> C and normal atmospheric pressure is about 1.25 </a:t>
            </a:r>
            <a:r>
              <a:rPr lang="en-US" sz="2000" dirty="0" smtClean="0">
                <a:solidFill>
                  <a:srgbClr val="993366"/>
                </a:solidFill>
              </a:rPr>
              <a:t>kg/m</a:t>
            </a:r>
            <a:r>
              <a:rPr lang="en-US" sz="2000" baseline="30000" dirty="0" smtClean="0">
                <a:solidFill>
                  <a:srgbClr val="993366"/>
                </a:solidFill>
              </a:rPr>
              <a:t>3</a:t>
            </a:r>
            <a:r>
              <a:rPr lang="en-US" sz="2000" dirty="0" smtClean="0">
                <a:solidFill>
                  <a:srgbClr val="993366"/>
                </a:solidFill>
              </a:rPr>
              <a:t> (see last slide). So </a:t>
            </a:r>
            <a:r>
              <a:rPr lang="en-US" sz="2000" dirty="0">
                <a:solidFill>
                  <a:srgbClr val="993366"/>
                </a:solidFill>
              </a:rPr>
              <a:t>the mass of air in the fridge is </a:t>
            </a:r>
          </a:p>
          <a:p>
            <a:pPr>
              <a:spcBef>
                <a:spcPct val="50000"/>
              </a:spcBef>
            </a:pPr>
            <a:r>
              <a:rPr lang="en-US" sz="2000" dirty="0">
                <a:solidFill>
                  <a:srgbClr val="993366"/>
                </a:solidFill>
              </a:rPr>
              <a:t>(mass density) x volume = 1.25 x 0.75 = 0.94 kg. </a:t>
            </a:r>
            <a:r>
              <a:rPr lang="en-US" sz="2000" dirty="0" err="1">
                <a:solidFill>
                  <a:srgbClr val="993366"/>
                </a:solidFill>
              </a:rPr>
              <a:t>i.e</a:t>
            </a:r>
            <a:r>
              <a:rPr lang="en-US" sz="2000" dirty="0">
                <a:solidFill>
                  <a:srgbClr val="993366"/>
                </a:solidFill>
              </a:rPr>
              <a:t> ~ 2 pounds.</a:t>
            </a:r>
          </a:p>
          <a:p>
            <a:pPr>
              <a:spcBef>
                <a:spcPct val="50000"/>
              </a:spcBef>
            </a:pPr>
            <a:r>
              <a:rPr lang="en-US" sz="2000" dirty="0">
                <a:solidFill>
                  <a:srgbClr val="993366"/>
                </a:solidFill>
              </a:rPr>
              <a:t>This is more than a large orange.</a:t>
            </a:r>
          </a:p>
        </p:txBody>
      </p:sp>
      <p:sp>
        <p:nvSpPr>
          <p:cNvPr id="9222" name="Rectangle 6"/>
          <p:cNvSpPr>
            <a:spLocks noChangeArrowheads="1"/>
          </p:cNvSpPr>
          <p:nvPr/>
        </p:nvSpPr>
        <p:spPr bwMode="auto">
          <a:xfrm>
            <a:off x="152400" y="4861242"/>
            <a:ext cx="8839200" cy="1616075"/>
          </a:xfrm>
          <a:prstGeom prst="rect">
            <a:avLst/>
          </a:prstGeom>
          <a:noFill/>
          <a:ln w="9525">
            <a:noFill/>
            <a:miter lim="800000"/>
            <a:headEnd/>
            <a:tailEnd/>
          </a:ln>
          <a:effectLst/>
        </p:spPr>
        <p:txBody>
          <a:bodyPr>
            <a:spAutoFit/>
          </a:bodyPr>
          <a:lstStyle/>
          <a:p>
            <a:r>
              <a:rPr lang="en-US" sz="2000" i="1" u="sng" dirty="0"/>
              <a:t>Note:</a:t>
            </a:r>
            <a:r>
              <a:rPr lang="en-US" sz="2000" dirty="0"/>
              <a:t> </a:t>
            </a:r>
            <a:r>
              <a:rPr lang="en-US" sz="2000" dirty="0">
                <a:solidFill>
                  <a:srgbClr val="0070C0"/>
                </a:solidFill>
              </a:rPr>
              <a:t>We don’t notice the weight of air because we are submerged in air.</a:t>
            </a:r>
            <a:r>
              <a:rPr lang="en-US" sz="2000" dirty="0"/>
              <a:t> If someone handed  you a bag of water while you were submerged in water, you wouldn’t notice its weight either. </a:t>
            </a:r>
          </a:p>
          <a:p>
            <a:r>
              <a:rPr lang="en-US" sz="2000" dirty="0"/>
              <a:t>A fish also “forgets” about the weight of water just like we don’t notice weight of air.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2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22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22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2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33400" y="3858"/>
            <a:ext cx="7848600" cy="715962"/>
          </a:xfrm>
        </p:spPr>
        <p:txBody>
          <a:bodyPr/>
          <a:lstStyle/>
          <a:p>
            <a:r>
              <a:rPr lang="en-US" sz="3200" u="sng"/>
              <a:t>The atmosphere</a:t>
            </a:r>
          </a:p>
        </p:txBody>
      </p:sp>
      <p:sp>
        <p:nvSpPr>
          <p:cNvPr id="12291" name="Rectangle 3"/>
          <p:cNvSpPr>
            <a:spLocks noGrp="1" noChangeArrowheads="1"/>
          </p:cNvSpPr>
          <p:nvPr>
            <p:ph type="body" idx="1"/>
          </p:nvPr>
        </p:nvSpPr>
        <p:spPr>
          <a:xfrm>
            <a:off x="533400" y="872220"/>
            <a:ext cx="8229600" cy="1828800"/>
          </a:xfrm>
        </p:spPr>
        <p:txBody>
          <a:bodyPr/>
          <a:lstStyle/>
          <a:p>
            <a:r>
              <a:rPr lang="en-US" sz="2000" dirty="0"/>
              <a:t>What determines the thickness of our atmosphere?</a:t>
            </a:r>
          </a:p>
          <a:p>
            <a:endParaRPr lang="en-US" sz="2000" dirty="0"/>
          </a:p>
          <a:p>
            <a:pPr>
              <a:buFontTx/>
              <a:buNone/>
            </a:pPr>
            <a:r>
              <a:rPr lang="en-US" sz="2000" dirty="0"/>
              <a:t>Balance between:</a:t>
            </a:r>
          </a:p>
          <a:p>
            <a:pPr>
              <a:buFontTx/>
              <a:buNone/>
            </a:pPr>
            <a:r>
              <a:rPr lang="en-US" sz="2000" dirty="0">
                <a:solidFill>
                  <a:srgbClr val="00B0F0"/>
                </a:solidFill>
              </a:rPr>
              <a:t>kinetic energy of molecules </a:t>
            </a:r>
            <a:r>
              <a:rPr lang="en-US" sz="2000" dirty="0"/>
              <a:t>	</a:t>
            </a:r>
            <a:r>
              <a:rPr lang="en-US" sz="2000" dirty="0" err="1"/>
              <a:t>vs</a:t>
            </a:r>
            <a:r>
              <a:rPr lang="en-US" sz="2000" dirty="0"/>
              <a:t>		</a:t>
            </a:r>
            <a:r>
              <a:rPr lang="en-US" sz="2000" dirty="0">
                <a:solidFill>
                  <a:srgbClr val="FF0000"/>
                </a:solidFill>
              </a:rPr>
              <a:t>gravity</a:t>
            </a:r>
          </a:p>
        </p:txBody>
      </p:sp>
      <p:sp>
        <p:nvSpPr>
          <p:cNvPr id="12292" name="Text Box 4"/>
          <p:cNvSpPr txBox="1">
            <a:spLocks noChangeArrowheads="1"/>
          </p:cNvSpPr>
          <p:nvPr/>
        </p:nvSpPr>
        <p:spPr bwMode="auto">
          <a:xfrm>
            <a:off x="609600" y="2701020"/>
            <a:ext cx="2743200" cy="366713"/>
          </a:xfrm>
          <a:prstGeom prst="rect">
            <a:avLst/>
          </a:prstGeom>
          <a:noFill/>
          <a:ln w="9525">
            <a:noFill/>
            <a:miter lim="800000"/>
            <a:headEnd/>
            <a:tailEnd/>
          </a:ln>
          <a:effectLst/>
        </p:spPr>
        <p:txBody>
          <a:bodyPr>
            <a:spAutoFit/>
          </a:bodyPr>
          <a:lstStyle/>
          <a:p>
            <a:pPr>
              <a:spcBef>
                <a:spcPct val="50000"/>
              </a:spcBef>
            </a:pPr>
            <a:r>
              <a:rPr lang="en-US" dirty="0">
                <a:solidFill>
                  <a:srgbClr val="00B0F0"/>
                </a:solidFill>
              </a:rPr>
              <a:t>spreads molecules apart</a:t>
            </a:r>
          </a:p>
        </p:txBody>
      </p:sp>
      <p:sp>
        <p:nvSpPr>
          <p:cNvPr id="12293" name="Line 5"/>
          <p:cNvSpPr>
            <a:spLocks noChangeShapeType="1"/>
          </p:cNvSpPr>
          <p:nvPr/>
        </p:nvSpPr>
        <p:spPr bwMode="auto">
          <a:xfrm flipV="1">
            <a:off x="1447800" y="2472420"/>
            <a:ext cx="152400" cy="228600"/>
          </a:xfrm>
          <a:prstGeom prst="line">
            <a:avLst/>
          </a:prstGeom>
          <a:noFill/>
          <a:ln w="9525">
            <a:solidFill>
              <a:schemeClr val="accent2"/>
            </a:solidFill>
            <a:round/>
            <a:headEnd/>
            <a:tailEnd type="triangle" w="med" len="med"/>
          </a:ln>
          <a:effectLst/>
        </p:spPr>
        <p:txBody>
          <a:bodyPr/>
          <a:lstStyle/>
          <a:p>
            <a:endParaRPr lang="en-US"/>
          </a:p>
        </p:txBody>
      </p:sp>
      <p:grpSp>
        <p:nvGrpSpPr>
          <p:cNvPr id="12296" name="Group 8"/>
          <p:cNvGrpSpPr>
            <a:grpSpLocks/>
          </p:cNvGrpSpPr>
          <p:nvPr/>
        </p:nvGrpSpPr>
        <p:grpSpPr bwMode="auto">
          <a:xfrm>
            <a:off x="5486400" y="2472420"/>
            <a:ext cx="3124200" cy="595313"/>
            <a:chOff x="3360" y="1344"/>
            <a:chExt cx="1968" cy="375"/>
          </a:xfrm>
        </p:grpSpPr>
        <p:sp>
          <p:nvSpPr>
            <p:cNvPr id="12294" name="Text Box 6"/>
            <p:cNvSpPr txBox="1">
              <a:spLocks noChangeArrowheads="1"/>
            </p:cNvSpPr>
            <p:nvPr/>
          </p:nvSpPr>
          <p:spPr bwMode="auto">
            <a:xfrm>
              <a:off x="3360" y="1488"/>
              <a:ext cx="1968" cy="231"/>
            </a:xfrm>
            <a:prstGeom prst="rect">
              <a:avLst/>
            </a:prstGeom>
            <a:noFill/>
            <a:ln w="9525">
              <a:noFill/>
              <a:miter lim="800000"/>
              <a:headEnd/>
              <a:tailEnd/>
            </a:ln>
            <a:effectLst/>
          </p:spPr>
          <p:txBody>
            <a:bodyPr>
              <a:spAutoFit/>
            </a:bodyPr>
            <a:lstStyle/>
            <a:p>
              <a:pPr>
                <a:spcBef>
                  <a:spcPct val="50000"/>
                </a:spcBef>
              </a:pPr>
              <a:r>
                <a:rPr lang="en-US">
                  <a:solidFill>
                    <a:srgbClr val="FF0000"/>
                  </a:solidFill>
                </a:rPr>
                <a:t>holds molecules near earth</a:t>
              </a:r>
            </a:p>
          </p:txBody>
        </p:sp>
        <p:sp>
          <p:nvSpPr>
            <p:cNvPr id="12295" name="Line 7"/>
            <p:cNvSpPr>
              <a:spLocks noChangeShapeType="1"/>
            </p:cNvSpPr>
            <p:nvPr/>
          </p:nvSpPr>
          <p:spPr bwMode="auto">
            <a:xfrm flipH="1" flipV="1">
              <a:off x="4032" y="1344"/>
              <a:ext cx="192" cy="144"/>
            </a:xfrm>
            <a:prstGeom prst="line">
              <a:avLst/>
            </a:prstGeom>
            <a:noFill/>
            <a:ln w="9525">
              <a:solidFill>
                <a:srgbClr val="FF0000"/>
              </a:solidFill>
              <a:round/>
              <a:headEnd/>
              <a:tailEnd type="triangle" w="med" len="med"/>
            </a:ln>
            <a:effectLst/>
          </p:spPr>
          <p:txBody>
            <a:bodyPr/>
            <a:lstStyle/>
            <a:p>
              <a:endParaRPr lang="en-US"/>
            </a:p>
          </p:txBody>
        </p:sp>
      </p:grpSp>
      <p:sp>
        <p:nvSpPr>
          <p:cNvPr id="12297" name="Text Box 9"/>
          <p:cNvSpPr txBox="1">
            <a:spLocks noChangeArrowheads="1"/>
          </p:cNvSpPr>
          <p:nvPr/>
        </p:nvSpPr>
        <p:spPr bwMode="auto">
          <a:xfrm>
            <a:off x="304800" y="3310620"/>
            <a:ext cx="8915400" cy="2987675"/>
          </a:xfrm>
          <a:prstGeom prst="rect">
            <a:avLst/>
          </a:prstGeom>
          <a:noFill/>
          <a:ln w="9525">
            <a:noFill/>
            <a:miter lim="800000"/>
            <a:headEnd/>
            <a:tailEnd/>
          </a:ln>
          <a:effectLst/>
        </p:spPr>
        <p:txBody>
          <a:bodyPr>
            <a:spAutoFit/>
          </a:bodyPr>
          <a:lstStyle/>
          <a:p>
            <a:pPr marL="371475" indent="-371475">
              <a:spcBef>
                <a:spcPct val="50000"/>
              </a:spcBef>
            </a:pPr>
            <a:r>
              <a:rPr lang="en-US" sz="2000"/>
              <a:t>Consider extremes:</a:t>
            </a:r>
          </a:p>
          <a:p>
            <a:pPr marL="371475" indent="-371475">
              <a:spcBef>
                <a:spcPct val="50000"/>
              </a:spcBef>
              <a:buFontTx/>
              <a:buAutoNum type="romanLcParenBoth"/>
            </a:pPr>
            <a:r>
              <a:rPr lang="en-US" sz="2000"/>
              <a:t>If very little gravity (eg on moon), then molecules would move, collide, and eventually disappear into space. So no atmosphere.</a:t>
            </a:r>
          </a:p>
          <a:p>
            <a:pPr marL="371475" indent="-371475">
              <a:spcBef>
                <a:spcPct val="50000"/>
              </a:spcBef>
              <a:buFontTx/>
              <a:buAutoNum type="romanLcParenBoth"/>
            </a:pPr>
            <a:r>
              <a:rPr lang="en-US" sz="2000"/>
              <a:t>If gravity very strong </a:t>
            </a:r>
            <a:r>
              <a:rPr lang="en-US" sz="2000" i="1"/>
              <a:t>c.f.</a:t>
            </a:r>
            <a:r>
              <a:rPr lang="en-US" sz="2000"/>
              <a:t> kinetic energy (eg on a remote planet), molecules move too slowly, and form a liquid or solid, like the planet itself – so again no atmosphere.</a:t>
            </a:r>
          </a:p>
          <a:p>
            <a:pPr marL="371475" indent="-371475">
              <a:spcBef>
                <a:spcPct val="50000"/>
              </a:spcBef>
            </a:pPr>
            <a:r>
              <a:rPr lang="en-US" sz="2000" u="sng"/>
              <a:t>Earth </a:t>
            </a:r>
            <a:r>
              <a:rPr lang="en-US" sz="2000"/>
              <a:t>– balance between the two effects, so we do fortunately have an atmosphere! (we can breathe!!)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9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29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29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297">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297">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297">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29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P spid="1229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14-01Figure_FIG"/>
          <p:cNvPicPr>
            <a:picLocks noChangeAspect="1" noChangeArrowheads="1"/>
          </p:cNvPicPr>
          <p:nvPr/>
        </p:nvPicPr>
        <p:blipFill>
          <a:blip r:embed="rId3"/>
          <a:srcRect/>
          <a:stretch>
            <a:fillRect/>
          </a:stretch>
        </p:blipFill>
        <p:spPr bwMode="auto">
          <a:xfrm>
            <a:off x="2362200" y="2133600"/>
            <a:ext cx="4419600" cy="4235450"/>
          </a:xfrm>
          <a:prstGeom prst="rect">
            <a:avLst/>
          </a:prstGeom>
          <a:noFill/>
        </p:spPr>
      </p:pic>
      <p:sp>
        <p:nvSpPr>
          <p:cNvPr id="13317" name="Text Box 5"/>
          <p:cNvSpPr txBox="1">
            <a:spLocks noChangeArrowheads="1"/>
          </p:cNvSpPr>
          <p:nvPr/>
        </p:nvSpPr>
        <p:spPr bwMode="auto">
          <a:xfrm>
            <a:off x="457200" y="457200"/>
            <a:ext cx="74676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13318" name="Text Box 6"/>
          <p:cNvSpPr txBox="1">
            <a:spLocks noChangeArrowheads="1"/>
          </p:cNvSpPr>
          <p:nvPr/>
        </p:nvSpPr>
        <p:spPr bwMode="auto">
          <a:xfrm>
            <a:off x="533400" y="533400"/>
            <a:ext cx="7848600" cy="1463675"/>
          </a:xfrm>
          <a:prstGeom prst="rect">
            <a:avLst/>
          </a:prstGeom>
          <a:noFill/>
          <a:ln w="9525">
            <a:noFill/>
            <a:miter lim="800000"/>
            <a:headEnd/>
            <a:tailEnd/>
          </a:ln>
          <a:effectLst/>
        </p:spPr>
        <p:txBody>
          <a:bodyPr>
            <a:spAutoFit/>
          </a:bodyPr>
          <a:lstStyle/>
          <a:p>
            <a:pPr>
              <a:spcBef>
                <a:spcPct val="50000"/>
              </a:spcBef>
              <a:buFontTx/>
              <a:buChar char="•"/>
            </a:pPr>
            <a:r>
              <a:rPr lang="en-US" dirty="0"/>
              <a:t> </a:t>
            </a:r>
            <a:r>
              <a:rPr lang="en-US" sz="2000" dirty="0"/>
              <a:t>Exactly how tall is the atmosphere?</a:t>
            </a:r>
          </a:p>
          <a:p>
            <a:pPr lvl="1">
              <a:spcBef>
                <a:spcPct val="50000"/>
              </a:spcBef>
            </a:pPr>
            <a:r>
              <a:rPr lang="en-US" sz="2000" dirty="0"/>
              <a:t>Not a meaningful question, since it gets thinner and thinner as you go higher and higher. Even in interplanetary space, have about 1 gas molecule (mostly hydrogen)  every cubic meter.</a:t>
            </a:r>
          </a:p>
        </p:txBody>
      </p:sp>
      <p:grpSp>
        <p:nvGrpSpPr>
          <p:cNvPr id="13324" name="Group 12"/>
          <p:cNvGrpSpPr>
            <a:grpSpLocks/>
          </p:cNvGrpSpPr>
          <p:nvPr/>
        </p:nvGrpSpPr>
        <p:grpSpPr bwMode="auto">
          <a:xfrm>
            <a:off x="6324600" y="4876800"/>
            <a:ext cx="3124200" cy="533400"/>
            <a:chOff x="3984" y="3072"/>
            <a:chExt cx="1968" cy="336"/>
          </a:xfrm>
        </p:grpSpPr>
        <p:sp>
          <p:nvSpPr>
            <p:cNvPr id="13319" name="Text Box 7"/>
            <p:cNvSpPr txBox="1">
              <a:spLocks noChangeArrowheads="1"/>
            </p:cNvSpPr>
            <p:nvPr/>
          </p:nvSpPr>
          <p:spPr bwMode="auto">
            <a:xfrm>
              <a:off x="4320" y="3072"/>
              <a:ext cx="1632" cy="231"/>
            </a:xfrm>
            <a:prstGeom prst="rect">
              <a:avLst/>
            </a:prstGeom>
            <a:noFill/>
            <a:ln w="9525">
              <a:noFill/>
              <a:miter lim="800000"/>
              <a:headEnd/>
              <a:tailEnd/>
            </a:ln>
            <a:effectLst/>
          </p:spPr>
          <p:txBody>
            <a:bodyPr>
              <a:spAutoFit/>
            </a:bodyPr>
            <a:lstStyle/>
            <a:p>
              <a:pPr>
                <a:spcBef>
                  <a:spcPct val="50000"/>
                </a:spcBef>
              </a:pPr>
              <a:r>
                <a:rPr lang="en-US"/>
                <a:t>and most dense here</a:t>
              </a:r>
            </a:p>
          </p:txBody>
        </p:sp>
        <p:sp>
          <p:nvSpPr>
            <p:cNvPr id="13320" name="Line 8"/>
            <p:cNvSpPr>
              <a:spLocks noChangeShapeType="1"/>
            </p:cNvSpPr>
            <p:nvPr/>
          </p:nvSpPr>
          <p:spPr bwMode="auto">
            <a:xfrm flipH="1">
              <a:off x="3984" y="3264"/>
              <a:ext cx="336" cy="144"/>
            </a:xfrm>
            <a:prstGeom prst="line">
              <a:avLst/>
            </a:prstGeom>
            <a:noFill/>
            <a:ln w="9525">
              <a:solidFill>
                <a:schemeClr val="tx1"/>
              </a:solidFill>
              <a:round/>
              <a:headEnd/>
              <a:tailEnd type="triangle" w="med" len="med"/>
            </a:ln>
            <a:effectLst/>
          </p:spPr>
          <p:txBody>
            <a:bodyPr/>
            <a:lstStyle/>
            <a:p>
              <a:endParaRPr lang="en-US"/>
            </a:p>
          </p:txBody>
        </p:sp>
      </p:grpSp>
      <p:grpSp>
        <p:nvGrpSpPr>
          <p:cNvPr id="13323" name="Group 11"/>
          <p:cNvGrpSpPr>
            <a:grpSpLocks/>
          </p:cNvGrpSpPr>
          <p:nvPr/>
        </p:nvGrpSpPr>
        <p:grpSpPr bwMode="auto">
          <a:xfrm>
            <a:off x="5943600" y="2057400"/>
            <a:ext cx="3200400" cy="641350"/>
            <a:chOff x="3744" y="1296"/>
            <a:chExt cx="2016" cy="404"/>
          </a:xfrm>
        </p:grpSpPr>
        <p:sp>
          <p:nvSpPr>
            <p:cNvPr id="13321" name="Text Box 9"/>
            <p:cNvSpPr txBox="1">
              <a:spLocks noChangeArrowheads="1"/>
            </p:cNvSpPr>
            <p:nvPr/>
          </p:nvSpPr>
          <p:spPr bwMode="auto">
            <a:xfrm>
              <a:off x="4272" y="1296"/>
              <a:ext cx="1488" cy="404"/>
            </a:xfrm>
            <a:prstGeom prst="rect">
              <a:avLst/>
            </a:prstGeom>
            <a:noFill/>
            <a:ln w="9525">
              <a:noFill/>
              <a:miter lim="800000"/>
              <a:headEnd/>
              <a:tailEnd/>
            </a:ln>
            <a:effectLst/>
          </p:spPr>
          <p:txBody>
            <a:bodyPr>
              <a:spAutoFit/>
            </a:bodyPr>
            <a:lstStyle/>
            <a:p>
              <a:pPr>
                <a:spcBef>
                  <a:spcPct val="50000"/>
                </a:spcBef>
              </a:pPr>
              <a:r>
                <a:rPr lang="en-US"/>
                <a:t>Air is least dense up here…</a:t>
              </a:r>
            </a:p>
          </p:txBody>
        </p:sp>
        <p:sp>
          <p:nvSpPr>
            <p:cNvPr id="13322" name="Line 10"/>
            <p:cNvSpPr>
              <a:spLocks noChangeShapeType="1"/>
            </p:cNvSpPr>
            <p:nvPr/>
          </p:nvSpPr>
          <p:spPr bwMode="auto">
            <a:xfrm flipH="1" flipV="1">
              <a:off x="3744" y="1344"/>
              <a:ext cx="432" cy="144"/>
            </a:xfrm>
            <a:prstGeom prst="line">
              <a:avLst/>
            </a:prstGeom>
            <a:noFill/>
            <a:ln w="9525">
              <a:solidFill>
                <a:schemeClr val="tx1"/>
              </a:solidFill>
              <a:round/>
              <a:headEnd/>
              <a:tailEnd type="triangle" w="med" len="med"/>
            </a:ln>
            <a:effec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3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3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26334" y="-55944"/>
            <a:ext cx="8001000" cy="639763"/>
          </a:xfrm>
        </p:spPr>
        <p:txBody>
          <a:bodyPr/>
          <a:lstStyle/>
          <a:p>
            <a:r>
              <a:rPr lang="en-US" sz="3200" u="sng" dirty="0"/>
              <a:t>Atmospheric Pressure</a:t>
            </a:r>
          </a:p>
        </p:txBody>
      </p:sp>
      <p:sp>
        <p:nvSpPr>
          <p:cNvPr id="14339" name="Rectangle 3"/>
          <p:cNvSpPr>
            <a:spLocks noGrp="1" noChangeArrowheads="1"/>
          </p:cNvSpPr>
          <p:nvPr>
            <p:ph type="body" sz="half" idx="1"/>
          </p:nvPr>
        </p:nvSpPr>
        <p:spPr>
          <a:xfrm>
            <a:off x="304800" y="536776"/>
            <a:ext cx="7772400" cy="1600200"/>
          </a:xfrm>
        </p:spPr>
        <p:txBody>
          <a:bodyPr/>
          <a:lstStyle/>
          <a:p>
            <a:r>
              <a:rPr lang="en-US" sz="2000" dirty="0"/>
              <a:t>Atmosphere exerts pressure, like water in a lake. We are at the bottom of an “ocean of air”.</a:t>
            </a:r>
          </a:p>
          <a:p>
            <a:r>
              <a:rPr lang="en-US" sz="2000" dirty="0"/>
              <a:t>“</a:t>
            </a:r>
            <a:r>
              <a:rPr lang="en-US" sz="2000" dirty="0" smtClean="0"/>
              <a:t>Magdeburg </a:t>
            </a:r>
            <a:r>
              <a:rPr lang="en-US" sz="2000" dirty="0"/>
              <a:t>hemisphere” experiment (1654): Make sphere from 2 copper hemispheres, ½ m in diameter. Evacuate the sphere with vacuum pump. Two teams of 8 horses each couldn’t pull the spheres apart!</a:t>
            </a:r>
          </a:p>
        </p:txBody>
      </p:sp>
      <p:pic>
        <p:nvPicPr>
          <p:cNvPr id="14340" name="Picture 4" descr="14-02Figure_FIG"/>
          <p:cNvPicPr>
            <a:picLocks noGrp="1" noChangeAspect="1" noChangeArrowheads="1"/>
          </p:cNvPicPr>
          <p:nvPr>
            <p:ph sz="quarter" idx="2"/>
          </p:nvPr>
        </p:nvPicPr>
        <p:blipFill>
          <a:blip r:embed="rId3"/>
          <a:srcRect/>
          <a:stretch>
            <a:fillRect/>
          </a:stretch>
        </p:blipFill>
        <p:spPr>
          <a:xfrm>
            <a:off x="420547" y="2544964"/>
            <a:ext cx="3124200" cy="2540000"/>
          </a:xfrm>
          <a:noFill/>
          <a:ln/>
        </p:spPr>
      </p:pic>
      <p:sp>
        <p:nvSpPr>
          <p:cNvPr id="14342" name="Text Box 6"/>
          <p:cNvSpPr txBox="1">
            <a:spLocks noChangeArrowheads="1"/>
          </p:cNvSpPr>
          <p:nvPr/>
        </p:nvSpPr>
        <p:spPr bwMode="auto">
          <a:xfrm>
            <a:off x="3925747" y="2365576"/>
            <a:ext cx="5218253" cy="2246769"/>
          </a:xfrm>
          <a:prstGeom prst="rect">
            <a:avLst/>
          </a:prstGeom>
          <a:noFill/>
          <a:ln w="9525">
            <a:noFill/>
            <a:miter lim="800000"/>
            <a:headEnd/>
            <a:tailEnd/>
          </a:ln>
          <a:effectLst/>
        </p:spPr>
        <p:txBody>
          <a:bodyPr wrap="square">
            <a:spAutoFit/>
          </a:bodyPr>
          <a:lstStyle/>
          <a:p>
            <a:pPr>
              <a:spcBef>
                <a:spcPct val="50000"/>
              </a:spcBef>
            </a:pPr>
            <a:r>
              <a:rPr lang="en-US" sz="2000" dirty="0">
                <a:solidFill>
                  <a:srgbClr val="7030A0"/>
                </a:solidFill>
              </a:rPr>
              <a:t>What is holding the two hemispheres so tightly together?</a:t>
            </a:r>
          </a:p>
          <a:p>
            <a:pPr>
              <a:spcBef>
                <a:spcPct val="50000"/>
              </a:spcBef>
            </a:pPr>
            <a:r>
              <a:rPr lang="en-US" sz="2000" dirty="0"/>
              <a:t>Atmospheric pressure outside, no pressure inside </a:t>
            </a:r>
            <a:r>
              <a:rPr lang="en-US" sz="2000" dirty="0" smtClean="0"/>
              <a:t>(since vacuum</a:t>
            </a:r>
            <a:r>
              <a:rPr lang="en-US" sz="2000" dirty="0"/>
              <a:t>).</a:t>
            </a:r>
          </a:p>
          <a:p>
            <a:pPr>
              <a:spcBef>
                <a:spcPct val="50000"/>
              </a:spcBef>
            </a:pPr>
            <a:r>
              <a:rPr lang="en-US" sz="2000" dirty="0"/>
              <a:t>Rather than being “sucked together”, they are “</a:t>
            </a:r>
            <a:r>
              <a:rPr lang="en-US" sz="2000" b="1" dirty="0"/>
              <a:t>pushed together</a:t>
            </a:r>
            <a:r>
              <a:rPr lang="en-US" sz="2000" dirty="0"/>
              <a:t>” by air molecules.</a:t>
            </a:r>
          </a:p>
        </p:txBody>
      </p:sp>
      <p:grpSp>
        <p:nvGrpSpPr>
          <p:cNvPr id="14349" name="Group 13"/>
          <p:cNvGrpSpPr>
            <a:grpSpLocks/>
          </p:cNvGrpSpPr>
          <p:nvPr/>
        </p:nvGrpSpPr>
        <p:grpSpPr bwMode="auto">
          <a:xfrm>
            <a:off x="609600" y="4527324"/>
            <a:ext cx="8194676" cy="1981200"/>
            <a:chOff x="442" y="2843"/>
            <a:chExt cx="5162" cy="1248"/>
          </a:xfrm>
        </p:grpSpPr>
        <p:pic>
          <p:nvPicPr>
            <p:cNvPr id="14344" name="Picture 8" descr="14-03Figure_FIG"/>
            <p:cNvPicPr>
              <a:picLocks noChangeAspect="1" noChangeArrowheads="1"/>
            </p:cNvPicPr>
            <p:nvPr/>
          </p:nvPicPr>
          <p:blipFill>
            <a:blip r:embed="rId4" cstate="print"/>
            <a:srcRect/>
            <a:stretch>
              <a:fillRect/>
            </a:stretch>
          </p:blipFill>
          <p:spPr bwMode="auto">
            <a:xfrm>
              <a:off x="4687" y="2843"/>
              <a:ext cx="917" cy="1248"/>
            </a:xfrm>
            <a:prstGeom prst="rect">
              <a:avLst/>
            </a:prstGeom>
            <a:noFill/>
            <a:ln/>
            <a:effectLst/>
          </p:spPr>
        </p:pic>
        <p:grpSp>
          <p:nvGrpSpPr>
            <p:cNvPr id="14348" name="Group 12"/>
            <p:cNvGrpSpPr>
              <a:grpSpLocks/>
            </p:cNvGrpSpPr>
            <p:nvPr/>
          </p:nvGrpSpPr>
          <p:grpSpPr bwMode="auto">
            <a:xfrm>
              <a:off x="442" y="3196"/>
              <a:ext cx="4301" cy="582"/>
              <a:chOff x="442" y="3196"/>
              <a:chExt cx="4301" cy="582"/>
            </a:xfrm>
          </p:grpSpPr>
          <p:sp>
            <p:nvSpPr>
              <p:cNvPr id="14346" name="Text Box 10"/>
              <p:cNvSpPr txBox="1">
                <a:spLocks noChangeArrowheads="1"/>
              </p:cNvSpPr>
              <p:nvPr/>
            </p:nvSpPr>
            <p:spPr bwMode="auto">
              <a:xfrm>
                <a:off x="442" y="3196"/>
                <a:ext cx="4080" cy="582"/>
              </a:xfrm>
              <a:prstGeom prst="rect">
                <a:avLst/>
              </a:prstGeom>
              <a:noFill/>
              <a:ln w="9525">
                <a:noFill/>
                <a:miter lim="800000"/>
                <a:headEnd/>
                <a:tailEnd/>
              </a:ln>
              <a:effectLst/>
            </p:spPr>
            <p:txBody>
              <a:bodyPr wrap="square">
                <a:spAutoFit/>
              </a:bodyPr>
              <a:lstStyle/>
              <a:p>
                <a:pPr>
                  <a:spcBef>
                    <a:spcPct val="50000"/>
                  </a:spcBef>
                </a:pPr>
                <a:r>
                  <a:rPr lang="en-US" dirty="0"/>
                  <a:t>Same idea behind why the weight is lifted when air is pumped out here – no pressure inside cylinder, so unbalanced </a:t>
                </a:r>
                <a:r>
                  <a:rPr lang="en-US" dirty="0" err="1"/>
                  <a:t>atmos</a:t>
                </a:r>
                <a:r>
                  <a:rPr lang="en-US" dirty="0"/>
                  <a:t> pressure outside pushes piston upwards, raising the weight</a:t>
                </a:r>
                <a:r>
                  <a:rPr lang="en-US" dirty="0" smtClean="0"/>
                  <a:t>..</a:t>
                </a:r>
                <a:endParaRPr lang="en-US" dirty="0"/>
              </a:p>
            </p:txBody>
          </p:sp>
          <p:sp>
            <p:nvSpPr>
              <p:cNvPr id="14347" name="Line 11"/>
              <p:cNvSpPr>
                <a:spLocks noChangeShapeType="1"/>
              </p:cNvSpPr>
              <p:nvPr/>
            </p:nvSpPr>
            <p:spPr bwMode="auto">
              <a:xfrm flipV="1">
                <a:off x="4455" y="3395"/>
                <a:ext cx="288" cy="144"/>
              </a:xfrm>
              <a:prstGeom prst="line">
                <a:avLst/>
              </a:prstGeom>
              <a:noFill/>
              <a:ln w="9525">
                <a:solidFill>
                  <a:schemeClr val="tx1"/>
                </a:solidFill>
                <a:round/>
                <a:headEnd/>
                <a:tailEnd type="triangle" w="med" len="med"/>
              </a:ln>
              <a:effectLst/>
            </p:spPr>
            <p:txBody>
              <a:bodyPr/>
              <a:lstStyle/>
              <a:p>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4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342">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342">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43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descr="im147"/>
          <p:cNvPicPr>
            <a:picLocks noGrp="1" noChangeAspect="1" noChangeArrowheads="1"/>
          </p:cNvPicPr>
          <p:nvPr>
            <p:ph idx="1"/>
          </p:nvPr>
        </p:nvPicPr>
        <p:blipFill>
          <a:blip r:embed="rId3" cstate="print"/>
          <a:srcRect/>
          <a:stretch>
            <a:fillRect/>
          </a:stretch>
        </p:blipFill>
        <p:spPr>
          <a:xfrm>
            <a:off x="6412706" y="4637414"/>
            <a:ext cx="1316038" cy="1655763"/>
          </a:xfrm>
          <a:noFill/>
          <a:ln/>
        </p:spPr>
      </p:pic>
      <p:pic>
        <p:nvPicPr>
          <p:cNvPr id="24583" name="Picture 7" descr="14-08Figure_FIG"/>
          <p:cNvPicPr>
            <a:picLocks noChangeAspect="1" noChangeArrowheads="1"/>
          </p:cNvPicPr>
          <p:nvPr/>
        </p:nvPicPr>
        <p:blipFill>
          <a:blip r:embed="rId4" cstate="print"/>
          <a:srcRect/>
          <a:stretch>
            <a:fillRect/>
          </a:stretch>
        </p:blipFill>
        <p:spPr bwMode="auto">
          <a:xfrm>
            <a:off x="5943600" y="304800"/>
            <a:ext cx="2254250" cy="2295525"/>
          </a:xfrm>
          <a:prstGeom prst="rect">
            <a:avLst/>
          </a:prstGeom>
          <a:noFill/>
          <a:ln w="9525">
            <a:noFill/>
            <a:miter lim="800000"/>
            <a:headEnd/>
            <a:tailEnd/>
          </a:ln>
        </p:spPr>
      </p:pic>
      <p:sp>
        <p:nvSpPr>
          <p:cNvPr id="24584" name="Text Box 8"/>
          <p:cNvSpPr txBox="1">
            <a:spLocks noChangeArrowheads="1"/>
          </p:cNvSpPr>
          <p:nvPr/>
        </p:nvSpPr>
        <p:spPr bwMode="auto">
          <a:xfrm>
            <a:off x="479936" y="457200"/>
            <a:ext cx="5257800" cy="701675"/>
          </a:xfrm>
          <a:prstGeom prst="rect">
            <a:avLst/>
          </a:prstGeom>
          <a:noFill/>
          <a:ln w="9525">
            <a:noFill/>
            <a:miter lim="800000"/>
            <a:headEnd/>
            <a:tailEnd/>
          </a:ln>
          <a:effectLst/>
        </p:spPr>
        <p:txBody>
          <a:bodyPr>
            <a:spAutoFit/>
          </a:bodyPr>
          <a:lstStyle/>
          <a:p>
            <a:pPr>
              <a:spcBef>
                <a:spcPct val="50000"/>
              </a:spcBef>
            </a:pPr>
            <a:r>
              <a:rPr lang="en-US" sz="2000" u="sng" dirty="0"/>
              <a:t>Question:</a:t>
            </a:r>
            <a:r>
              <a:rPr lang="en-US" sz="2000" dirty="0"/>
              <a:t> Why is it hardly possible to drink sodas on the moon with straws?</a:t>
            </a:r>
          </a:p>
        </p:txBody>
      </p:sp>
      <p:sp>
        <p:nvSpPr>
          <p:cNvPr id="24585" name="Text Box 9"/>
          <p:cNvSpPr txBox="1">
            <a:spLocks noChangeArrowheads="1"/>
          </p:cNvSpPr>
          <p:nvPr/>
        </p:nvSpPr>
        <p:spPr bwMode="auto">
          <a:xfrm>
            <a:off x="217347" y="1229010"/>
            <a:ext cx="5726253" cy="1631216"/>
          </a:xfrm>
          <a:prstGeom prst="rect">
            <a:avLst/>
          </a:prstGeom>
          <a:noFill/>
          <a:ln w="9525">
            <a:noFill/>
            <a:miter lim="800000"/>
            <a:headEnd/>
            <a:tailEnd/>
          </a:ln>
          <a:effectLst/>
        </p:spPr>
        <p:txBody>
          <a:bodyPr wrap="square">
            <a:spAutoFit/>
          </a:bodyPr>
          <a:lstStyle/>
          <a:p>
            <a:pPr>
              <a:spcBef>
                <a:spcPct val="50000"/>
              </a:spcBef>
            </a:pPr>
            <a:r>
              <a:rPr lang="en-US" sz="2000" dirty="0">
                <a:solidFill>
                  <a:srgbClr val="993366"/>
                </a:solidFill>
              </a:rPr>
              <a:t>Because what makes the drink go up the straw </a:t>
            </a:r>
            <a:r>
              <a:rPr lang="en-US" sz="2000" dirty="0" smtClean="0">
                <a:solidFill>
                  <a:srgbClr val="993366"/>
                </a:solidFill>
              </a:rPr>
              <a:t>is </a:t>
            </a:r>
            <a:r>
              <a:rPr lang="en-US" sz="2000" dirty="0">
                <a:solidFill>
                  <a:srgbClr val="993366"/>
                </a:solidFill>
              </a:rPr>
              <a:t>atmospheric pressure </a:t>
            </a:r>
            <a:r>
              <a:rPr lang="en-US" sz="2000" dirty="0" smtClean="0">
                <a:solidFill>
                  <a:srgbClr val="993366"/>
                </a:solidFill>
              </a:rPr>
              <a:t>which is </a:t>
            </a:r>
            <a:r>
              <a:rPr lang="en-US" sz="2000" dirty="0">
                <a:solidFill>
                  <a:srgbClr val="993366"/>
                </a:solidFill>
              </a:rPr>
              <a:t>essentially zero on the moon. It’s this that pushes the drink up the </a:t>
            </a:r>
            <a:r>
              <a:rPr lang="en-US" sz="2000" dirty="0" smtClean="0">
                <a:solidFill>
                  <a:srgbClr val="993366"/>
                </a:solidFill>
              </a:rPr>
              <a:t>straw on earth – in the straw your </a:t>
            </a:r>
            <a:r>
              <a:rPr lang="en-US" sz="2000" dirty="0">
                <a:solidFill>
                  <a:srgbClr val="993366"/>
                </a:solidFill>
              </a:rPr>
              <a:t>sucking </a:t>
            </a:r>
            <a:r>
              <a:rPr lang="en-US" sz="2000" dirty="0" smtClean="0">
                <a:solidFill>
                  <a:srgbClr val="993366"/>
                </a:solidFill>
              </a:rPr>
              <a:t>created </a:t>
            </a:r>
            <a:r>
              <a:rPr lang="en-US" sz="2000" dirty="0">
                <a:solidFill>
                  <a:srgbClr val="993366"/>
                </a:solidFill>
              </a:rPr>
              <a:t>much less </a:t>
            </a:r>
            <a:r>
              <a:rPr lang="en-US" sz="2000" dirty="0" smtClean="0">
                <a:solidFill>
                  <a:srgbClr val="993366"/>
                </a:solidFill>
              </a:rPr>
              <a:t>pressure than outside straw.</a:t>
            </a:r>
          </a:p>
        </p:txBody>
      </p:sp>
      <p:sp>
        <p:nvSpPr>
          <p:cNvPr id="24586" name="Text Box 10"/>
          <p:cNvSpPr txBox="1">
            <a:spLocks noChangeArrowheads="1"/>
          </p:cNvSpPr>
          <p:nvPr/>
        </p:nvSpPr>
        <p:spPr bwMode="auto">
          <a:xfrm>
            <a:off x="442686" y="4637414"/>
            <a:ext cx="5881914" cy="1631216"/>
          </a:xfrm>
          <a:prstGeom prst="rect">
            <a:avLst/>
          </a:prstGeom>
          <a:noFill/>
          <a:ln w="9525">
            <a:noFill/>
            <a:miter lim="800000"/>
            <a:headEnd/>
            <a:tailEnd/>
          </a:ln>
          <a:effectLst/>
        </p:spPr>
        <p:txBody>
          <a:bodyPr wrap="square">
            <a:spAutoFit/>
          </a:bodyPr>
          <a:lstStyle/>
          <a:p>
            <a:pPr>
              <a:spcBef>
                <a:spcPct val="50000"/>
              </a:spcBef>
            </a:pPr>
            <a:r>
              <a:rPr lang="en-US" sz="2000" b="1" dirty="0">
                <a:solidFill>
                  <a:srgbClr val="0070C0"/>
                </a:solidFill>
              </a:rPr>
              <a:t>DEMO:</a:t>
            </a:r>
            <a:r>
              <a:rPr lang="en-US" sz="2000" dirty="0"/>
              <a:t> ( tease your friends at the bar with this!) You can’t </a:t>
            </a:r>
            <a:r>
              <a:rPr lang="en-US" sz="2000" dirty="0" smtClean="0"/>
              <a:t>drink much </a:t>
            </a:r>
            <a:r>
              <a:rPr lang="en-US" sz="2000" dirty="0"/>
              <a:t>this way, because of the straw poking outside – the pressure inside your mouth is </a:t>
            </a:r>
            <a:r>
              <a:rPr lang="en-US" sz="2000" i="1" dirty="0"/>
              <a:t>not</a:t>
            </a:r>
            <a:r>
              <a:rPr lang="en-US" sz="2000" dirty="0"/>
              <a:t> </a:t>
            </a:r>
            <a:r>
              <a:rPr lang="en-US" sz="2000" dirty="0" smtClean="0"/>
              <a:t>reduced  by sucking since air is entering your  mouth.</a:t>
            </a:r>
          </a:p>
        </p:txBody>
      </p:sp>
      <p:sp>
        <p:nvSpPr>
          <p:cNvPr id="2" name="TextBox 1"/>
          <p:cNvSpPr txBox="1"/>
          <p:nvPr/>
        </p:nvSpPr>
        <p:spPr>
          <a:xfrm>
            <a:off x="217347" y="3021467"/>
            <a:ext cx="8824686" cy="923330"/>
          </a:xfrm>
          <a:prstGeom prst="rect">
            <a:avLst/>
          </a:prstGeom>
          <a:noFill/>
        </p:spPr>
        <p:txBody>
          <a:bodyPr wrap="square" rtlCol="0">
            <a:spAutoFit/>
          </a:bodyPr>
          <a:lstStyle/>
          <a:p>
            <a:r>
              <a:rPr lang="en-US" dirty="0" smtClean="0"/>
              <a:t>i.e. when drinking with a straw, it’s the atmospheric pressure that pushes the drink up to your mouth where there is less pressure since by sucking you’re reducing the air pressure in your mouth.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8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58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58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58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5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4" grpId="0"/>
      <p:bldP spid="24586"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5145"/>
            <a:ext cx="7924800" cy="639763"/>
          </a:xfrm>
        </p:spPr>
        <p:txBody>
          <a:bodyPr/>
          <a:lstStyle/>
          <a:p>
            <a:r>
              <a:rPr lang="en-US" sz="3200" u="sng" dirty="0"/>
              <a:t>Atmospheric pressure cont.</a:t>
            </a:r>
          </a:p>
        </p:txBody>
      </p:sp>
      <p:sp>
        <p:nvSpPr>
          <p:cNvPr id="17411" name="Rectangle 3"/>
          <p:cNvSpPr>
            <a:spLocks noGrp="1" noChangeArrowheads="1"/>
          </p:cNvSpPr>
          <p:nvPr>
            <p:ph type="body" sz="half" idx="1"/>
          </p:nvPr>
        </p:nvSpPr>
        <p:spPr>
          <a:xfrm>
            <a:off x="313260" y="601663"/>
            <a:ext cx="8229600" cy="1676400"/>
          </a:xfrm>
        </p:spPr>
        <p:txBody>
          <a:bodyPr/>
          <a:lstStyle/>
          <a:p>
            <a:r>
              <a:rPr lang="en-US" sz="2000" dirty="0"/>
              <a:t>Unlike water, density of atmosphere varies with height, so pressure relation in terms of depth is not as simple. Not uniform.</a:t>
            </a:r>
          </a:p>
          <a:p>
            <a:r>
              <a:rPr lang="en-US" sz="2000" dirty="0"/>
              <a:t>At sea level, 1 m</a:t>
            </a:r>
            <a:r>
              <a:rPr lang="en-US" sz="2000" baseline="30000" dirty="0"/>
              <a:t>3 </a:t>
            </a:r>
            <a:r>
              <a:rPr lang="en-US" sz="2000" dirty="0"/>
              <a:t>of air has mass of 1.25 kg</a:t>
            </a:r>
          </a:p>
          <a:p>
            <a:pPr>
              <a:buFontTx/>
              <a:buNone/>
            </a:pPr>
            <a:r>
              <a:rPr lang="en-US" sz="2000" dirty="0"/>
              <a:t>	At 10km height, 1 m</a:t>
            </a:r>
            <a:r>
              <a:rPr lang="en-US" sz="2000" baseline="30000" dirty="0"/>
              <a:t>3 </a:t>
            </a:r>
            <a:r>
              <a:rPr lang="en-US" sz="2000" dirty="0"/>
              <a:t>of air has mass of 0.4 kg </a:t>
            </a:r>
          </a:p>
          <a:p>
            <a:pPr>
              <a:buFontTx/>
              <a:buNone/>
            </a:pPr>
            <a:r>
              <a:rPr lang="en-US" sz="2000" dirty="0" smtClean="0"/>
              <a:t>(this is why </a:t>
            </a:r>
            <a:r>
              <a:rPr lang="en-US" sz="2000" dirty="0"/>
              <a:t>need additional mass of air to pressurize airplanes).</a:t>
            </a:r>
          </a:p>
          <a:p>
            <a:pPr>
              <a:buFontTx/>
              <a:buNone/>
            </a:pPr>
            <a:endParaRPr lang="en-US" sz="2000" dirty="0"/>
          </a:p>
        </p:txBody>
      </p:sp>
      <p:pic>
        <p:nvPicPr>
          <p:cNvPr id="17412" name="Picture 4" descr="14-05Figure_FIG"/>
          <p:cNvPicPr>
            <a:picLocks noGrp="1" noChangeAspect="1" noChangeArrowheads="1"/>
          </p:cNvPicPr>
          <p:nvPr>
            <p:ph sz="half" idx="2"/>
          </p:nvPr>
        </p:nvPicPr>
        <p:blipFill>
          <a:blip r:embed="rId3" cstate="print"/>
          <a:srcRect/>
          <a:stretch>
            <a:fillRect/>
          </a:stretch>
        </p:blipFill>
        <p:spPr>
          <a:xfrm>
            <a:off x="6781800" y="2555232"/>
            <a:ext cx="2087563" cy="2849563"/>
          </a:xfrm>
          <a:noFill/>
          <a:ln/>
        </p:spPr>
      </p:pic>
      <p:sp>
        <p:nvSpPr>
          <p:cNvPr id="17414" name="Text Box 6"/>
          <p:cNvSpPr txBox="1">
            <a:spLocks noChangeArrowheads="1"/>
          </p:cNvSpPr>
          <p:nvPr/>
        </p:nvSpPr>
        <p:spPr bwMode="auto">
          <a:xfrm>
            <a:off x="389460" y="2354263"/>
            <a:ext cx="5715000" cy="3597275"/>
          </a:xfrm>
          <a:prstGeom prst="rect">
            <a:avLst/>
          </a:prstGeom>
          <a:noFill/>
          <a:ln w="9525">
            <a:noFill/>
            <a:miter lim="800000"/>
            <a:headEnd/>
            <a:tailEnd/>
          </a:ln>
          <a:effectLst/>
        </p:spPr>
        <p:txBody>
          <a:bodyPr>
            <a:spAutoFit/>
          </a:bodyPr>
          <a:lstStyle/>
          <a:p>
            <a:pPr>
              <a:spcBef>
                <a:spcPct val="50000"/>
              </a:spcBef>
            </a:pPr>
            <a:r>
              <a:rPr lang="en-US" sz="2000" dirty="0">
                <a:solidFill>
                  <a:srgbClr val="0070C0"/>
                </a:solidFill>
              </a:rPr>
              <a:t>Recall Pressure = Force/area = weight/area</a:t>
            </a:r>
            <a:r>
              <a:rPr lang="en-US" sz="2000" dirty="0"/>
              <a:t>.</a:t>
            </a:r>
          </a:p>
          <a:p>
            <a:pPr>
              <a:spcBef>
                <a:spcPct val="50000"/>
              </a:spcBef>
            </a:pPr>
            <a:r>
              <a:rPr lang="en-US" sz="2000" dirty="0"/>
              <a:t>So to find pressure at sea level, need to calculate weight of a column of air rising up to “top” of atmosphere, say about  30 km. </a:t>
            </a:r>
          </a:p>
          <a:p>
            <a:pPr>
              <a:spcBef>
                <a:spcPct val="50000"/>
              </a:spcBef>
            </a:pPr>
            <a:r>
              <a:rPr lang="en-US" sz="2000" dirty="0"/>
              <a:t>Find that a 1m</a:t>
            </a:r>
            <a:r>
              <a:rPr lang="en-US" sz="2000" baseline="30000" dirty="0"/>
              <a:t>2</a:t>
            </a:r>
            <a:r>
              <a:rPr lang="en-US" sz="2000" dirty="0"/>
              <a:t> area cylinder, 30 km high, has mass of 10 000kg. </a:t>
            </a:r>
          </a:p>
          <a:p>
            <a:pPr>
              <a:spcBef>
                <a:spcPct val="50000"/>
              </a:spcBef>
            </a:pPr>
            <a:r>
              <a:rPr lang="en-US" sz="2000" dirty="0"/>
              <a:t>i.e. weight of 100 000 N. </a:t>
            </a:r>
          </a:p>
          <a:p>
            <a:pPr>
              <a:spcBef>
                <a:spcPct val="50000"/>
              </a:spcBef>
            </a:pPr>
            <a:r>
              <a:rPr lang="en-US" sz="2000" dirty="0"/>
              <a:t>So pressure = 100 000 N/ (1 m)</a:t>
            </a:r>
            <a:r>
              <a:rPr lang="en-US" sz="2000" baseline="30000" dirty="0"/>
              <a:t>2</a:t>
            </a:r>
          </a:p>
          <a:p>
            <a:pPr>
              <a:spcBef>
                <a:spcPct val="50000"/>
              </a:spcBef>
            </a:pPr>
            <a:r>
              <a:rPr lang="en-US" sz="2000" baseline="30000" dirty="0"/>
              <a:t>                            </a:t>
            </a:r>
            <a:r>
              <a:rPr lang="en-US" sz="2000" dirty="0"/>
              <a:t>  = 100 </a:t>
            </a:r>
            <a:r>
              <a:rPr lang="en-US" sz="2000" dirty="0" err="1"/>
              <a:t>kPa</a:t>
            </a:r>
            <a:endParaRPr lang="en-US" sz="2000" baseline="30000" dirty="0"/>
          </a:p>
        </p:txBody>
      </p:sp>
      <p:sp>
        <p:nvSpPr>
          <p:cNvPr id="17415" name="Text Box 7"/>
          <p:cNvSpPr txBox="1">
            <a:spLocks noChangeArrowheads="1"/>
          </p:cNvSpPr>
          <p:nvPr/>
        </p:nvSpPr>
        <p:spPr bwMode="auto">
          <a:xfrm>
            <a:off x="3429000" y="5640416"/>
            <a:ext cx="5715000" cy="366713"/>
          </a:xfrm>
          <a:prstGeom prst="rect">
            <a:avLst/>
          </a:prstGeom>
          <a:noFill/>
          <a:ln w="9525">
            <a:noFill/>
            <a:miter lim="800000"/>
            <a:headEnd/>
            <a:tailEnd/>
          </a:ln>
          <a:effectLst/>
        </p:spPr>
        <p:txBody>
          <a:bodyPr>
            <a:spAutoFit/>
          </a:bodyPr>
          <a:lstStyle/>
          <a:p>
            <a:pPr>
              <a:spcBef>
                <a:spcPct val="50000"/>
              </a:spcBef>
            </a:pPr>
            <a:r>
              <a:rPr lang="en-US" dirty="0"/>
              <a:t>Precisely, sea-level atmospheric pressure = 101.3 </a:t>
            </a:r>
            <a:r>
              <a:rPr lang="en-US" dirty="0" err="1"/>
              <a:t>kPa</a:t>
            </a:r>
            <a:endParaRPr lang="en-US" dirty="0"/>
          </a:p>
        </p:txBody>
      </p:sp>
      <p:grpSp>
        <p:nvGrpSpPr>
          <p:cNvPr id="17418" name="Group 10"/>
          <p:cNvGrpSpPr>
            <a:grpSpLocks/>
          </p:cNvGrpSpPr>
          <p:nvPr/>
        </p:nvGrpSpPr>
        <p:grpSpPr bwMode="auto">
          <a:xfrm>
            <a:off x="762523" y="5925916"/>
            <a:ext cx="2514600" cy="528638"/>
            <a:chOff x="384" y="3888"/>
            <a:chExt cx="1584" cy="333"/>
          </a:xfrm>
        </p:grpSpPr>
        <p:sp>
          <p:nvSpPr>
            <p:cNvPr id="17416" name="Text Box 8"/>
            <p:cNvSpPr txBox="1">
              <a:spLocks noChangeArrowheads="1"/>
            </p:cNvSpPr>
            <p:nvPr/>
          </p:nvSpPr>
          <p:spPr bwMode="auto">
            <a:xfrm>
              <a:off x="384" y="3984"/>
              <a:ext cx="1584" cy="237"/>
            </a:xfrm>
            <a:prstGeom prst="rect">
              <a:avLst/>
            </a:prstGeom>
            <a:noFill/>
            <a:ln w="9525">
              <a:solidFill>
                <a:schemeClr val="accent2"/>
              </a:solidFill>
              <a:miter lim="800000"/>
              <a:headEnd/>
              <a:tailEnd/>
            </a:ln>
            <a:effectLst/>
          </p:spPr>
          <p:txBody>
            <a:bodyPr>
              <a:spAutoFit/>
            </a:bodyPr>
            <a:lstStyle/>
            <a:p>
              <a:pPr>
                <a:spcBef>
                  <a:spcPct val="50000"/>
                </a:spcBef>
              </a:pPr>
              <a:r>
                <a:rPr lang="en-US"/>
                <a:t>1 Pa = 1 N/m = Pascal</a:t>
              </a:r>
            </a:p>
          </p:txBody>
        </p:sp>
        <p:sp>
          <p:nvSpPr>
            <p:cNvPr id="17417" name="Line 9"/>
            <p:cNvSpPr>
              <a:spLocks noChangeShapeType="1"/>
            </p:cNvSpPr>
            <p:nvPr/>
          </p:nvSpPr>
          <p:spPr bwMode="auto">
            <a:xfrm flipV="1">
              <a:off x="1296" y="3888"/>
              <a:ext cx="336" cy="144"/>
            </a:xfrm>
            <a:prstGeom prst="line">
              <a:avLst/>
            </a:prstGeom>
            <a:noFill/>
            <a:ln w="9525">
              <a:solidFill>
                <a:schemeClr val="accent2"/>
              </a:solidFill>
              <a:round/>
              <a:headEnd/>
              <a:tailEnd type="triangle" w="med" len="med"/>
            </a:ln>
            <a:effectLst/>
          </p:spPr>
          <p:txBody>
            <a:bodyPr/>
            <a:lstStyle/>
            <a:p>
              <a:endParaRPr lang="en-US"/>
            </a:p>
          </p:txBody>
        </p:sp>
      </p:grpSp>
      <p:sp>
        <p:nvSpPr>
          <p:cNvPr id="17420" name="Rectangle 12"/>
          <p:cNvSpPr>
            <a:spLocks noChangeArrowheads="1"/>
          </p:cNvSpPr>
          <p:nvPr/>
        </p:nvSpPr>
        <p:spPr bwMode="auto">
          <a:xfrm>
            <a:off x="3418169" y="5580635"/>
            <a:ext cx="5791200" cy="685800"/>
          </a:xfrm>
          <a:prstGeom prst="rect">
            <a:avLst/>
          </a:prstGeom>
          <a:noFill/>
          <a:ln w="9525">
            <a:solidFill>
              <a:schemeClr val="accent2"/>
            </a:solidFill>
            <a:miter lim="800000"/>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414">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414">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4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414">
                                            <p:txEl>
                                              <p:pRg st="2" end="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414">
                                            <p:txEl>
                                              <p:pRg st="3" end="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414">
                                            <p:txEl>
                                              <p:pRg st="4" end="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7414">
                                            <p:txEl>
                                              <p:pRg st="5" end="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741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742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74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sz="3200" b="1" u="sng"/>
              <a:t>Clicker Question</a:t>
            </a:r>
          </a:p>
        </p:txBody>
      </p:sp>
      <p:sp>
        <p:nvSpPr>
          <p:cNvPr id="50180" name="Text Box 4"/>
          <p:cNvSpPr txBox="1">
            <a:spLocks noChangeArrowheads="1"/>
          </p:cNvSpPr>
          <p:nvPr/>
        </p:nvSpPr>
        <p:spPr bwMode="auto">
          <a:xfrm>
            <a:off x="304800" y="1295400"/>
            <a:ext cx="5562600" cy="3416320"/>
          </a:xfrm>
          <a:prstGeom prst="rect">
            <a:avLst/>
          </a:prstGeom>
          <a:noFill/>
          <a:ln w="9525">
            <a:noFill/>
            <a:miter lim="800000"/>
            <a:headEnd/>
            <a:tailEnd/>
          </a:ln>
          <a:effectLst/>
        </p:spPr>
        <p:txBody>
          <a:bodyPr>
            <a:spAutoFit/>
          </a:bodyPr>
          <a:lstStyle/>
          <a:p>
            <a:r>
              <a:rPr lang="en-US" sz="2400" dirty="0"/>
              <a:t>It would be easier to pull evacuated Magdeburg hemispheres apart when they are </a:t>
            </a:r>
            <a:endParaRPr lang="en-US" sz="2400" dirty="0" smtClean="0"/>
          </a:p>
          <a:p>
            <a:endParaRPr lang="en-US" sz="2400" dirty="0"/>
          </a:p>
          <a:p>
            <a:r>
              <a:rPr lang="en-US" sz="2400" dirty="0"/>
              <a:t>A) 20 km above the ocean surface. </a:t>
            </a:r>
          </a:p>
          <a:p>
            <a:r>
              <a:rPr lang="en-US" sz="2400" dirty="0"/>
              <a:t>B) at sea level. </a:t>
            </a:r>
          </a:p>
          <a:p>
            <a:r>
              <a:rPr lang="en-US" sz="2400" dirty="0"/>
              <a:t>C) 20 km beneath the ocean surface. </a:t>
            </a:r>
          </a:p>
          <a:p>
            <a:r>
              <a:rPr lang="en-US" sz="2400" dirty="0"/>
              <a:t>D) held upside down. </a:t>
            </a:r>
          </a:p>
          <a:p>
            <a:r>
              <a:rPr lang="en-US" sz="2400" dirty="0"/>
              <a:t>E) none of these </a:t>
            </a:r>
          </a:p>
        </p:txBody>
      </p:sp>
      <p:pic>
        <p:nvPicPr>
          <p:cNvPr id="50181" name="Picture 5"/>
          <p:cNvPicPr>
            <a:picLocks noChangeAspect="1" noChangeArrowheads="1"/>
          </p:cNvPicPr>
          <p:nvPr/>
        </p:nvPicPr>
        <p:blipFill>
          <a:blip r:embed="rId3"/>
          <a:srcRect l="20984"/>
          <a:stretch>
            <a:fillRect/>
          </a:stretch>
        </p:blipFill>
        <p:spPr bwMode="auto">
          <a:xfrm>
            <a:off x="5486400" y="1371600"/>
            <a:ext cx="2295525" cy="1184275"/>
          </a:xfrm>
          <a:prstGeom prst="rect">
            <a:avLst/>
          </a:prstGeom>
          <a:noFill/>
          <a:ln w="9525">
            <a:noFill/>
            <a:miter lim="800000"/>
            <a:headEnd/>
            <a:tailEnd/>
          </a:ln>
        </p:spPr>
      </p:pic>
      <p:sp>
        <p:nvSpPr>
          <p:cNvPr id="50182" name="Text Box 6"/>
          <p:cNvSpPr txBox="1">
            <a:spLocks noChangeArrowheads="1"/>
          </p:cNvSpPr>
          <p:nvPr/>
        </p:nvSpPr>
        <p:spPr bwMode="auto">
          <a:xfrm>
            <a:off x="533400" y="4800600"/>
            <a:ext cx="8077200" cy="1917700"/>
          </a:xfrm>
          <a:prstGeom prst="rect">
            <a:avLst/>
          </a:prstGeom>
          <a:noFill/>
          <a:ln w="9525">
            <a:noFill/>
            <a:miter lim="800000"/>
            <a:headEnd/>
            <a:tailEnd/>
          </a:ln>
          <a:effectLst/>
        </p:spPr>
        <p:txBody>
          <a:bodyPr>
            <a:spAutoFit/>
          </a:bodyPr>
          <a:lstStyle/>
          <a:p>
            <a:pPr>
              <a:spcBef>
                <a:spcPct val="50000"/>
              </a:spcBef>
            </a:pPr>
            <a:r>
              <a:rPr lang="en-US" sz="2400">
                <a:solidFill>
                  <a:srgbClr val="993366"/>
                </a:solidFill>
              </a:rPr>
              <a:t>Answer: A</a:t>
            </a:r>
          </a:p>
          <a:p>
            <a:pPr>
              <a:spcBef>
                <a:spcPct val="50000"/>
              </a:spcBef>
            </a:pPr>
            <a:r>
              <a:rPr lang="en-US" sz="2400">
                <a:solidFill>
                  <a:srgbClr val="993366"/>
                </a:solidFill>
              </a:rPr>
              <a:t>It’s atmospheric pressure that we have to counter. This is least higher up in the atmosphere out of the given options. </a:t>
            </a:r>
          </a:p>
          <a:p>
            <a:pPr>
              <a:spcBef>
                <a:spcPct val="50000"/>
              </a:spcBef>
            </a:pPr>
            <a:endParaRPr lang="en-US" sz="2400">
              <a:solidFill>
                <a:srgbClr val="99336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8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18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2327</TotalTime>
  <Words>2792</Words>
  <Application>Microsoft Office PowerPoint</Application>
  <PresentationFormat>On-screen Show (4:3)</PresentationFormat>
  <Paragraphs>236</Paragraphs>
  <Slides>28</Slides>
  <Notes>28</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28</vt:i4>
      </vt:variant>
    </vt:vector>
  </HeadingPairs>
  <TitlesOfParts>
    <vt:vector size="30" baseType="lpstr">
      <vt:lpstr>Arial</vt:lpstr>
      <vt:lpstr>Default Design</vt:lpstr>
      <vt:lpstr>PowerPoint Presentation</vt:lpstr>
      <vt:lpstr>Gases and plasmas: Preliminaries</vt:lpstr>
      <vt:lpstr>Example</vt:lpstr>
      <vt:lpstr>The atmosphere</vt:lpstr>
      <vt:lpstr>PowerPoint Presentation</vt:lpstr>
      <vt:lpstr>Atmospheric Pressure</vt:lpstr>
      <vt:lpstr>PowerPoint Presentation</vt:lpstr>
      <vt:lpstr>Atmospheric pressure cont.</vt:lpstr>
      <vt:lpstr>Clicker Question</vt:lpstr>
      <vt:lpstr>Question: </vt:lpstr>
      <vt:lpstr>Barometers</vt:lpstr>
      <vt:lpstr>Barometers cont.</vt:lpstr>
      <vt:lpstr>Buoyancy of Air</vt:lpstr>
      <vt:lpstr>PowerPoint Presentation</vt:lpstr>
      <vt:lpstr>Clicker Question</vt:lpstr>
      <vt:lpstr>Differences with buoyancy in air and liquid</vt:lpstr>
      <vt:lpstr>PowerPoint Presentation</vt:lpstr>
      <vt:lpstr>PowerPoint Presentation</vt:lpstr>
      <vt:lpstr>Boyle’s Law</vt:lpstr>
      <vt:lpstr>Moving fluids </vt:lpstr>
      <vt:lpstr>Bernoulli’s Principle</vt:lpstr>
      <vt:lpstr>Examples</vt:lpstr>
      <vt:lpstr>More examples/applications</vt:lpstr>
      <vt:lpstr>Plasma</vt:lpstr>
      <vt:lpstr>PowerPoint Presentation</vt:lpstr>
      <vt:lpstr>PowerPoint Presentation</vt:lpstr>
      <vt:lpstr>PowerPoint Presentation</vt:lpstr>
      <vt:lpstr>PowerPoint Presentation</vt:lpstr>
    </vt:vector>
  </TitlesOfParts>
  <Company>HC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14: Gases and Plasmas</dc:title>
  <dc:creator>Neepa</dc:creator>
  <cp:lastModifiedBy>Neepa</cp:lastModifiedBy>
  <cp:revision>335</cp:revision>
  <dcterms:created xsi:type="dcterms:W3CDTF">2005-10-17T18:35:46Z</dcterms:created>
  <dcterms:modified xsi:type="dcterms:W3CDTF">2016-10-22T00:26:15Z</dcterms:modified>
</cp:coreProperties>
</file>