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1" r:id="rId2"/>
    <p:sldId id="258" r:id="rId3"/>
    <p:sldId id="259" r:id="rId4"/>
    <p:sldId id="260" r:id="rId5"/>
    <p:sldId id="261" r:id="rId6"/>
    <p:sldId id="289" r:id="rId7"/>
    <p:sldId id="302" r:id="rId8"/>
    <p:sldId id="262" r:id="rId9"/>
    <p:sldId id="263" r:id="rId10"/>
    <p:sldId id="264" r:id="rId11"/>
    <p:sldId id="265" r:id="rId12"/>
    <p:sldId id="266" r:id="rId13"/>
    <p:sldId id="267" r:id="rId14"/>
    <p:sldId id="268" r:id="rId15"/>
    <p:sldId id="269" r:id="rId16"/>
    <p:sldId id="270" r:id="rId17"/>
    <p:sldId id="271" r:id="rId18"/>
    <p:sldId id="303" r:id="rId19"/>
    <p:sldId id="272"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D16800E-76B7-47C2-99BD-4CC0910ACD9B}" type="slidenum">
              <a:rPr lang="en-US"/>
              <a:pPr/>
              <a:t>‹#›</a:t>
            </a:fld>
            <a:endParaRPr lang="en-US"/>
          </a:p>
        </p:txBody>
      </p:sp>
    </p:spTree>
    <p:extLst>
      <p:ext uri="{BB962C8B-B14F-4D97-AF65-F5344CB8AC3E}">
        <p14:creationId xmlns:p14="http://schemas.microsoft.com/office/powerpoint/2010/main" val="24658277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a:t>
            </a:fld>
            <a:endParaRPr lang="en-US"/>
          </a:p>
        </p:txBody>
      </p:sp>
    </p:spTree>
    <p:extLst>
      <p:ext uri="{BB962C8B-B14F-4D97-AF65-F5344CB8AC3E}">
        <p14:creationId xmlns:p14="http://schemas.microsoft.com/office/powerpoint/2010/main" val="161180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11</a:t>
            </a:fld>
            <a:endParaRPr lang="en-US"/>
          </a:p>
        </p:txBody>
      </p:sp>
    </p:spTree>
    <p:extLst>
      <p:ext uri="{BB962C8B-B14F-4D97-AF65-F5344CB8AC3E}">
        <p14:creationId xmlns:p14="http://schemas.microsoft.com/office/powerpoint/2010/main" val="3295067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12</a:t>
            </a:fld>
            <a:endParaRPr lang="en-US"/>
          </a:p>
        </p:txBody>
      </p:sp>
    </p:spTree>
    <p:extLst>
      <p:ext uri="{BB962C8B-B14F-4D97-AF65-F5344CB8AC3E}">
        <p14:creationId xmlns:p14="http://schemas.microsoft.com/office/powerpoint/2010/main" val="11258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13</a:t>
            </a:fld>
            <a:endParaRPr lang="en-US"/>
          </a:p>
        </p:txBody>
      </p:sp>
    </p:spTree>
    <p:extLst>
      <p:ext uri="{BB962C8B-B14F-4D97-AF65-F5344CB8AC3E}">
        <p14:creationId xmlns:p14="http://schemas.microsoft.com/office/powerpoint/2010/main" val="123380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14</a:t>
            </a:fld>
            <a:endParaRPr lang="en-US"/>
          </a:p>
        </p:txBody>
      </p:sp>
    </p:spTree>
    <p:extLst>
      <p:ext uri="{BB962C8B-B14F-4D97-AF65-F5344CB8AC3E}">
        <p14:creationId xmlns:p14="http://schemas.microsoft.com/office/powerpoint/2010/main" val="55216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15</a:t>
            </a:fld>
            <a:endParaRPr lang="en-US"/>
          </a:p>
        </p:txBody>
      </p:sp>
    </p:spTree>
    <p:extLst>
      <p:ext uri="{BB962C8B-B14F-4D97-AF65-F5344CB8AC3E}">
        <p14:creationId xmlns:p14="http://schemas.microsoft.com/office/powerpoint/2010/main" val="219783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here Tues</a:t>
            </a:r>
            <a:endParaRPr lang="en-US" dirty="0"/>
          </a:p>
        </p:txBody>
      </p:sp>
      <p:sp>
        <p:nvSpPr>
          <p:cNvPr id="4" name="Slide Number Placeholder 3"/>
          <p:cNvSpPr>
            <a:spLocks noGrp="1"/>
          </p:cNvSpPr>
          <p:nvPr>
            <p:ph type="sldNum" sz="quarter" idx="10"/>
          </p:nvPr>
        </p:nvSpPr>
        <p:spPr/>
        <p:txBody>
          <a:bodyPr/>
          <a:lstStyle/>
          <a:p>
            <a:fld id="{FD16800E-76B7-47C2-99BD-4CC0910ACD9B}" type="slidenum">
              <a:rPr lang="en-US" smtClean="0"/>
              <a:pPr/>
              <a:t>16</a:t>
            </a:fld>
            <a:endParaRPr lang="en-US"/>
          </a:p>
        </p:txBody>
      </p:sp>
    </p:spTree>
    <p:extLst>
      <p:ext uri="{BB962C8B-B14F-4D97-AF65-F5344CB8AC3E}">
        <p14:creationId xmlns:p14="http://schemas.microsoft.com/office/powerpoint/2010/main" val="145008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17</a:t>
            </a:fld>
            <a:endParaRPr lang="en-US"/>
          </a:p>
        </p:txBody>
      </p:sp>
    </p:spTree>
    <p:extLst>
      <p:ext uri="{BB962C8B-B14F-4D97-AF65-F5344CB8AC3E}">
        <p14:creationId xmlns:p14="http://schemas.microsoft.com/office/powerpoint/2010/main" val="284736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19</a:t>
            </a:fld>
            <a:endParaRPr lang="en-US"/>
          </a:p>
        </p:txBody>
      </p:sp>
    </p:spTree>
    <p:extLst>
      <p:ext uri="{BB962C8B-B14F-4D97-AF65-F5344CB8AC3E}">
        <p14:creationId xmlns:p14="http://schemas.microsoft.com/office/powerpoint/2010/main" val="200433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20</a:t>
            </a:fld>
            <a:endParaRPr lang="en-US"/>
          </a:p>
        </p:txBody>
      </p:sp>
    </p:spTree>
    <p:extLst>
      <p:ext uri="{BB962C8B-B14F-4D97-AF65-F5344CB8AC3E}">
        <p14:creationId xmlns:p14="http://schemas.microsoft.com/office/powerpoint/2010/main" val="3702758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21</a:t>
            </a:fld>
            <a:endParaRPr lang="en-US"/>
          </a:p>
        </p:txBody>
      </p:sp>
    </p:spTree>
    <p:extLst>
      <p:ext uri="{BB962C8B-B14F-4D97-AF65-F5344CB8AC3E}">
        <p14:creationId xmlns:p14="http://schemas.microsoft.com/office/powerpoint/2010/main" val="322933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a:t>
            </a:fld>
            <a:endParaRPr lang="en-US"/>
          </a:p>
        </p:txBody>
      </p:sp>
    </p:spTree>
    <p:extLst>
      <p:ext uri="{BB962C8B-B14F-4D97-AF65-F5344CB8AC3E}">
        <p14:creationId xmlns:p14="http://schemas.microsoft.com/office/powerpoint/2010/main" val="277893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22</a:t>
            </a:fld>
            <a:endParaRPr lang="en-US"/>
          </a:p>
        </p:txBody>
      </p:sp>
    </p:spTree>
    <p:extLst>
      <p:ext uri="{BB962C8B-B14F-4D97-AF65-F5344CB8AC3E}">
        <p14:creationId xmlns:p14="http://schemas.microsoft.com/office/powerpoint/2010/main" val="334707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23</a:t>
            </a:fld>
            <a:endParaRPr lang="en-US"/>
          </a:p>
        </p:txBody>
      </p:sp>
    </p:spTree>
    <p:extLst>
      <p:ext uri="{BB962C8B-B14F-4D97-AF65-F5344CB8AC3E}">
        <p14:creationId xmlns:p14="http://schemas.microsoft.com/office/powerpoint/2010/main" val="184566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BEB8B-7100-42FA-8ACF-E3C2C6BB3EB4}" type="slidenum">
              <a:rPr lang="en-US"/>
              <a:pPr/>
              <a:t>24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Start here Friday</a:t>
            </a:r>
          </a:p>
        </p:txBody>
      </p:sp>
    </p:spTree>
    <p:extLst>
      <p:ext uri="{BB962C8B-B14F-4D97-AF65-F5344CB8AC3E}">
        <p14:creationId xmlns:p14="http://schemas.microsoft.com/office/powerpoint/2010/main" val="80099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25</a:t>
            </a:fld>
            <a:endParaRPr lang="en-US"/>
          </a:p>
        </p:txBody>
      </p:sp>
    </p:spTree>
    <p:extLst>
      <p:ext uri="{BB962C8B-B14F-4D97-AF65-F5344CB8AC3E}">
        <p14:creationId xmlns:p14="http://schemas.microsoft.com/office/powerpoint/2010/main" val="1699328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4FA96-9C81-45EE-A2AA-A9C4A62A18EF}" type="slidenum">
              <a:rPr lang="en-US"/>
              <a:pPr/>
              <a:t>26</a:t>
            </a:fld>
            <a:endParaRPr lang="en-US"/>
          </a:p>
        </p:txBody>
      </p:sp>
      <p:sp>
        <p:nvSpPr>
          <p:cNvPr id="40962" name="Rectangle 2"/>
          <p:cNvSpPr>
            <a:spLocks noGrp="1" noRot="1" noChangeAspect="1" noChangeArrowheads="1" noTextEdit="1"/>
          </p:cNvSpPr>
          <p:nvPr>
            <p:ph type="sldImg"/>
          </p:nvPr>
        </p:nvSpPr>
        <p:spPr>
          <a:xfrm>
            <a:off x="1144588" y="685800"/>
            <a:ext cx="4572000" cy="3429000"/>
          </a:xfrm>
          <a:ln/>
        </p:spPr>
      </p:sp>
      <p:sp>
        <p:nvSpPr>
          <p:cNvPr id="40963" name="Rectangle 3"/>
          <p:cNvSpPr>
            <a:spLocks noGrp="1" noChangeArrowheads="1"/>
          </p:cNvSpPr>
          <p:nvPr>
            <p:ph type="body" idx="1"/>
          </p:nvPr>
        </p:nvSpPr>
        <p:spPr/>
        <p:txBody>
          <a:bodyPr/>
          <a:lstStyle/>
          <a:p>
            <a:r>
              <a:rPr lang="en-US"/>
              <a:t>Start from here Tues Nov 4</a:t>
            </a:r>
          </a:p>
        </p:txBody>
      </p:sp>
    </p:spTree>
    <p:extLst>
      <p:ext uri="{BB962C8B-B14F-4D97-AF65-F5344CB8AC3E}">
        <p14:creationId xmlns:p14="http://schemas.microsoft.com/office/powerpoint/2010/main" val="4150036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27</a:t>
            </a:fld>
            <a:endParaRPr lang="en-US"/>
          </a:p>
        </p:txBody>
      </p:sp>
    </p:spTree>
    <p:extLst>
      <p:ext uri="{BB962C8B-B14F-4D97-AF65-F5344CB8AC3E}">
        <p14:creationId xmlns:p14="http://schemas.microsoft.com/office/powerpoint/2010/main" val="406651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28</a:t>
            </a:fld>
            <a:endParaRPr lang="en-US"/>
          </a:p>
        </p:txBody>
      </p:sp>
    </p:spTree>
    <p:extLst>
      <p:ext uri="{BB962C8B-B14F-4D97-AF65-F5344CB8AC3E}">
        <p14:creationId xmlns:p14="http://schemas.microsoft.com/office/powerpoint/2010/main" val="280809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29</a:t>
            </a:fld>
            <a:endParaRPr lang="en-US"/>
          </a:p>
        </p:txBody>
      </p:sp>
    </p:spTree>
    <p:extLst>
      <p:ext uri="{BB962C8B-B14F-4D97-AF65-F5344CB8AC3E}">
        <p14:creationId xmlns:p14="http://schemas.microsoft.com/office/powerpoint/2010/main" val="990654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700E3-9BC8-4D96-9BE6-0C86247368BC}" type="slidenum">
              <a:rPr lang="en-US"/>
              <a:pPr/>
              <a:t>30</a:t>
            </a:fld>
            <a:endParaRPr lang="en-US"/>
          </a:p>
        </p:txBody>
      </p:sp>
      <p:sp>
        <p:nvSpPr>
          <p:cNvPr id="47106" name="Rectangle 2"/>
          <p:cNvSpPr>
            <a:spLocks noGrp="1" noRot="1" noChangeAspect="1" noChangeArrowheads="1" noTextEdit="1"/>
          </p:cNvSpPr>
          <p:nvPr>
            <p:ph type="sldImg"/>
          </p:nvPr>
        </p:nvSpPr>
        <p:spPr>
          <a:xfrm>
            <a:off x="1144588" y="685800"/>
            <a:ext cx="4572000" cy="3429000"/>
          </a:xfrm>
          <a:ln/>
        </p:spPr>
      </p:sp>
      <p:sp>
        <p:nvSpPr>
          <p:cNvPr id="471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23607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31</a:t>
            </a:fld>
            <a:endParaRPr lang="en-US"/>
          </a:p>
        </p:txBody>
      </p:sp>
    </p:spTree>
    <p:extLst>
      <p:ext uri="{BB962C8B-B14F-4D97-AF65-F5344CB8AC3E}">
        <p14:creationId xmlns:p14="http://schemas.microsoft.com/office/powerpoint/2010/main" val="279422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3</a:t>
            </a:fld>
            <a:endParaRPr lang="en-US"/>
          </a:p>
        </p:txBody>
      </p:sp>
    </p:spTree>
    <p:extLst>
      <p:ext uri="{BB962C8B-B14F-4D97-AF65-F5344CB8AC3E}">
        <p14:creationId xmlns:p14="http://schemas.microsoft.com/office/powerpoint/2010/main" val="4172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4</a:t>
            </a:fld>
            <a:endParaRPr lang="en-US"/>
          </a:p>
        </p:txBody>
      </p:sp>
    </p:spTree>
    <p:extLst>
      <p:ext uri="{BB962C8B-B14F-4D97-AF65-F5344CB8AC3E}">
        <p14:creationId xmlns:p14="http://schemas.microsoft.com/office/powerpoint/2010/main" val="393206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5</a:t>
            </a:fld>
            <a:endParaRPr lang="en-US"/>
          </a:p>
        </p:txBody>
      </p:sp>
    </p:spTree>
    <p:extLst>
      <p:ext uri="{BB962C8B-B14F-4D97-AF65-F5344CB8AC3E}">
        <p14:creationId xmlns:p14="http://schemas.microsoft.com/office/powerpoint/2010/main" val="340833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6</a:t>
            </a:fld>
            <a:endParaRPr lang="en-US"/>
          </a:p>
        </p:txBody>
      </p:sp>
    </p:spTree>
    <p:extLst>
      <p:ext uri="{BB962C8B-B14F-4D97-AF65-F5344CB8AC3E}">
        <p14:creationId xmlns:p14="http://schemas.microsoft.com/office/powerpoint/2010/main" val="420660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8</a:t>
            </a:fld>
            <a:endParaRPr lang="en-US"/>
          </a:p>
        </p:txBody>
      </p:sp>
    </p:spTree>
    <p:extLst>
      <p:ext uri="{BB962C8B-B14F-4D97-AF65-F5344CB8AC3E}">
        <p14:creationId xmlns:p14="http://schemas.microsoft.com/office/powerpoint/2010/main" val="375855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16800E-76B7-47C2-99BD-4CC0910ACD9B}" type="slidenum">
              <a:rPr lang="en-US" smtClean="0"/>
              <a:pPr/>
              <a:t>9</a:t>
            </a:fld>
            <a:endParaRPr lang="en-US"/>
          </a:p>
        </p:txBody>
      </p:sp>
    </p:spTree>
    <p:extLst>
      <p:ext uri="{BB962C8B-B14F-4D97-AF65-F5344CB8AC3E}">
        <p14:creationId xmlns:p14="http://schemas.microsoft.com/office/powerpoint/2010/main" val="199260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16800E-76B7-47C2-99BD-4CC0910ACD9B}" type="slidenum">
              <a:rPr lang="en-US" smtClean="0"/>
              <a:pPr/>
              <a:t>10</a:t>
            </a:fld>
            <a:endParaRPr lang="en-US"/>
          </a:p>
        </p:txBody>
      </p:sp>
    </p:spTree>
    <p:extLst>
      <p:ext uri="{BB962C8B-B14F-4D97-AF65-F5344CB8AC3E}">
        <p14:creationId xmlns:p14="http://schemas.microsoft.com/office/powerpoint/2010/main" val="358974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E2F91D-0BA8-4D15-A638-7958165DE1A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62FE8B-8FCC-491A-8F9E-610169BA4AC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D1BF9-D744-47CF-952A-030FDDC5A13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EA4F87E-542A-4E98-BA7E-BC91DC05046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FE45C28-C041-4432-8897-5E8CC598031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CADC593-55F5-4512-BA6E-44180F8F0F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27FCA3-C85D-43C9-86EF-AB05D0F975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7AA702-DD6D-46A6-B80F-0AB51B3B9F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550EDA-EE61-4FCC-B5CB-B97DC42FDF6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9D9543-640A-4FF3-81F5-01C605E5ED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6B968E-7DB1-43F0-9A97-843099BE66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507EF66-71E4-4F43-9FD2-C925B8084DA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C05740-D31B-4F1C-9F32-687F887B24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1618B5-949C-407F-8F17-505F0305404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768478-CF07-4F51-AECE-459C99F7970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8534400" cy="5816977"/>
          </a:xfrm>
          <a:prstGeom prst="rect">
            <a:avLst/>
          </a:prstGeom>
          <a:noFill/>
        </p:spPr>
        <p:txBody>
          <a:bodyPr wrap="square" rtlCol="0">
            <a:spAutoFit/>
          </a:bodyPr>
          <a:lstStyle/>
          <a:p>
            <a:pPr algn="ctr"/>
            <a:r>
              <a:rPr lang="en-US" sz="4400" u="sng" dirty="0" smtClean="0"/>
              <a:t>Today</a:t>
            </a:r>
            <a:r>
              <a:rPr lang="en-US" sz="4400" dirty="0" smtClean="0"/>
              <a:t>: </a:t>
            </a:r>
          </a:p>
          <a:p>
            <a:pPr algn="ctr"/>
            <a:endParaRPr lang="en-US" sz="4400" dirty="0" smtClean="0"/>
          </a:p>
          <a:p>
            <a:pPr algn="ctr"/>
            <a:r>
              <a:rPr lang="en-US" sz="4400" dirty="0" smtClean="0"/>
              <a:t>Finish Chapter 20 (Sound)</a:t>
            </a:r>
          </a:p>
          <a:p>
            <a:pPr algn="ctr"/>
            <a:endParaRPr lang="en-US" sz="4400" dirty="0"/>
          </a:p>
          <a:p>
            <a:pPr algn="ctr"/>
            <a:r>
              <a:rPr lang="en-US" sz="4400" dirty="0" smtClean="0"/>
              <a:t>Chapter 22 (Electrostatics)</a:t>
            </a:r>
          </a:p>
          <a:p>
            <a:pPr algn="ctr"/>
            <a:endParaRPr lang="en-US" sz="4400" dirty="0" smtClean="0"/>
          </a:p>
          <a:p>
            <a:pPr algn="ctr"/>
            <a:r>
              <a:rPr lang="en-US" sz="3600" b="1" dirty="0" smtClean="0">
                <a:solidFill>
                  <a:srgbClr val="0070C0"/>
                </a:solidFill>
              </a:rPr>
              <a:t>Reminder: Nov </a:t>
            </a:r>
            <a:r>
              <a:rPr lang="en-US" sz="3600" b="1" dirty="0">
                <a:solidFill>
                  <a:srgbClr val="0070C0"/>
                </a:solidFill>
              </a:rPr>
              <a:t>18th is 2nd </a:t>
            </a:r>
            <a:r>
              <a:rPr lang="en-US" sz="3600" b="1" dirty="0" smtClean="0">
                <a:solidFill>
                  <a:srgbClr val="0070C0"/>
                </a:solidFill>
              </a:rPr>
              <a:t>midterm,  </a:t>
            </a:r>
          </a:p>
          <a:p>
            <a:pPr algn="ctr"/>
            <a:r>
              <a:rPr lang="en-US" sz="3600" b="1" dirty="0" err="1" smtClean="0">
                <a:solidFill>
                  <a:srgbClr val="0070C0"/>
                </a:solidFill>
              </a:rPr>
              <a:t>Chs</a:t>
            </a:r>
            <a:r>
              <a:rPr lang="en-US" sz="3600" b="1" dirty="0">
                <a:solidFill>
                  <a:srgbClr val="0070C0"/>
                </a:solidFill>
              </a:rPr>
              <a:t>. 9, 11, 13, 14, 15, 19, 20, 22</a:t>
            </a:r>
            <a:br>
              <a:rPr lang="en-US" sz="3600" b="1" dirty="0">
                <a:solidFill>
                  <a:srgbClr val="0070C0"/>
                </a:solidFill>
              </a:rPr>
            </a:br>
            <a:r>
              <a:rPr lang="en-US" sz="3600" b="1" dirty="0">
                <a:solidFill>
                  <a:srgbClr val="0070C0"/>
                </a:solidFill>
              </a:rPr>
              <a:t>        </a:t>
            </a:r>
            <a:endParaRPr lang="en-US" sz="3600" dirty="0"/>
          </a:p>
        </p:txBody>
      </p:sp>
    </p:spTree>
    <p:extLst>
      <p:ext uri="{BB962C8B-B14F-4D97-AF65-F5344CB8AC3E}">
        <p14:creationId xmlns:p14="http://schemas.microsoft.com/office/powerpoint/2010/main" val="563715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800" u="sng" dirty="0"/>
              <a:t>Superconductors</a:t>
            </a:r>
          </a:p>
        </p:txBody>
      </p:sp>
      <p:sp>
        <p:nvSpPr>
          <p:cNvPr id="10243" name="Rectangle 3"/>
          <p:cNvSpPr>
            <a:spLocks noGrp="1" noChangeArrowheads="1"/>
          </p:cNvSpPr>
          <p:nvPr>
            <p:ph type="body" idx="1"/>
          </p:nvPr>
        </p:nvSpPr>
        <p:spPr>
          <a:xfrm>
            <a:off x="457200" y="1143000"/>
            <a:ext cx="8077200" cy="4525963"/>
          </a:xfrm>
        </p:spPr>
        <p:txBody>
          <a:bodyPr/>
          <a:lstStyle/>
          <a:p>
            <a:r>
              <a:rPr lang="en-US" sz="2000" dirty="0"/>
              <a:t>Have </a:t>
            </a:r>
            <a:r>
              <a:rPr lang="en-US" sz="2000" b="1" dirty="0"/>
              <a:t>zero resistance, infinite </a:t>
            </a:r>
            <a:r>
              <a:rPr lang="en-US" sz="2000" b="1" dirty="0" smtClean="0"/>
              <a:t>conductivity </a:t>
            </a:r>
            <a:r>
              <a:rPr lang="en-US" sz="2000" dirty="0" smtClean="0"/>
              <a:t>below a critical  temperature </a:t>
            </a:r>
            <a:endParaRPr lang="en-US" sz="2000" dirty="0"/>
          </a:p>
          <a:p>
            <a:r>
              <a:rPr lang="en-US" sz="2000" dirty="0"/>
              <a:t>Not common! Have to cool to very </a:t>
            </a:r>
            <a:r>
              <a:rPr lang="en-US" sz="2000" dirty="0" err="1"/>
              <a:t>very</a:t>
            </a:r>
            <a:r>
              <a:rPr lang="en-US" sz="2000" dirty="0"/>
              <a:t> low temperatures.</a:t>
            </a:r>
          </a:p>
          <a:p>
            <a:endParaRPr lang="en-US" sz="2000" dirty="0"/>
          </a:p>
          <a:p>
            <a:r>
              <a:rPr lang="en-US" sz="2000" dirty="0"/>
              <a:t>Current passes without losing energy, no heat loss. </a:t>
            </a:r>
          </a:p>
          <a:p>
            <a:endParaRPr lang="en-US" sz="2000" dirty="0"/>
          </a:p>
          <a:p>
            <a:r>
              <a:rPr lang="en-US" sz="2000" dirty="0"/>
              <a:t>Discovered in 1911 in metals near absolute zero (recall this is 0</a:t>
            </a:r>
            <a:r>
              <a:rPr lang="en-US" sz="2000" baseline="30000" dirty="0"/>
              <a:t>o</a:t>
            </a:r>
            <a:r>
              <a:rPr lang="en-US" sz="2000" dirty="0"/>
              <a:t>K, -273</a:t>
            </a:r>
            <a:r>
              <a:rPr lang="en-US" sz="2000" baseline="30000" dirty="0"/>
              <a:t>o</a:t>
            </a:r>
            <a:r>
              <a:rPr lang="en-US" sz="2000" dirty="0"/>
              <a:t>C)</a:t>
            </a:r>
          </a:p>
          <a:p>
            <a:endParaRPr lang="en-US" sz="2000" dirty="0"/>
          </a:p>
          <a:p>
            <a:r>
              <a:rPr lang="en-US" sz="2000" dirty="0"/>
              <a:t>Discovered in 1987 in non-metallic compound (ceramic) at “high” temperature around 100  K, (-173</a:t>
            </a:r>
            <a:r>
              <a:rPr lang="en-US" sz="2000" baseline="30000" dirty="0"/>
              <a:t>o</a:t>
            </a:r>
            <a:r>
              <a:rPr lang="en-US" sz="2000" dirty="0"/>
              <a:t>C)</a:t>
            </a:r>
          </a:p>
          <a:p>
            <a:endParaRPr lang="en-US" sz="2000" dirty="0"/>
          </a:p>
          <a:p>
            <a:r>
              <a:rPr lang="en-US" sz="2000" dirty="0"/>
              <a:t>Under intense research! Many useful applications </a:t>
            </a:r>
            <a:r>
              <a:rPr lang="en-US" sz="2000" dirty="0" err="1"/>
              <a:t>eg</a:t>
            </a:r>
            <a:r>
              <a:rPr lang="en-US" sz="2000" dirty="0"/>
              <a:t> transmission of power without loss, magnetically-levitated trains…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153400" cy="639763"/>
          </a:xfrm>
        </p:spPr>
        <p:txBody>
          <a:bodyPr/>
          <a:lstStyle/>
          <a:p>
            <a:r>
              <a:rPr lang="en-US" sz="3200" u="sng"/>
              <a:t>Charging</a:t>
            </a:r>
          </a:p>
        </p:txBody>
      </p:sp>
      <p:sp>
        <p:nvSpPr>
          <p:cNvPr id="21507" name="Rectangle 3"/>
          <p:cNvSpPr>
            <a:spLocks noGrp="1" noChangeArrowheads="1"/>
          </p:cNvSpPr>
          <p:nvPr>
            <p:ph type="body" idx="1"/>
          </p:nvPr>
        </p:nvSpPr>
        <p:spPr>
          <a:xfrm>
            <a:off x="533400" y="1447800"/>
            <a:ext cx="8229600" cy="1981200"/>
          </a:xfrm>
        </p:spPr>
        <p:txBody>
          <a:bodyPr/>
          <a:lstStyle/>
          <a:p>
            <a:pPr>
              <a:buFontTx/>
              <a:buNone/>
            </a:pPr>
            <a:r>
              <a:rPr lang="en-US" sz="2000" b="1" u="sng" dirty="0"/>
              <a:t>(1) Charging by friction and contact</a:t>
            </a:r>
          </a:p>
          <a:p>
            <a:pPr>
              <a:buFontTx/>
              <a:buNone/>
            </a:pPr>
            <a:endParaRPr lang="en-US" sz="2000" b="1" u="sng" dirty="0"/>
          </a:p>
          <a:p>
            <a:pPr>
              <a:buFontTx/>
              <a:buNone/>
            </a:pPr>
            <a:r>
              <a:rPr lang="en-US" sz="2000" dirty="0"/>
              <a:t>Already discussed </a:t>
            </a:r>
            <a:r>
              <a:rPr lang="en-US" sz="2000" dirty="0" smtClean="0"/>
              <a:t>(rubbing </a:t>
            </a:r>
            <a:r>
              <a:rPr lang="en-US" sz="2000" dirty="0"/>
              <a:t>materials together, see earlier slide on charge). </a:t>
            </a:r>
          </a:p>
          <a:p>
            <a:pPr>
              <a:buFontTx/>
              <a:buNone/>
            </a:pPr>
            <a:r>
              <a:rPr lang="en-US" sz="2000" dirty="0"/>
              <a:t>Often can see or hear the sparks when the charges move. </a:t>
            </a:r>
          </a:p>
          <a:p>
            <a:pPr>
              <a:buFontTx/>
              <a:buNone/>
            </a:pPr>
            <a:r>
              <a:rPr lang="en-US" sz="2000" dirty="0" err="1"/>
              <a:t>eg</a:t>
            </a:r>
            <a:r>
              <a:rPr lang="en-US" sz="2000" dirty="0"/>
              <a:t>. Walk across a rug – feel tingle when touch door knob: electrons transferred from rug to your feet, then to the door knob.</a:t>
            </a:r>
          </a:p>
          <a:p>
            <a:pPr>
              <a:buFontTx/>
              <a:buNone/>
            </a:pPr>
            <a:endParaRPr lang="en-US" sz="2000" dirty="0"/>
          </a:p>
          <a:p>
            <a:pPr>
              <a:buFontTx/>
              <a:buNone/>
            </a:pPr>
            <a:endParaRPr lang="en-US" sz="1800" dirty="0"/>
          </a:p>
        </p:txBody>
      </p:sp>
      <p:sp>
        <p:nvSpPr>
          <p:cNvPr id="21508" name="Text Box 4"/>
          <p:cNvSpPr txBox="1">
            <a:spLocks noChangeArrowheads="1"/>
          </p:cNvSpPr>
          <p:nvPr/>
        </p:nvSpPr>
        <p:spPr bwMode="auto">
          <a:xfrm>
            <a:off x="1295400" y="4267200"/>
            <a:ext cx="1676400" cy="641350"/>
          </a:xfrm>
          <a:prstGeom prst="rect">
            <a:avLst/>
          </a:prstGeom>
          <a:noFill/>
          <a:ln w="9525">
            <a:noFill/>
            <a:miter lim="800000"/>
            <a:headEnd/>
            <a:tailEnd/>
          </a:ln>
          <a:effectLst/>
        </p:spPr>
        <p:txBody>
          <a:bodyPr>
            <a:spAutoFit/>
          </a:bodyPr>
          <a:lstStyle/>
          <a:p>
            <a:pPr>
              <a:spcBef>
                <a:spcPct val="50000"/>
              </a:spcBef>
            </a:pPr>
            <a:r>
              <a:rPr lang="en-US">
                <a:cs typeface="Arial" charset="0"/>
              </a:rPr>
              <a:t>charging by friction</a:t>
            </a:r>
          </a:p>
        </p:txBody>
      </p:sp>
      <p:sp>
        <p:nvSpPr>
          <p:cNvPr id="21509" name="Line 5"/>
          <p:cNvSpPr>
            <a:spLocks noChangeShapeType="1"/>
          </p:cNvSpPr>
          <p:nvPr/>
        </p:nvSpPr>
        <p:spPr bwMode="auto">
          <a:xfrm flipV="1">
            <a:off x="1828800" y="3810000"/>
            <a:ext cx="152400" cy="457200"/>
          </a:xfrm>
          <a:prstGeom prst="line">
            <a:avLst/>
          </a:prstGeom>
          <a:noFill/>
          <a:ln w="9525">
            <a:solidFill>
              <a:schemeClr val="accent2"/>
            </a:solidFill>
            <a:round/>
            <a:headEnd/>
            <a:tailEnd type="triangle" w="med" len="med"/>
          </a:ln>
          <a:effectLst/>
        </p:spPr>
        <p:txBody>
          <a:bodyPr/>
          <a:lstStyle/>
          <a:p>
            <a:endParaRPr lang="en-US"/>
          </a:p>
        </p:txBody>
      </p:sp>
      <p:sp>
        <p:nvSpPr>
          <p:cNvPr id="21510" name="Text Box 6"/>
          <p:cNvSpPr txBox="1">
            <a:spLocks noChangeArrowheads="1"/>
          </p:cNvSpPr>
          <p:nvPr/>
        </p:nvSpPr>
        <p:spPr bwMode="auto">
          <a:xfrm>
            <a:off x="4953000" y="4343400"/>
            <a:ext cx="2057400" cy="915988"/>
          </a:xfrm>
          <a:prstGeom prst="rect">
            <a:avLst/>
          </a:prstGeom>
          <a:noFill/>
          <a:ln w="9525">
            <a:noFill/>
            <a:miter lim="800000"/>
            <a:headEnd/>
            <a:tailEnd/>
          </a:ln>
          <a:effectLst/>
        </p:spPr>
        <p:txBody>
          <a:bodyPr>
            <a:spAutoFit/>
          </a:bodyPr>
          <a:lstStyle/>
          <a:p>
            <a:pPr>
              <a:spcBef>
                <a:spcPct val="50000"/>
              </a:spcBef>
            </a:pPr>
            <a:r>
              <a:rPr lang="en-US">
                <a:cs typeface="Arial" charset="0"/>
              </a:rPr>
              <a:t>charging by contact – simply touch</a:t>
            </a:r>
          </a:p>
        </p:txBody>
      </p:sp>
      <p:sp>
        <p:nvSpPr>
          <p:cNvPr id="21511" name="Line 7"/>
          <p:cNvSpPr>
            <a:spLocks noChangeShapeType="1"/>
          </p:cNvSpPr>
          <p:nvPr/>
        </p:nvSpPr>
        <p:spPr bwMode="auto">
          <a:xfrm flipV="1">
            <a:off x="6019800" y="3810000"/>
            <a:ext cx="50800" cy="457200"/>
          </a:xfrm>
          <a:prstGeom prst="line">
            <a:avLst/>
          </a:prstGeom>
          <a:noFill/>
          <a:ln w="9525">
            <a:solidFill>
              <a:schemeClr val="accent2"/>
            </a:solidFill>
            <a:round/>
            <a:headEnd/>
            <a:tailEnd type="triangle" w="med" len="med"/>
          </a:ln>
          <a:effectLst/>
        </p:spPr>
        <p:txBody>
          <a:bodyPr/>
          <a:lstStyle/>
          <a:p>
            <a:endParaRPr lang="en-US"/>
          </a:p>
        </p:txBody>
      </p:sp>
      <p:sp>
        <p:nvSpPr>
          <p:cNvPr id="21512" name="Text Box 8"/>
          <p:cNvSpPr txBox="1">
            <a:spLocks noChangeArrowheads="1"/>
          </p:cNvSpPr>
          <p:nvPr/>
        </p:nvSpPr>
        <p:spPr bwMode="auto">
          <a:xfrm>
            <a:off x="381000" y="4572000"/>
            <a:ext cx="8305800" cy="396875"/>
          </a:xfrm>
          <a:prstGeom prst="rect">
            <a:avLst/>
          </a:prstGeom>
          <a:noFill/>
          <a:ln w="9525">
            <a:noFill/>
            <a:miter lim="800000"/>
            <a:headEnd/>
            <a:tailEnd/>
          </a:ln>
          <a:effectLst/>
        </p:spPr>
        <p:txBody>
          <a:bodyPr>
            <a:spAutoFit/>
          </a:bodyPr>
          <a:lstStyle/>
          <a:p>
            <a:pPr>
              <a:spcBef>
                <a:spcPct val="50000"/>
              </a:spcBef>
            </a:pPr>
            <a:endParaRPr lang="en-US" sz="2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nodePh="1">
                                  <p:stCondLst>
                                    <p:cond delay="0"/>
                                  </p:stCondLst>
                                  <p:endCondLst>
                                    <p:cond evt="begin" delay="0">
                                      <p:tn val="31"/>
                                    </p:cond>
                                  </p:endCondLst>
                                  <p:childTnLst>
                                    <p:set>
                                      <p:cBhvr>
                                        <p:cTn id="32" dur="1" fill="hold">
                                          <p:stCondLst>
                                            <p:cond delay="0"/>
                                          </p:stCondLst>
                                        </p:cTn>
                                        <p:tgtEl>
                                          <p:spTgt spid="215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P spid="21510" grpId="0"/>
      <p:bldP spid="215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1143000"/>
          </a:xfrm>
        </p:spPr>
        <p:txBody>
          <a:bodyPr/>
          <a:lstStyle/>
          <a:p>
            <a:r>
              <a:rPr lang="en-US" sz="2800" b="1" u="sng" dirty="0"/>
              <a:t>Clicker Question</a:t>
            </a:r>
          </a:p>
        </p:txBody>
      </p:sp>
      <p:sp>
        <p:nvSpPr>
          <p:cNvPr id="22531" name="Rectangle 3"/>
          <p:cNvSpPr>
            <a:spLocks noGrp="1" noChangeArrowheads="1"/>
          </p:cNvSpPr>
          <p:nvPr>
            <p:ph type="body" idx="1"/>
          </p:nvPr>
        </p:nvSpPr>
        <p:spPr>
          <a:xfrm>
            <a:off x="228600" y="1219200"/>
            <a:ext cx="7543800" cy="4343400"/>
          </a:xfrm>
        </p:spPr>
        <p:txBody>
          <a:bodyPr/>
          <a:lstStyle/>
          <a:p>
            <a:pPr marL="609600" indent="-609600">
              <a:lnSpc>
                <a:spcPct val="80000"/>
              </a:lnSpc>
              <a:buFontTx/>
              <a:buNone/>
            </a:pPr>
            <a:r>
              <a:rPr lang="en-US" sz="2000" dirty="0"/>
              <a:t>Consider a negatively charged rod that touches a long conductor, transferring its charge to the conductor.  What is the difference between how the electrons become arranged on the conductor, versus how they would be arranged if it had been an insulator?</a:t>
            </a:r>
          </a:p>
          <a:p>
            <a:pPr marL="609600" indent="-609600">
              <a:lnSpc>
                <a:spcPct val="80000"/>
              </a:lnSpc>
              <a:buFontTx/>
              <a:buNone/>
            </a:pPr>
            <a:endParaRPr lang="en-US" sz="2000" dirty="0"/>
          </a:p>
          <a:p>
            <a:pPr marL="609600" indent="-609600">
              <a:lnSpc>
                <a:spcPct val="80000"/>
              </a:lnSpc>
              <a:buFontTx/>
              <a:buAutoNum type="alphaUcParenR"/>
            </a:pPr>
            <a:r>
              <a:rPr lang="en-US" sz="2000" dirty="0"/>
              <a:t>There is no difference – evenly distributed on both</a:t>
            </a:r>
          </a:p>
          <a:p>
            <a:pPr marL="609600" indent="-609600">
              <a:lnSpc>
                <a:spcPct val="80000"/>
              </a:lnSpc>
              <a:buFontTx/>
              <a:buAutoNum type="alphaUcParenR"/>
            </a:pPr>
            <a:r>
              <a:rPr lang="en-US" sz="2000" dirty="0"/>
              <a:t> There is no difference – localized on both, near the contact point with the rod.</a:t>
            </a:r>
          </a:p>
          <a:p>
            <a:pPr marL="609600" indent="-609600">
              <a:lnSpc>
                <a:spcPct val="80000"/>
              </a:lnSpc>
              <a:buFontTx/>
              <a:buAutoNum type="alphaUcParenR"/>
            </a:pPr>
            <a:r>
              <a:rPr lang="en-US" sz="2000" dirty="0"/>
              <a:t>They are evenly distributed on the conductor, but localized on the insulator near the contact point with the rod </a:t>
            </a:r>
          </a:p>
          <a:p>
            <a:pPr marL="609600" indent="-609600">
              <a:lnSpc>
                <a:spcPct val="80000"/>
              </a:lnSpc>
              <a:buFontTx/>
              <a:buAutoNum type="alphaUcParenR"/>
            </a:pPr>
            <a:r>
              <a:rPr lang="en-US" sz="2000" dirty="0"/>
              <a:t>They are evenly distributed on the insulator, but localized on the conductor near the contact point with the rod</a:t>
            </a:r>
          </a:p>
          <a:p>
            <a:pPr marL="609600" indent="-609600">
              <a:lnSpc>
                <a:spcPct val="80000"/>
              </a:lnSpc>
              <a:buFontTx/>
              <a:buAutoNum type="alphaUcParenR"/>
            </a:pPr>
            <a:endParaRPr lang="en-US" sz="2000" dirty="0"/>
          </a:p>
          <a:p>
            <a:pPr marL="609600" indent="-609600">
              <a:lnSpc>
                <a:spcPct val="80000"/>
              </a:lnSpc>
              <a:buFontTx/>
              <a:buNone/>
            </a:pPr>
            <a:r>
              <a:rPr lang="en-US" sz="2800" dirty="0"/>
              <a:t>		</a:t>
            </a:r>
            <a:endParaRPr lang="en-US" sz="1800" dirty="0"/>
          </a:p>
        </p:txBody>
      </p:sp>
      <p:sp>
        <p:nvSpPr>
          <p:cNvPr id="22532" name="Text Box 4"/>
          <p:cNvSpPr txBox="1">
            <a:spLocks noChangeArrowheads="1"/>
          </p:cNvSpPr>
          <p:nvPr/>
        </p:nvSpPr>
        <p:spPr bwMode="auto">
          <a:xfrm>
            <a:off x="609600" y="4876800"/>
            <a:ext cx="7620000" cy="1616075"/>
          </a:xfrm>
          <a:prstGeom prst="rect">
            <a:avLst/>
          </a:prstGeom>
          <a:noFill/>
          <a:ln w="9525">
            <a:noFill/>
            <a:miter lim="800000"/>
            <a:headEnd/>
            <a:tailEnd/>
          </a:ln>
          <a:effectLst/>
        </p:spPr>
        <p:txBody>
          <a:bodyPr>
            <a:spAutoFit/>
          </a:bodyPr>
          <a:lstStyle/>
          <a:p>
            <a:r>
              <a:rPr lang="en-US" sz="2000" dirty="0">
                <a:solidFill>
                  <a:srgbClr val="993366"/>
                </a:solidFill>
                <a:cs typeface="Arial" charset="0"/>
              </a:rPr>
              <a:t>Answer: C</a:t>
            </a:r>
          </a:p>
          <a:p>
            <a:r>
              <a:rPr lang="en-US" sz="2000" dirty="0">
                <a:solidFill>
                  <a:srgbClr val="993366"/>
                </a:solidFill>
                <a:cs typeface="Arial" charset="0"/>
              </a:rPr>
              <a:t>Would spread out evenly on a good conductor, because the transferred </a:t>
            </a:r>
            <a:r>
              <a:rPr lang="en-US" sz="2000" dirty="0" err="1">
                <a:solidFill>
                  <a:srgbClr val="993366"/>
                </a:solidFill>
                <a:cs typeface="Arial" charset="0"/>
              </a:rPr>
              <a:t>e’s</a:t>
            </a:r>
            <a:r>
              <a:rPr lang="en-US" sz="2000" dirty="0">
                <a:solidFill>
                  <a:srgbClr val="993366"/>
                </a:solidFill>
                <a:cs typeface="Arial" charset="0"/>
              </a:rPr>
              <a:t> repel each other. But on insulator, or poor conductor, would be more localized at where the rod touched.</a:t>
            </a:r>
            <a:endParaRPr lang="en-US" sz="2000" dirty="0">
              <a:cs typeface="Arial" charset="0"/>
            </a:endParaRPr>
          </a:p>
          <a:p>
            <a:endParaRPr lang="en-US" sz="2000" b="1"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152400"/>
            <a:ext cx="8001000" cy="792163"/>
          </a:xfrm>
        </p:spPr>
        <p:txBody>
          <a:bodyPr/>
          <a:lstStyle/>
          <a:p>
            <a:pPr algn="l"/>
            <a:r>
              <a:rPr lang="en-US" sz="2000" b="1" u="sng" dirty="0"/>
              <a:t>(2) Charging by induction</a:t>
            </a:r>
          </a:p>
        </p:txBody>
      </p:sp>
      <p:pic>
        <p:nvPicPr>
          <p:cNvPr id="23555" name="Picture 3" descr="22-07Figure_FIG"/>
          <p:cNvPicPr>
            <a:picLocks noGrp="1" noChangeAspect="1" noChangeArrowheads="1"/>
          </p:cNvPicPr>
          <p:nvPr>
            <p:ph sz="half" idx="1"/>
          </p:nvPr>
        </p:nvPicPr>
        <p:blipFill>
          <a:blip r:embed="rId3"/>
          <a:srcRect b="11926"/>
          <a:stretch>
            <a:fillRect/>
          </a:stretch>
        </p:blipFill>
        <p:spPr>
          <a:xfrm>
            <a:off x="3886200" y="3048000"/>
            <a:ext cx="4648200" cy="1371600"/>
          </a:xfrm>
          <a:noFill/>
          <a:ln/>
        </p:spPr>
      </p:pic>
      <p:sp>
        <p:nvSpPr>
          <p:cNvPr id="23556" name="Text Box 4"/>
          <p:cNvSpPr txBox="1">
            <a:spLocks noChangeArrowheads="1"/>
          </p:cNvSpPr>
          <p:nvPr/>
        </p:nvSpPr>
        <p:spPr bwMode="auto">
          <a:xfrm>
            <a:off x="304800" y="685800"/>
            <a:ext cx="8229600" cy="2225675"/>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Bring a charged object </a:t>
            </a:r>
            <a:r>
              <a:rPr lang="en-US" sz="2000" i="1" dirty="0">
                <a:solidFill>
                  <a:srgbClr val="0070C0"/>
                </a:solidFill>
                <a:cs typeface="Arial" charset="0"/>
              </a:rPr>
              <a:t>near </a:t>
            </a:r>
            <a:r>
              <a:rPr lang="en-US" sz="2000" dirty="0">
                <a:solidFill>
                  <a:srgbClr val="0070C0"/>
                </a:solidFill>
                <a:cs typeface="Arial" charset="0"/>
              </a:rPr>
              <a:t>a</a:t>
            </a:r>
            <a:r>
              <a:rPr lang="en-US" sz="2000" dirty="0">
                <a:cs typeface="Arial" charset="0"/>
              </a:rPr>
              <a:t> </a:t>
            </a:r>
            <a:r>
              <a:rPr lang="en-US" sz="2000" dirty="0">
                <a:solidFill>
                  <a:srgbClr val="0070C0"/>
                </a:solidFill>
                <a:cs typeface="Arial" charset="0"/>
              </a:rPr>
              <a:t>conducting surface</a:t>
            </a:r>
            <a:r>
              <a:rPr lang="en-US" sz="2000" dirty="0">
                <a:cs typeface="Arial" charset="0"/>
              </a:rPr>
              <a:t>, electrons will move in conductor  even though </a:t>
            </a:r>
            <a:r>
              <a:rPr lang="en-US" sz="2000" i="1" dirty="0">
                <a:solidFill>
                  <a:srgbClr val="0070C0"/>
                </a:solidFill>
                <a:cs typeface="Arial" charset="0"/>
              </a:rPr>
              <a:t>no physical contact</a:t>
            </a:r>
            <a:r>
              <a:rPr lang="en-US" sz="2000" dirty="0">
                <a:cs typeface="Arial" charset="0"/>
              </a:rPr>
              <a:t>: Due to attraction or repulsion of electrons in conductor to the charged object – since free to move, they will! </a:t>
            </a:r>
          </a:p>
          <a:p>
            <a:pPr>
              <a:spcBef>
                <a:spcPct val="50000"/>
              </a:spcBef>
            </a:pPr>
            <a:r>
              <a:rPr lang="en-US" sz="2000" dirty="0">
                <a:solidFill>
                  <a:srgbClr val="0070C0"/>
                </a:solidFill>
                <a:cs typeface="Arial" charset="0"/>
              </a:rPr>
              <a:t>Charge redistribution </a:t>
            </a:r>
            <a:r>
              <a:rPr lang="en-US" sz="2000" dirty="0">
                <a:cs typeface="Arial" charset="0"/>
              </a:rPr>
              <a:t>until forces between all charges balance to 0.</a:t>
            </a:r>
          </a:p>
          <a:p>
            <a:pPr>
              <a:spcBef>
                <a:spcPct val="50000"/>
              </a:spcBef>
            </a:pPr>
            <a:r>
              <a:rPr lang="en-US" sz="2000" dirty="0">
                <a:cs typeface="Arial" charset="0"/>
              </a:rPr>
              <a:t>Then if you separate parts of conductor – they will be charged.</a:t>
            </a:r>
          </a:p>
        </p:txBody>
      </p:sp>
      <p:sp>
        <p:nvSpPr>
          <p:cNvPr id="23557" name="Text Box 5"/>
          <p:cNvSpPr txBox="1">
            <a:spLocks noChangeArrowheads="1"/>
          </p:cNvSpPr>
          <p:nvPr/>
        </p:nvSpPr>
        <p:spPr bwMode="auto">
          <a:xfrm>
            <a:off x="457200" y="3124200"/>
            <a:ext cx="3200400" cy="1190625"/>
          </a:xfrm>
          <a:prstGeom prst="rect">
            <a:avLst/>
          </a:prstGeom>
          <a:noFill/>
          <a:ln w="9525">
            <a:noFill/>
            <a:miter lim="800000"/>
            <a:headEnd/>
            <a:tailEnd/>
          </a:ln>
          <a:effectLst/>
        </p:spPr>
        <p:txBody>
          <a:bodyPr>
            <a:spAutoFit/>
          </a:bodyPr>
          <a:lstStyle/>
          <a:p>
            <a:pPr>
              <a:spcBef>
                <a:spcPct val="50000"/>
              </a:spcBef>
            </a:pPr>
            <a:r>
              <a:rPr lang="en-US">
                <a:cs typeface="Arial" charset="0"/>
              </a:rPr>
              <a:t>Eg. Here, in (b), e’s in A-B repelled away from rod, so get excess on B, leaving A positively charged:</a:t>
            </a:r>
          </a:p>
        </p:txBody>
      </p:sp>
      <p:sp>
        <p:nvSpPr>
          <p:cNvPr id="23558" name="Text Box 6"/>
          <p:cNvSpPr txBox="1">
            <a:spLocks noChangeArrowheads="1"/>
          </p:cNvSpPr>
          <p:nvPr/>
        </p:nvSpPr>
        <p:spPr bwMode="auto">
          <a:xfrm>
            <a:off x="533400" y="4495800"/>
            <a:ext cx="8077200" cy="366713"/>
          </a:xfrm>
          <a:prstGeom prst="rect">
            <a:avLst/>
          </a:prstGeom>
          <a:noFill/>
          <a:ln w="9525">
            <a:noFill/>
            <a:miter lim="800000"/>
            <a:headEnd/>
            <a:tailEnd/>
          </a:ln>
          <a:effectLst/>
        </p:spPr>
        <p:txBody>
          <a:bodyPr>
            <a:spAutoFit/>
          </a:bodyPr>
          <a:lstStyle/>
          <a:p>
            <a:pPr>
              <a:spcBef>
                <a:spcPct val="50000"/>
              </a:spcBef>
            </a:pPr>
            <a:r>
              <a:rPr lang="en-US">
                <a:cs typeface="Arial" charset="0"/>
              </a:rPr>
              <a:t>Note, the charged rod never touched them, and retains its original charge. </a:t>
            </a:r>
          </a:p>
        </p:txBody>
      </p:sp>
      <p:sp>
        <p:nvSpPr>
          <p:cNvPr id="23559" name="Text Box 7"/>
          <p:cNvSpPr txBox="1">
            <a:spLocks noChangeArrowheads="1"/>
          </p:cNvSpPr>
          <p:nvPr/>
        </p:nvSpPr>
        <p:spPr bwMode="auto">
          <a:xfrm>
            <a:off x="381000" y="4953000"/>
            <a:ext cx="8763000" cy="1477328"/>
          </a:xfrm>
          <a:prstGeom prst="rect">
            <a:avLst/>
          </a:prstGeom>
          <a:noFill/>
          <a:ln w="9525">
            <a:noFill/>
            <a:miter lim="800000"/>
            <a:headEnd/>
            <a:tailEnd/>
          </a:ln>
          <a:effectLst/>
        </p:spPr>
        <p:txBody>
          <a:bodyPr>
            <a:spAutoFit/>
          </a:bodyPr>
          <a:lstStyle/>
          <a:p>
            <a:pPr>
              <a:spcBef>
                <a:spcPct val="50000"/>
              </a:spcBef>
            </a:pPr>
            <a:r>
              <a:rPr lang="en-US" sz="2000" u="sng" dirty="0">
                <a:cs typeface="Arial" charset="0"/>
              </a:rPr>
              <a:t>Question:</a:t>
            </a:r>
            <a:r>
              <a:rPr lang="en-US" sz="2000" dirty="0">
                <a:cs typeface="Arial" charset="0"/>
              </a:rPr>
              <a:t> Must the resulting charges on spheres A and B be equal and opposite?</a:t>
            </a:r>
          </a:p>
          <a:p>
            <a:pPr>
              <a:spcBef>
                <a:spcPct val="50000"/>
              </a:spcBef>
            </a:pPr>
            <a:r>
              <a:rPr lang="en-US" sz="2000" dirty="0" smtClean="0">
                <a:solidFill>
                  <a:srgbClr val="993366"/>
                </a:solidFill>
                <a:cs typeface="Arial" charset="0"/>
              </a:rPr>
              <a:t>Yes</a:t>
            </a:r>
            <a:r>
              <a:rPr lang="en-US" sz="2000" dirty="0">
                <a:solidFill>
                  <a:srgbClr val="993366"/>
                </a:solidFill>
                <a:cs typeface="Arial" charset="0"/>
              </a:rPr>
              <a:t>, because each + charge on A is from an electron leaving it and moving to B. Charge is conserved – no charge is added from rod as no contact.</a:t>
            </a:r>
            <a:endParaRPr lang="en-US" sz="2000" u="sng"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2-08Figure_FIG"/>
          <p:cNvPicPr>
            <a:picLocks noGrp="1" noChangeAspect="1" noChangeArrowheads="1"/>
          </p:cNvPicPr>
          <p:nvPr>
            <p:ph idx="1"/>
          </p:nvPr>
        </p:nvPicPr>
        <p:blipFill>
          <a:blip r:embed="rId3"/>
          <a:srcRect/>
          <a:stretch>
            <a:fillRect/>
          </a:stretch>
        </p:blipFill>
        <p:spPr>
          <a:xfrm>
            <a:off x="762000" y="1752600"/>
            <a:ext cx="7620000" cy="2065338"/>
          </a:xfrm>
          <a:noFill/>
          <a:ln/>
        </p:spPr>
      </p:pic>
      <p:sp>
        <p:nvSpPr>
          <p:cNvPr id="24579" name="Text Box 3"/>
          <p:cNvSpPr txBox="1">
            <a:spLocks noChangeArrowheads="1"/>
          </p:cNvSpPr>
          <p:nvPr/>
        </p:nvSpPr>
        <p:spPr bwMode="auto">
          <a:xfrm>
            <a:off x="304800" y="381000"/>
            <a:ext cx="8458200" cy="1158875"/>
          </a:xfrm>
          <a:prstGeom prst="rect">
            <a:avLst/>
          </a:prstGeom>
          <a:noFill/>
          <a:ln w="9525">
            <a:noFill/>
            <a:miter lim="800000"/>
            <a:headEnd/>
            <a:tailEnd/>
          </a:ln>
          <a:effectLst/>
        </p:spPr>
        <p:txBody>
          <a:bodyPr>
            <a:spAutoFit/>
          </a:bodyPr>
          <a:lstStyle/>
          <a:p>
            <a:pPr>
              <a:spcBef>
                <a:spcPct val="50000"/>
              </a:spcBef>
            </a:pPr>
            <a:r>
              <a:rPr lang="en-US" sz="2000" b="1" u="sng" dirty="0">
                <a:cs typeface="Arial" charset="0"/>
              </a:rPr>
              <a:t>Charging by induction continued…</a:t>
            </a:r>
          </a:p>
          <a:p>
            <a:pPr>
              <a:spcBef>
                <a:spcPct val="50000"/>
              </a:spcBef>
              <a:buFontTx/>
              <a:buChar char="•"/>
            </a:pPr>
            <a:r>
              <a:rPr lang="en-US" sz="2000" dirty="0">
                <a:cs typeface="Arial" charset="0"/>
              </a:rPr>
              <a:t> Charge induction by</a:t>
            </a:r>
            <a:r>
              <a:rPr lang="en-US" sz="2000" b="1" dirty="0">
                <a:cs typeface="Arial" charset="0"/>
              </a:rPr>
              <a:t> </a:t>
            </a:r>
            <a:r>
              <a:rPr lang="en-US" sz="2000" b="1" dirty="0">
                <a:solidFill>
                  <a:srgbClr val="00B050"/>
                </a:solidFill>
                <a:cs typeface="Arial" charset="0"/>
              </a:rPr>
              <a:t>grounding</a:t>
            </a:r>
            <a:r>
              <a:rPr lang="en-US" sz="2000" dirty="0">
                <a:solidFill>
                  <a:srgbClr val="00B050"/>
                </a:solidFill>
                <a:cs typeface="Arial" charset="0"/>
              </a:rPr>
              <a:t>:</a:t>
            </a:r>
            <a:r>
              <a:rPr lang="en-US" sz="2000" dirty="0">
                <a:cs typeface="Arial" charset="0"/>
              </a:rPr>
              <a:t> Here, can induce charge on a </a:t>
            </a:r>
            <a:r>
              <a:rPr lang="en-US" sz="2000" i="1" dirty="0">
                <a:cs typeface="Arial" charset="0"/>
              </a:rPr>
              <a:t>single</a:t>
            </a:r>
            <a:r>
              <a:rPr lang="en-US" sz="2000" dirty="0">
                <a:cs typeface="Arial" charset="0"/>
              </a:rPr>
              <a:t> neutral sphere hanging from a non-conducting string:</a:t>
            </a:r>
          </a:p>
        </p:txBody>
      </p:sp>
      <p:sp>
        <p:nvSpPr>
          <p:cNvPr id="24580" name="Text Box 4"/>
          <p:cNvSpPr txBox="1">
            <a:spLocks noChangeArrowheads="1"/>
          </p:cNvSpPr>
          <p:nvPr/>
        </p:nvSpPr>
        <p:spPr bwMode="auto">
          <a:xfrm>
            <a:off x="2133600" y="3962400"/>
            <a:ext cx="2667000" cy="2014538"/>
          </a:xfrm>
          <a:prstGeom prst="rect">
            <a:avLst/>
          </a:prstGeom>
          <a:noFill/>
          <a:ln w="9525">
            <a:noFill/>
            <a:miter lim="800000"/>
            <a:headEnd/>
            <a:tailEnd/>
          </a:ln>
          <a:effectLst/>
        </p:spPr>
        <p:txBody>
          <a:bodyPr>
            <a:spAutoFit/>
          </a:bodyPr>
          <a:lstStyle/>
          <a:p>
            <a:pPr>
              <a:spcBef>
                <a:spcPct val="50000"/>
              </a:spcBef>
            </a:pPr>
            <a:r>
              <a:rPr lang="en-US" dirty="0">
                <a:cs typeface="Arial" charset="0"/>
              </a:rPr>
              <a:t>When touch with finger, </a:t>
            </a:r>
            <a:r>
              <a:rPr lang="en-US" b="1" dirty="0">
                <a:cs typeface="Arial" charset="0"/>
              </a:rPr>
              <a:t>electrons flow from your finger, through you, to the ground</a:t>
            </a:r>
            <a:r>
              <a:rPr lang="en-US" dirty="0">
                <a:cs typeface="Arial" charset="0"/>
              </a:rPr>
              <a:t>. </a:t>
            </a:r>
            <a:r>
              <a:rPr lang="en-US" dirty="0">
                <a:solidFill>
                  <a:srgbClr val="00B050"/>
                </a:solidFill>
                <a:cs typeface="Arial" charset="0"/>
              </a:rPr>
              <a:t>The earth is a huge reservoir of </a:t>
            </a:r>
            <a:r>
              <a:rPr lang="en-US" dirty="0" smtClean="0">
                <a:solidFill>
                  <a:srgbClr val="00B050"/>
                </a:solidFill>
                <a:cs typeface="Arial" charset="0"/>
              </a:rPr>
              <a:t>charge... </a:t>
            </a:r>
            <a:r>
              <a:rPr lang="en-US" i="1" dirty="0">
                <a:cs typeface="Arial" charset="0"/>
              </a:rPr>
              <a:t>(More in Ch 23)</a:t>
            </a:r>
          </a:p>
        </p:txBody>
      </p:sp>
      <p:sp>
        <p:nvSpPr>
          <p:cNvPr id="24581" name="Line 5"/>
          <p:cNvSpPr>
            <a:spLocks noChangeShapeType="1"/>
          </p:cNvSpPr>
          <p:nvPr/>
        </p:nvSpPr>
        <p:spPr bwMode="auto">
          <a:xfrm flipV="1">
            <a:off x="3657600" y="3429000"/>
            <a:ext cx="76200" cy="457200"/>
          </a:xfrm>
          <a:prstGeom prst="line">
            <a:avLst/>
          </a:prstGeom>
          <a:noFill/>
          <a:ln w="9525">
            <a:solidFill>
              <a:schemeClr val="tx1"/>
            </a:solidFill>
            <a:round/>
            <a:headEnd/>
            <a:tailEnd type="triangle" w="med" len="med"/>
          </a:ln>
          <a:effectLst/>
        </p:spPr>
        <p:txBody>
          <a:bodyPr/>
          <a:lstStyle/>
          <a:p>
            <a:endParaRPr lang="en-US"/>
          </a:p>
        </p:txBody>
      </p:sp>
      <p:sp>
        <p:nvSpPr>
          <p:cNvPr id="24582" name="Text Box 6"/>
          <p:cNvSpPr txBox="1">
            <a:spLocks noChangeArrowheads="1"/>
          </p:cNvSpPr>
          <p:nvPr/>
        </p:nvSpPr>
        <p:spPr bwMode="auto">
          <a:xfrm>
            <a:off x="5029200" y="3810000"/>
            <a:ext cx="1524000" cy="2565400"/>
          </a:xfrm>
          <a:prstGeom prst="rect">
            <a:avLst/>
          </a:prstGeom>
          <a:noFill/>
          <a:ln w="9525">
            <a:noFill/>
            <a:miter lim="800000"/>
            <a:headEnd/>
            <a:tailEnd/>
          </a:ln>
          <a:effectLst/>
        </p:spPr>
        <p:txBody>
          <a:bodyPr>
            <a:spAutoFit/>
          </a:bodyPr>
          <a:lstStyle/>
          <a:p>
            <a:pPr>
              <a:spcBef>
                <a:spcPct val="50000"/>
              </a:spcBef>
            </a:pPr>
            <a:r>
              <a:rPr lang="en-US" dirty="0" smtClean="0">
                <a:solidFill>
                  <a:schemeClr val="accent2"/>
                </a:solidFill>
                <a:cs typeface="Arial" charset="0"/>
              </a:rPr>
              <a:t>…so that </a:t>
            </a:r>
            <a:r>
              <a:rPr lang="en-US" dirty="0">
                <a:solidFill>
                  <a:schemeClr val="accent2"/>
                </a:solidFill>
                <a:cs typeface="Arial" charset="0"/>
              </a:rPr>
              <a:t>here, sphere is left +.</a:t>
            </a:r>
          </a:p>
          <a:p>
            <a:pPr>
              <a:spcBef>
                <a:spcPct val="50000"/>
              </a:spcBef>
            </a:pPr>
            <a:r>
              <a:rPr lang="en-US" dirty="0">
                <a:solidFill>
                  <a:schemeClr val="accent2"/>
                </a:solidFill>
                <a:cs typeface="Arial" charset="0"/>
              </a:rPr>
              <a:t>Remove rod:</a:t>
            </a:r>
          </a:p>
          <a:p>
            <a:pPr>
              <a:spcBef>
                <a:spcPct val="50000"/>
              </a:spcBef>
            </a:pPr>
            <a:r>
              <a:rPr lang="en-US" b="1" dirty="0">
                <a:solidFill>
                  <a:schemeClr val="accent2"/>
                </a:solidFill>
                <a:cs typeface="Arial" charset="0"/>
              </a:rPr>
              <a:t>Steps a-d yield a +charged sphere.</a:t>
            </a:r>
          </a:p>
        </p:txBody>
      </p:sp>
      <p:sp>
        <p:nvSpPr>
          <p:cNvPr id="24583" name="Line 7"/>
          <p:cNvSpPr>
            <a:spLocks noChangeShapeType="1"/>
          </p:cNvSpPr>
          <p:nvPr/>
        </p:nvSpPr>
        <p:spPr bwMode="auto">
          <a:xfrm flipH="1" flipV="1">
            <a:off x="5181600" y="3352800"/>
            <a:ext cx="609600" cy="533400"/>
          </a:xfrm>
          <a:prstGeom prst="line">
            <a:avLst/>
          </a:prstGeom>
          <a:noFill/>
          <a:ln w="9525">
            <a:solidFill>
              <a:schemeClr val="accent2"/>
            </a:solidFill>
            <a:round/>
            <a:headEnd/>
            <a:tailEnd type="triangle" w="med" len="med"/>
          </a:ln>
          <a:effectLst/>
        </p:spPr>
        <p:txBody>
          <a:bodyPr/>
          <a:lstStyle/>
          <a:p>
            <a:endParaRPr lang="en-US"/>
          </a:p>
        </p:txBody>
      </p:sp>
      <p:sp>
        <p:nvSpPr>
          <p:cNvPr id="24584" name="Text Box 8"/>
          <p:cNvSpPr txBox="1">
            <a:spLocks noChangeArrowheads="1"/>
          </p:cNvSpPr>
          <p:nvPr/>
        </p:nvSpPr>
        <p:spPr bwMode="auto">
          <a:xfrm>
            <a:off x="381000" y="3886200"/>
            <a:ext cx="1600200" cy="1465263"/>
          </a:xfrm>
          <a:prstGeom prst="rect">
            <a:avLst/>
          </a:prstGeom>
          <a:noFill/>
          <a:ln w="9525">
            <a:noFill/>
            <a:miter lim="800000"/>
            <a:headEnd/>
            <a:tailEnd/>
          </a:ln>
          <a:effectLst/>
        </p:spPr>
        <p:txBody>
          <a:bodyPr>
            <a:spAutoFit/>
          </a:bodyPr>
          <a:lstStyle/>
          <a:p>
            <a:pPr>
              <a:spcBef>
                <a:spcPct val="50000"/>
              </a:spcBef>
            </a:pPr>
            <a:r>
              <a:rPr lang="en-US" dirty="0">
                <a:cs typeface="Arial" charset="0"/>
              </a:rPr>
              <a:t>Here, charge redistributes, but net charge on sphere </a:t>
            </a:r>
            <a:r>
              <a:rPr lang="en-US" dirty="0" smtClean="0">
                <a:cs typeface="Arial" charset="0"/>
              </a:rPr>
              <a:t>still </a:t>
            </a:r>
            <a:r>
              <a:rPr lang="en-US" dirty="0">
                <a:cs typeface="Arial" charset="0"/>
              </a:rPr>
              <a:t>0</a:t>
            </a:r>
          </a:p>
        </p:txBody>
      </p:sp>
      <p:sp>
        <p:nvSpPr>
          <p:cNvPr id="24585" name="Line 9"/>
          <p:cNvSpPr>
            <a:spLocks noChangeShapeType="1"/>
          </p:cNvSpPr>
          <p:nvPr/>
        </p:nvSpPr>
        <p:spPr bwMode="auto">
          <a:xfrm flipV="1">
            <a:off x="1295400" y="3505200"/>
            <a:ext cx="838200" cy="304800"/>
          </a:xfrm>
          <a:prstGeom prst="line">
            <a:avLst/>
          </a:prstGeom>
          <a:noFill/>
          <a:ln w="9525">
            <a:solidFill>
              <a:schemeClr val="tx1"/>
            </a:solidFill>
            <a:round/>
            <a:headEnd/>
            <a:tailEnd type="triangle" w="med" len="med"/>
          </a:ln>
          <a:effectLst/>
        </p:spPr>
        <p:txBody>
          <a:bodyPr/>
          <a:lstStyle/>
          <a:p>
            <a:endParaRPr lang="en-US"/>
          </a:p>
        </p:txBody>
      </p:sp>
      <p:sp>
        <p:nvSpPr>
          <p:cNvPr id="24586" name="Text Box 10"/>
          <p:cNvSpPr txBox="1">
            <a:spLocks noChangeArrowheads="1"/>
          </p:cNvSpPr>
          <p:nvPr/>
        </p:nvSpPr>
        <p:spPr bwMode="auto">
          <a:xfrm>
            <a:off x="6781800" y="3962400"/>
            <a:ext cx="2133600" cy="2565400"/>
          </a:xfrm>
          <a:prstGeom prst="rect">
            <a:avLst/>
          </a:prstGeom>
          <a:noFill/>
          <a:ln w="9525">
            <a:noFill/>
            <a:miter lim="800000"/>
            <a:headEnd/>
            <a:tailEnd/>
          </a:ln>
          <a:effectLst/>
        </p:spPr>
        <p:txBody>
          <a:bodyPr>
            <a:spAutoFit/>
          </a:bodyPr>
          <a:lstStyle/>
          <a:p>
            <a:pPr>
              <a:spcBef>
                <a:spcPct val="50000"/>
              </a:spcBef>
            </a:pPr>
            <a:r>
              <a:rPr lang="en-US">
                <a:solidFill>
                  <a:srgbClr val="009900"/>
                </a:solidFill>
                <a:cs typeface="Arial" charset="0"/>
              </a:rPr>
              <a:t>If touch rod to sphere, get charging by contact – electrons flow onto sphere. </a:t>
            </a:r>
          </a:p>
          <a:p>
            <a:pPr>
              <a:spcBef>
                <a:spcPct val="50000"/>
              </a:spcBef>
            </a:pPr>
            <a:r>
              <a:rPr lang="en-US">
                <a:solidFill>
                  <a:srgbClr val="009900"/>
                </a:solidFill>
                <a:cs typeface="Arial" charset="0"/>
              </a:rPr>
              <a:t>Remove rod:</a:t>
            </a:r>
          </a:p>
          <a:p>
            <a:pPr>
              <a:spcBef>
                <a:spcPct val="50000"/>
              </a:spcBef>
            </a:pPr>
            <a:r>
              <a:rPr lang="en-US" b="1">
                <a:solidFill>
                  <a:srgbClr val="009900"/>
                </a:solidFill>
                <a:cs typeface="Arial" charset="0"/>
              </a:rPr>
              <a:t>Steps a-f yield a     -charged sphere.</a:t>
            </a:r>
          </a:p>
        </p:txBody>
      </p:sp>
      <p:sp>
        <p:nvSpPr>
          <p:cNvPr id="24587" name="Line 11"/>
          <p:cNvSpPr>
            <a:spLocks noChangeShapeType="1"/>
          </p:cNvSpPr>
          <p:nvPr/>
        </p:nvSpPr>
        <p:spPr bwMode="auto">
          <a:xfrm flipH="1" flipV="1">
            <a:off x="7239000" y="3352800"/>
            <a:ext cx="228600" cy="685800"/>
          </a:xfrm>
          <a:prstGeom prst="line">
            <a:avLst/>
          </a:prstGeom>
          <a:noFill/>
          <a:ln w="9525">
            <a:solidFill>
              <a:srgbClr val="0099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animBg="1"/>
      <p:bldP spid="24582" grpId="0"/>
      <p:bldP spid="24583" grpId="0" animBg="1"/>
      <p:bldP spid="24584" grpId="0"/>
      <p:bldP spid="24585" grpId="0" animBg="1"/>
      <p:bldP spid="24586" grpId="0"/>
      <p:bldP spid="245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533400" y="609600"/>
            <a:ext cx="5867400" cy="4525963"/>
          </a:xfrm>
        </p:spPr>
        <p:txBody>
          <a:bodyPr/>
          <a:lstStyle/>
          <a:p>
            <a:pPr>
              <a:buFontTx/>
              <a:buNone/>
            </a:pPr>
            <a:r>
              <a:rPr lang="en-US" sz="2000" u="sng" dirty="0" err="1"/>
              <a:t>Eg</a:t>
            </a:r>
            <a:r>
              <a:rPr lang="en-US" sz="2000" u="sng" dirty="0"/>
              <a:t> Thunderstorms</a:t>
            </a:r>
          </a:p>
        </p:txBody>
      </p:sp>
      <p:pic>
        <p:nvPicPr>
          <p:cNvPr id="25603" name="Picture 3" descr="22-09Figure_FIG"/>
          <p:cNvPicPr>
            <a:picLocks noGrp="1" noChangeAspect="1" noChangeArrowheads="1"/>
          </p:cNvPicPr>
          <p:nvPr>
            <p:ph sz="half" idx="2"/>
          </p:nvPr>
        </p:nvPicPr>
        <p:blipFill>
          <a:blip r:embed="rId3"/>
          <a:srcRect/>
          <a:stretch>
            <a:fillRect/>
          </a:stretch>
        </p:blipFill>
        <p:spPr>
          <a:xfrm>
            <a:off x="5272342" y="325586"/>
            <a:ext cx="2693988" cy="3382963"/>
          </a:xfrm>
          <a:noFill/>
          <a:ln/>
        </p:spPr>
      </p:pic>
      <p:sp>
        <p:nvSpPr>
          <p:cNvPr id="25604" name="Text Box 4"/>
          <p:cNvSpPr txBox="1">
            <a:spLocks noChangeArrowheads="1"/>
          </p:cNvSpPr>
          <p:nvPr/>
        </p:nvSpPr>
        <p:spPr bwMode="auto">
          <a:xfrm>
            <a:off x="609600" y="1066800"/>
            <a:ext cx="3581400" cy="2554545"/>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Negative charge at bottom of cloud induces positive charge on ground below. </a:t>
            </a:r>
          </a:p>
          <a:p>
            <a:pPr>
              <a:spcBef>
                <a:spcPct val="50000"/>
              </a:spcBef>
            </a:pPr>
            <a:endParaRPr lang="en-US" sz="2000" dirty="0">
              <a:cs typeface="Arial" charset="0"/>
            </a:endParaRPr>
          </a:p>
          <a:p>
            <a:pPr>
              <a:spcBef>
                <a:spcPct val="50000"/>
              </a:spcBef>
            </a:pPr>
            <a:r>
              <a:rPr lang="en-US" sz="2000" dirty="0">
                <a:cs typeface="Arial" charset="0"/>
              </a:rPr>
              <a:t>Charge flows most readily to and fro sharp metal points -hence </a:t>
            </a:r>
            <a:r>
              <a:rPr lang="en-US" sz="2000" b="1" dirty="0">
                <a:cs typeface="Arial" charset="0"/>
              </a:rPr>
              <a:t>lightning rods</a:t>
            </a:r>
            <a:r>
              <a:rPr lang="en-US" sz="2000" dirty="0">
                <a:cs typeface="Arial" charset="0"/>
              </a:rPr>
              <a:t>. </a:t>
            </a:r>
          </a:p>
        </p:txBody>
      </p:sp>
      <p:sp>
        <p:nvSpPr>
          <p:cNvPr id="25605" name="Text Box 5"/>
          <p:cNvSpPr txBox="1">
            <a:spLocks noChangeArrowheads="1"/>
          </p:cNvSpPr>
          <p:nvPr/>
        </p:nvSpPr>
        <p:spPr bwMode="auto">
          <a:xfrm>
            <a:off x="558950" y="4155027"/>
            <a:ext cx="7924800" cy="2246769"/>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Place rod above a building, and connect it to ground. Then the </a:t>
            </a:r>
            <a:r>
              <a:rPr lang="en-US" sz="2000" dirty="0" smtClean="0">
                <a:cs typeface="Arial" charset="0"/>
              </a:rPr>
              <a:t>point </a:t>
            </a:r>
            <a:r>
              <a:rPr lang="en-US" sz="2000" dirty="0">
                <a:cs typeface="Arial" charset="0"/>
              </a:rPr>
              <a:t>of the rod picks up e’s from the </a:t>
            </a:r>
            <a:r>
              <a:rPr lang="en-US" sz="2000" dirty="0" smtClean="0">
                <a:cs typeface="Arial" charset="0"/>
              </a:rPr>
              <a:t>air, </a:t>
            </a:r>
            <a:r>
              <a:rPr lang="en-US" sz="2000" dirty="0">
                <a:cs typeface="Arial" charset="0"/>
              </a:rPr>
              <a:t>so prevents large build up of + on the building, hence decreasing chance of a lightning strike. </a:t>
            </a:r>
          </a:p>
          <a:p>
            <a:pPr>
              <a:spcBef>
                <a:spcPct val="50000"/>
              </a:spcBef>
            </a:pPr>
            <a:r>
              <a:rPr lang="en-US" sz="2000" dirty="0">
                <a:cs typeface="Arial" charset="0"/>
              </a:rPr>
              <a:t>But even if there is a lightning </a:t>
            </a:r>
            <a:r>
              <a:rPr lang="en-US" sz="2000" dirty="0" smtClean="0">
                <a:cs typeface="Arial" charset="0"/>
              </a:rPr>
              <a:t>strike, </a:t>
            </a:r>
            <a:r>
              <a:rPr lang="en-US" sz="2000" dirty="0">
                <a:cs typeface="Arial" charset="0"/>
              </a:rPr>
              <a:t>the electricity goes through rod to ground, rather than through building. </a:t>
            </a:r>
          </a:p>
          <a:p>
            <a:pPr>
              <a:spcBef>
                <a:spcPct val="50000"/>
              </a:spcBef>
            </a:pPr>
            <a:endParaRPr lang="en-US" sz="2000" dirty="0">
              <a:cs typeface="Arial" charset="0"/>
            </a:endParaRPr>
          </a:p>
        </p:txBody>
      </p:sp>
      <p:sp>
        <p:nvSpPr>
          <p:cNvPr id="6" name="Rectangle 5"/>
          <p:cNvSpPr/>
          <p:nvPr/>
        </p:nvSpPr>
        <p:spPr>
          <a:xfrm>
            <a:off x="2286000" y="2967335"/>
            <a:ext cx="4572000" cy="923330"/>
          </a:xfrm>
          <a:prstGeom prst="rect">
            <a:avLst/>
          </a:prstGeom>
        </p:spPr>
        <p:txBody>
          <a:bodyPr>
            <a:spAutoFit/>
          </a:bodyPr>
          <a:lstStyle/>
          <a:p>
            <a:endParaRPr lang="en-US" dirty="0" smtClean="0"/>
          </a:p>
          <a:p>
            <a:r>
              <a:rPr lang="en-US" dirty="0" smtClean="0"/>
              <a:t>        </a:t>
            </a:r>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152400"/>
            <a:ext cx="8153400" cy="914400"/>
          </a:xfrm>
        </p:spPr>
        <p:txBody>
          <a:bodyPr/>
          <a:lstStyle/>
          <a:p>
            <a:r>
              <a:rPr lang="en-US" sz="2800" u="sng" dirty="0"/>
              <a:t>Charge polarization</a:t>
            </a:r>
          </a:p>
        </p:txBody>
      </p:sp>
      <p:pic>
        <p:nvPicPr>
          <p:cNvPr id="26627" name="Picture 3" descr="22-11Figure_FIG"/>
          <p:cNvPicPr>
            <a:picLocks noGrp="1" noChangeAspect="1" noChangeArrowheads="1"/>
          </p:cNvPicPr>
          <p:nvPr>
            <p:ph sz="half" idx="1"/>
          </p:nvPr>
        </p:nvPicPr>
        <p:blipFill>
          <a:blip r:embed="rId3"/>
          <a:srcRect b="7846"/>
          <a:stretch>
            <a:fillRect/>
          </a:stretch>
        </p:blipFill>
        <p:spPr>
          <a:xfrm>
            <a:off x="2286000" y="2057400"/>
            <a:ext cx="3962400" cy="1752600"/>
          </a:xfrm>
          <a:noFill/>
          <a:ln/>
        </p:spPr>
      </p:pic>
      <p:pic>
        <p:nvPicPr>
          <p:cNvPr id="26628" name="Picture 4" descr="22-12Figure_FIG"/>
          <p:cNvPicPr>
            <a:picLocks noGrp="1" noChangeAspect="1" noChangeArrowheads="1"/>
          </p:cNvPicPr>
          <p:nvPr>
            <p:ph sz="half" idx="2"/>
          </p:nvPr>
        </p:nvPicPr>
        <p:blipFill>
          <a:blip r:embed="rId4" cstate="print"/>
          <a:srcRect/>
          <a:stretch>
            <a:fillRect/>
          </a:stretch>
        </p:blipFill>
        <p:spPr>
          <a:xfrm>
            <a:off x="3619500" y="4572520"/>
            <a:ext cx="2362200" cy="2160587"/>
          </a:xfrm>
          <a:noFill/>
          <a:ln/>
        </p:spPr>
      </p:pic>
      <p:sp>
        <p:nvSpPr>
          <p:cNvPr id="26629" name="Text Box 5"/>
          <p:cNvSpPr txBox="1">
            <a:spLocks noChangeArrowheads="1"/>
          </p:cNvSpPr>
          <p:nvPr/>
        </p:nvSpPr>
        <p:spPr bwMode="auto">
          <a:xfrm>
            <a:off x="457200" y="838200"/>
            <a:ext cx="8686800" cy="1006475"/>
          </a:xfrm>
          <a:prstGeom prst="rect">
            <a:avLst/>
          </a:prstGeom>
          <a:noFill/>
          <a:ln w="9525">
            <a:noFill/>
            <a:miter lim="800000"/>
            <a:headEnd/>
            <a:tailEnd/>
          </a:ln>
          <a:effectLst/>
        </p:spPr>
        <p:txBody>
          <a:bodyPr>
            <a:spAutoFit/>
          </a:bodyPr>
          <a:lstStyle/>
          <a:p>
            <a:pPr>
              <a:spcBef>
                <a:spcPct val="50000"/>
              </a:spcBef>
            </a:pPr>
            <a:r>
              <a:rPr lang="en-US" sz="2000" dirty="0" smtClean="0">
                <a:cs typeface="Arial" charset="0"/>
              </a:rPr>
              <a:t>Instead, if </a:t>
            </a:r>
            <a:r>
              <a:rPr lang="en-US" sz="2000" dirty="0">
                <a:cs typeface="Arial" charset="0"/>
              </a:rPr>
              <a:t>bring a charged object near an </a:t>
            </a:r>
            <a:r>
              <a:rPr lang="en-US" sz="2000" dirty="0">
                <a:solidFill>
                  <a:srgbClr val="0070C0"/>
                </a:solidFill>
                <a:cs typeface="Arial" charset="0"/>
              </a:rPr>
              <a:t>insulator</a:t>
            </a:r>
            <a:r>
              <a:rPr lang="en-US" sz="2000" dirty="0">
                <a:cs typeface="Arial" charset="0"/>
              </a:rPr>
              <a:t>, electrons are not free to migrate throughout material. Instead, they </a:t>
            </a:r>
            <a:r>
              <a:rPr lang="en-US" sz="2000" dirty="0">
                <a:solidFill>
                  <a:srgbClr val="0070C0"/>
                </a:solidFill>
                <a:cs typeface="Arial" charset="0"/>
              </a:rPr>
              <a:t>redistribute </a:t>
            </a:r>
            <a:r>
              <a:rPr lang="en-US" sz="2000" b="1" dirty="0">
                <a:solidFill>
                  <a:srgbClr val="0070C0"/>
                </a:solidFill>
                <a:cs typeface="Arial" charset="0"/>
              </a:rPr>
              <a:t>within </a:t>
            </a:r>
            <a:r>
              <a:rPr lang="en-US" sz="2000" dirty="0">
                <a:solidFill>
                  <a:srgbClr val="0070C0"/>
                </a:solidFill>
                <a:cs typeface="Arial" charset="0"/>
              </a:rPr>
              <a:t>the atoms/molecules themselves</a:t>
            </a:r>
            <a:r>
              <a:rPr lang="en-US" sz="2000" dirty="0">
                <a:cs typeface="Arial" charset="0"/>
              </a:rPr>
              <a:t>: their “centers of charge” move</a:t>
            </a:r>
          </a:p>
        </p:txBody>
      </p:sp>
      <p:sp>
        <p:nvSpPr>
          <p:cNvPr id="26630" name="Text Box 6"/>
          <p:cNvSpPr txBox="1">
            <a:spLocks noChangeArrowheads="1"/>
          </p:cNvSpPr>
          <p:nvPr/>
        </p:nvSpPr>
        <p:spPr bwMode="auto">
          <a:xfrm>
            <a:off x="0" y="2133600"/>
            <a:ext cx="2133600" cy="1190625"/>
          </a:xfrm>
          <a:prstGeom prst="rect">
            <a:avLst/>
          </a:prstGeom>
          <a:noFill/>
          <a:ln w="9525">
            <a:noFill/>
            <a:miter lim="800000"/>
            <a:headEnd/>
            <a:tailEnd/>
          </a:ln>
          <a:effectLst/>
        </p:spPr>
        <p:txBody>
          <a:bodyPr>
            <a:spAutoFit/>
          </a:bodyPr>
          <a:lstStyle/>
          <a:p>
            <a:pPr>
              <a:spcBef>
                <a:spcPct val="50000"/>
              </a:spcBef>
            </a:pPr>
            <a:r>
              <a:rPr lang="en-US">
                <a:cs typeface="Arial" charset="0"/>
              </a:rPr>
              <a:t>Here, usual atom, with center of electron cloud at positive nucleus</a:t>
            </a:r>
          </a:p>
        </p:txBody>
      </p:sp>
      <p:sp>
        <p:nvSpPr>
          <p:cNvPr id="26631" name="Line 7"/>
          <p:cNvSpPr>
            <a:spLocks noChangeShapeType="1"/>
          </p:cNvSpPr>
          <p:nvPr/>
        </p:nvSpPr>
        <p:spPr bwMode="auto">
          <a:xfrm>
            <a:off x="1905000" y="3124200"/>
            <a:ext cx="304800" cy="0"/>
          </a:xfrm>
          <a:prstGeom prst="line">
            <a:avLst/>
          </a:prstGeom>
          <a:noFill/>
          <a:ln w="9525">
            <a:solidFill>
              <a:schemeClr val="tx1"/>
            </a:solidFill>
            <a:round/>
            <a:headEnd/>
            <a:tailEnd type="triangle" w="med" len="med"/>
          </a:ln>
          <a:effectLst/>
        </p:spPr>
        <p:txBody>
          <a:bodyPr/>
          <a:lstStyle/>
          <a:p>
            <a:endParaRPr lang="en-US"/>
          </a:p>
        </p:txBody>
      </p:sp>
      <p:sp>
        <p:nvSpPr>
          <p:cNvPr id="26632" name="Text Box 8"/>
          <p:cNvSpPr txBox="1">
            <a:spLocks noChangeArrowheads="1"/>
          </p:cNvSpPr>
          <p:nvPr/>
        </p:nvSpPr>
        <p:spPr bwMode="auto">
          <a:xfrm>
            <a:off x="6477000" y="2286000"/>
            <a:ext cx="2667000" cy="1739900"/>
          </a:xfrm>
          <a:prstGeom prst="rect">
            <a:avLst/>
          </a:prstGeom>
          <a:noFill/>
          <a:ln w="9525">
            <a:noFill/>
            <a:miter lim="800000"/>
            <a:headEnd/>
            <a:tailEnd/>
          </a:ln>
          <a:effectLst/>
        </p:spPr>
        <p:txBody>
          <a:bodyPr>
            <a:spAutoFit/>
          </a:bodyPr>
          <a:lstStyle/>
          <a:p>
            <a:pPr>
              <a:spcBef>
                <a:spcPct val="50000"/>
              </a:spcBef>
            </a:pPr>
            <a:r>
              <a:rPr lang="en-US">
                <a:cs typeface="Arial" charset="0"/>
              </a:rPr>
              <a:t>When a –ve charge is brought near the right, electron cloud shifts to the left. Centers of + and – charges no longer coincide.</a:t>
            </a:r>
          </a:p>
        </p:txBody>
      </p:sp>
      <p:sp>
        <p:nvSpPr>
          <p:cNvPr id="26633" name="Line 9"/>
          <p:cNvSpPr>
            <a:spLocks noChangeShapeType="1"/>
          </p:cNvSpPr>
          <p:nvPr/>
        </p:nvSpPr>
        <p:spPr bwMode="auto">
          <a:xfrm flipH="1">
            <a:off x="6248400" y="2590800"/>
            <a:ext cx="304800" cy="76200"/>
          </a:xfrm>
          <a:prstGeom prst="line">
            <a:avLst/>
          </a:prstGeom>
          <a:noFill/>
          <a:ln w="9525">
            <a:solidFill>
              <a:schemeClr val="tx1"/>
            </a:solidFill>
            <a:round/>
            <a:headEnd/>
            <a:tailEnd type="triangle" w="med" len="med"/>
          </a:ln>
          <a:effectLst/>
        </p:spPr>
        <p:txBody>
          <a:bodyPr/>
          <a:lstStyle/>
          <a:p>
            <a:endParaRPr lang="en-US"/>
          </a:p>
        </p:txBody>
      </p:sp>
      <p:sp>
        <p:nvSpPr>
          <p:cNvPr id="26634" name="Text Box 10"/>
          <p:cNvSpPr txBox="1">
            <a:spLocks noChangeArrowheads="1"/>
          </p:cNvSpPr>
          <p:nvPr/>
        </p:nvSpPr>
        <p:spPr bwMode="auto">
          <a:xfrm>
            <a:off x="3810000" y="4058443"/>
            <a:ext cx="3257550" cy="366713"/>
          </a:xfrm>
          <a:prstGeom prst="rect">
            <a:avLst/>
          </a:prstGeom>
          <a:noFill/>
          <a:ln w="9525">
            <a:noFill/>
            <a:miter lim="800000"/>
            <a:headEnd/>
            <a:tailEnd/>
          </a:ln>
          <a:effectLst/>
        </p:spPr>
        <p:txBody>
          <a:bodyPr wrap="none">
            <a:spAutoFit/>
          </a:bodyPr>
          <a:lstStyle/>
          <a:p>
            <a:r>
              <a:rPr lang="en-US" dirty="0">
                <a:cs typeface="Arial" charset="0"/>
              </a:rPr>
              <a:t>Atom is </a:t>
            </a:r>
            <a:r>
              <a:rPr lang="en-US" b="1" i="1" dirty="0">
                <a:cs typeface="Arial" charset="0"/>
              </a:rPr>
              <a:t>electrically polarized</a:t>
            </a:r>
          </a:p>
        </p:txBody>
      </p:sp>
      <p:sp>
        <p:nvSpPr>
          <p:cNvPr id="26635" name="Text Box 11"/>
          <p:cNvSpPr txBox="1">
            <a:spLocks noChangeArrowheads="1"/>
          </p:cNvSpPr>
          <p:nvPr/>
        </p:nvSpPr>
        <p:spPr bwMode="auto">
          <a:xfrm>
            <a:off x="6273559" y="4572520"/>
            <a:ext cx="2846717" cy="1892826"/>
          </a:xfrm>
          <a:prstGeom prst="rect">
            <a:avLst/>
          </a:prstGeom>
          <a:noFill/>
          <a:ln w="9525">
            <a:noFill/>
            <a:miter lim="800000"/>
            <a:headEnd/>
            <a:tailEnd/>
          </a:ln>
          <a:effectLst/>
        </p:spPr>
        <p:txBody>
          <a:bodyPr wrap="square">
            <a:spAutoFit/>
          </a:bodyPr>
          <a:lstStyle/>
          <a:p>
            <a:pPr>
              <a:spcBef>
                <a:spcPct val="50000"/>
              </a:spcBef>
            </a:pPr>
            <a:r>
              <a:rPr lang="en-US" dirty="0">
                <a:cs typeface="Arial" charset="0"/>
              </a:rPr>
              <a:t>Surfaces of material look like this. A – charge induced on left, and + on the right.</a:t>
            </a:r>
          </a:p>
          <a:p>
            <a:pPr>
              <a:spcBef>
                <a:spcPct val="50000"/>
              </a:spcBef>
            </a:pPr>
            <a:r>
              <a:rPr lang="en-US" dirty="0">
                <a:cs typeface="Arial" charset="0"/>
              </a:rPr>
              <a:t>(Zero net charge on whole object)</a:t>
            </a:r>
          </a:p>
        </p:txBody>
      </p:sp>
      <p:sp>
        <p:nvSpPr>
          <p:cNvPr id="26636" name="Line 12"/>
          <p:cNvSpPr>
            <a:spLocks noChangeShapeType="1"/>
          </p:cNvSpPr>
          <p:nvPr/>
        </p:nvSpPr>
        <p:spPr bwMode="auto">
          <a:xfrm flipH="1">
            <a:off x="5968760" y="5124970"/>
            <a:ext cx="508342" cy="76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P spid="26631" grpId="0" animBg="1"/>
      <p:bldP spid="26632" grpId="0"/>
      <p:bldP spid="26633" grpId="0" animBg="1"/>
      <p:bldP spid="26634" grpId="0"/>
      <p:bldP spid="26635" grpId="0"/>
      <p:bldP spid="266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8077200" cy="639762"/>
          </a:xfrm>
        </p:spPr>
        <p:txBody>
          <a:bodyPr/>
          <a:lstStyle/>
          <a:p>
            <a:r>
              <a:rPr lang="en-US" sz="2800" u="sng"/>
              <a:t>Charge polarization continued</a:t>
            </a:r>
          </a:p>
        </p:txBody>
      </p:sp>
      <p:sp>
        <p:nvSpPr>
          <p:cNvPr id="27651" name="Rectangle 3"/>
          <p:cNvSpPr>
            <a:spLocks noGrp="1" noChangeArrowheads="1"/>
          </p:cNvSpPr>
          <p:nvPr>
            <p:ph type="body" sz="half" idx="1"/>
          </p:nvPr>
        </p:nvSpPr>
        <p:spPr>
          <a:xfrm>
            <a:off x="270294" y="1241378"/>
            <a:ext cx="5105400" cy="3886200"/>
          </a:xfrm>
        </p:spPr>
        <p:txBody>
          <a:bodyPr/>
          <a:lstStyle/>
          <a:p>
            <a:pPr>
              <a:lnSpc>
                <a:spcPct val="90000"/>
              </a:lnSpc>
            </a:pPr>
            <a:r>
              <a:rPr lang="en-US" sz="2000" b="1" dirty="0"/>
              <a:t>DEMO: </a:t>
            </a:r>
            <a:r>
              <a:rPr lang="en-US" sz="2000" dirty="0"/>
              <a:t>Rub balloon on your hair – it will then stick to the wall !</a:t>
            </a:r>
          </a:p>
          <a:p>
            <a:pPr>
              <a:lnSpc>
                <a:spcPct val="90000"/>
              </a:lnSpc>
              <a:buFontTx/>
              <a:buNone/>
            </a:pPr>
            <a:r>
              <a:rPr lang="en-US" sz="2000" dirty="0"/>
              <a:t>Why? </a:t>
            </a:r>
          </a:p>
          <a:p>
            <a:pPr>
              <a:lnSpc>
                <a:spcPct val="90000"/>
              </a:lnSpc>
              <a:buFontTx/>
              <a:buNone/>
            </a:pPr>
            <a:r>
              <a:rPr lang="en-US" sz="1800" dirty="0"/>
              <a:t>Balloon becomes charged (by friction)  when rub on hair, picking up electrons. It then induces opposite charge on the wall’s surface closest to it (+</a:t>
            </a:r>
            <a:r>
              <a:rPr lang="en-US" sz="1800" dirty="0" err="1"/>
              <a:t>ve</a:t>
            </a:r>
            <a:r>
              <a:rPr lang="en-US" sz="1800" dirty="0"/>
              <a:t>), and the same charge as itself (-) on side of wall furthest away. </a:t>
            </a:r>
          </a:p>
          <a:p>
            <a:pPr>
              <a:lnSpc>
                <a:spcPct val="90000"/>
              </a:lnSpc>
              <a:buFontTx/>
              <a:buNone/>
            </a:pPr>
            <a:r>
              <a:rPr lang="en-US" sz="1800" dirty="0"/>
              <a:t>So balloon is attracted to + charges and repelled by – charges in wall – but the – charges are further away so repulsive force is weaker and attraction wins. </a:t>
            </a:r>
          </a:p>
          <a:p>
            <a:pPr>
              <a:lnSpc>
                <a:spcPct val="90000"/>
              </a:lnSpc>
              <a:buFontTx/>
              <a:buNone/>
            </a:pPr>
            <a:r>
              <a:rPr lang="en-US" sz="1800" dirty="0"/>
              <a:t>(Argument applies generally – key thing is difference in distance </a:t>
            </a:r>
            <a:r>
              <a:rPr lang="en-US" sz="1800" dirty="0" err="1"/>
              <a:t>btn</a:t>
            </a:r>
            <a:r>
              <a:rPr lang="en-US" sz="1800" dirty="0"/>
              <a:t> + and -)</a:t>
            </a:r>
          </a:p>
        </p:txBody>
      </p:sp>
      <p:pic>
        <p:nvPicPr>
          <p:cNvPr id="27652" name="Picture 4" descr="22-14Figure_FIG"/>
          <p:cNvPicPr>
            <a:picLocks noGrp="1" noChangeAspect="1" noChangeArrowheads="1"/>
          </p:cNvPicPr>
          <p:nvPr>
            <p:ph sz="quarter" idx="2"/>
          </p:nvPr>
        </p:nvPicPr>
        <p:blipFill>
          <a:blip r:embed="rId3" cstate="print"/>
          <a:srcRect/>
          <a:stretch>
            <a:fillRect/>
          </a:stretch>
        </p:blipFill>
        <p:spPr>
          <a:xfrm>
            <a:off x="6137694" y="1241378"/>
            <a:ext cx="1876425" cy="1957388"/>
          </a:xfrm>
          <a:noFill/>
          <a:ln/>
        </p:spPr>
      </p:pic>
      <p:sp>
        <p:nvSpPr>
          <p:cNvPr id="27653" name="Text Box 5"/>
          <p:cNvSpPr txBox="1">
            <a:spLocks noChangeArrowheads="1"/>
          </p:cNvSpPr>
          <p:nvPr/>
        </p:nvSpPr>
        <p:spPr bwMode="auto">
          <a:xfrm>
            <a:off x="152400" y="601616"/>
            <a:ext cx="8763000" cy="400110"/>
          </a:xfrm>
          <a:prstGeom prst="rect">
            <a:avLst/>
          </a:prstGeom>
          <a:noFill/>
          <a:ln w="9525">
            <a:noFill/>
            <a:miter lim="800000"/>
            <a:headEnd/>
            <a:tailEnd/>
          </a:ln>
          <a:effectLst/>
        </p:spPr>
        <p:txBody>
          <a:bodyPr wrap="square">
            <a:spAutoFit/>
          </a:bodyPr>
          <a:lstStyle/>
          <a:p>
            <a:pPr>
              <a:spcBef>
                <a:spcPct val="50000"/>
              </a:spcBef>
              <a:buFontTx/>
              <a:buChar char="•"/>
            </a:pPr>
            <a:r>
              <a:rPr lang="en-US" dirty="0">
                <a:cs typeface="Arial" charset="0"/>
              </a:rPr>
              <a:t> </a:t>
            </a:r>
            <a:r>
              <a:rPr lang="en-US" sz="2000" dirty="0">
                <a:cs typeface="Arial" charset="0"/>
              </a:rPr>
              <a:t>Charge polarization is why </a:t>
            </a:r>
            <a:r>
              <a:rPr lang="en-US" sz="2000" b="1" dirty="0">
                <a:cs typeface="Arial" charset="0"/>
              </a:rPr>
              <a:t>a charged object can attract a </a:t>
            </a:r>
            <a:r>
              <a:rPr lang="en-US" sz="2000" b="1" i="1" dirty="0">
                <a:cs typeface="Arial" charset="0"/>
              </a:rPr>
              <a:t>neutral </a:t>
            </a:r>
            <a:r>
              <a:rPr lang="en-US" sz="2000" b="1" dirty="0">
                <a:cs typeface="Arial" charset="0"/>
              </a:rPr>
              <a:t>one</a:t>
            </a:r>
            <a:r>
              <a:rPr lang="en-US" sz="2000" dirty="0">
                <a:cs typeface="Arial" charset="0"/>
              </a:rPr>
              <a:t> :</a:t>
            </a:r>
          </a:p>
        </p:txBody>
      </p:sp>
      <p:sp>
        <p:nvSpPr>
          <p:cNvPr id="27654" name="Text Box 6"/>
          <p:cNvSpPr txBox="1">
            <a:spLocks noChangeArrowheads="1"/>
          </p:cNvSpPr>
          <p:nvPr/>
        </p:nvSpPr>
        <p:spPr bwMode="auto">
          <a:xfrm>
            <a:off x="-34506" y="5416503"/>
            <a:ext cx="5029200" cy="10064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Eg. Charge a comb by rubbing it through your hair, and then see it attracts bits of paper and fluff…</a:t>
            </a:r>
          </a:p>
        </p:txBody>
      </p:sp>
      <p:pic>
        <p:nvPicPr>
          <p:cNvPr id="27655" name="Picture 7" descr="22-13Figure_FIG"/>
          <p:cNvPicPr>
            <a:picLocks noGrp="1" noChangeAspect="1" noChangeArrowheads="1"/>
          </p:cNvPicPr>
          <p:nvPr>
            <p:ph sz="quarter" idx="3"/>
          </p:nvPr>
        </p:nvPicPr>
        <p:blipFill>
          <a:blip r:embed="rId4"/>
          <a:srcRect/>
          <a:stretch>
            <a:fillRect/>
          </a:stretch>
        </p:blipFill>
        <p:spPr>
          <a:xfrm>
            <a:off x="5070894" y="4973591"/>
            <a:ext cx="4038600" cy="14493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smtClean="0">
                <a:solidFill>
                  <a:srgbClr val="7030A0"/>
                </a:solidFill>
              </a:rPr>
              <a:t>Clicker question</a:t>
            </a:r>
            <a:endParaRPr lang="en-US" sz="3200" b="1" dirty="0">
              <a:solidFill>
                <a:srgbClr val="7030A0"/>
              </a:solidFill>
            </a:endParaRPr>
          </a:p>
        </p:txBody>
      </p:sp>
      <p:sp>
        <p:nvSpPr>
          <p:cNvPr id="6" name="TextBox 5"/>
          <p:cNvSpPr txBox="1"/>
          <p:nvPr/>
        </p:nvSpPr>
        <p:spPr>
          <a:xfrm>
            <a:off x="457200" y="914400"/>
            <a:ext cx="8534400" cy="3477875"/>
          </a:xfrm>
          <a:prstGeom prst="rect">
            <a:avLst/>
          </a:prstGeom>
          <a:noFill/>
        </p:spPr>
        <p:txBody>
          <a:bodyPr wrap="square" rtlCol="0">
            <a:spAutoFit/>
          </a:bodyPr>
          <a:lstStyle/>
          <a:p>
            <a:r>
              <a:rPr lang="en-US" sz="2000" dirty="0" smtClean="0"/>
              <a:t>Which of the following is true?</a:t>
            </a:r>
          </a:p>
          <a:p>
            <a:endParaRPr lang="en-US" sz="2000" dirty="0"/>
          </a:p>
          <a:p>
            <a:pPr marL="342900" indent="-342900">
              <a:buAutoNum type="alphaUcParenR"/>
            </a:pPr>
            <a:r>
              <a:rPr lang="en-US" sz="2000" dirty="0" smtClean="0"/>
              <a:t>A positively charged object can attract only a negatively charged object</a:t>
            </a:r>
          </a:p>
          <a:p>
            <a:pPr marL="342900" indent="-342900">
              <a:buFontTx/>
              <a:buAutoNum type="alphaUcParenR"/>
            </a:pPr>
            <a:r>
              <a:rPr lang="en-US" sz="2000" dirty="0" smtClean="0"/>
              <a:t>A  </a:t>
            </a:r>
            <a:r>
              <a:rPr lang="en-US" sz="2000" dirty="0"/>
              <a:t>positively charged object </a:t>
            </a:r>
            <a:r>
              <a:rPr lang="en-US" sz="2000" dirty="0" smtClean="0"/>
              <a:t>can attract </a:t>
            </a:r>
            <a:r>
              <a:rPr lang="en-US" sz="2000" dirty="0"/>
              <a:t>a negatively charged </a:t>
            </a:r>
            <a:r>
              <a:rPr lang="en-US" sz="2000" dirty="0" smtClean="0"/>
              <a:t>object or a neutral object</a:t>
            </a:r>
          </a:p>
          <a:p>
            <a:pPr marL="342900" indent="-342900">
              <a:buFontTx/>
              <a:buAutoNum type="alphaUcParenR"/>
            </a:pPr>
            <a:r>
              <a:rPr lang="en-US" sz="2000" dirty="0" smtClean="0"/>
              <a:t>A positively </a:t>
            </a:r>
            <a:r>
              <a:rPr lang="en-US" sz="2000" dirty="0"/>
              <a:t>charged object </a:t>
            </a:r>
            <a:r>
              <a:rPr lang="en-US" sz="2000" dirty="0" smtClean="0"/>
              <a:t>can </a:t>
            </a:r>
            <a:r>
              <a:rPr lang="en-US" sz="2000" dirty="0"/>
              <a:t>attract a negatively charged </a:t>
            </a:r>
            <a:r>
              <a:rPr lang="en-US" sz="2000" dirty="0" smtClean="0"/>
              <a:t>object, a positively charged object, or a neutral object.</a:t>
            </a:r>
          </a:p>
          <a:p>
            <a:pPr marL="342900" indent="-342900">
              <a:buFontTx/>
              <a:buAutoNum type="alphaUcParenR"/>
            </a:pPr>
            <a:r>
              <a:rPr lang="en-US" sz="2000" dirty="0"/>
              <a:t> </a:t>
            </a:r>
            <a:r>
              <a:rPr lang="en-US" sz="2000" dirty="0" smtClean="0"/>
              <a:t>A positively charged object can attract a negatively charged object, but can repel or attract a neutral object.</a:t>
            </a:r>
          </a:p>
          <a:p>
            <a:endParaRPr lang="en-US" sz="2000" dirty="0"/>
          </a:p>
          <a:p>
            <a:pPr marL="342900" indent="-342900">
              <a:buFontTx/>
              <a:buAutoNum type="alphaUcParenR"/>
            </a:pPr>
            <a:endParaRPr lang="en-US" sz="2000" dirty="0"/>
          </a:p>
        </p:txBody>
      </p:sp>
      <p:sp>
        <p:nvSpPr>
          <p:cNvPr id="7" name="TextBox 6"/>
          <p:cNvSpPr txBox="1"/>
          <p:nvPr/>
        </p:nvSpPr>
        <p:spPr>
          <a:xfrm>
            <a:off x="304800" y="4004252"/>
            <a:ext cx="8077200" cy="1015663"/>
          </a:xfrm>
          <a:prstGeom prst="rect">
            <a:avLst/>
          </a:prstGeom>
          <a:noFill/>
        </p:spPr>
        <p:txBody>
          <a:bodyPr wrap="square" rtlCol="0">
            <a:spAutoFit/>
          </a:bodyPr>
          <a:lstStyle/>
          <a:p>
            <a:r>
              <a:rPr lang="en-US" sz="2000" dirty="0" smtClean="0">
                <a:solidFill>
                  <a:srgbClr val="7030A0"/>
                </a:solidFill>
              </a:rPr>
              <a:t>Answer: B</a:t>
            </a:r>
          </a:p>
          <a:p>
            <a:r>
              <a:rPr lang="en-US" sz="2000" dirty="0" smtClean="0">
                <a:solidFill>
                  <a:srgbClr val="7030A0"/>
                </a:solidFill>
              </a:rPr>
              <a:t>Unlike charges attract, but a charged object can attract a neutral one due to polarization  </a:t>
            </a:r>
            <a:endParaRPr lang="en-US" sz="2000" dirty="0">
              <a:solidFill>
                <a:srgbClr val="7030A0"/>
              </a:solidFill>
            </a:endParaRPr>
          </a:p>
        </p:txBody>
      </p:sp>
    </p:spTree>
    <p:extLst>
      <p:ext uri="{BB962C8B-B14F-4D97-AF65-F5344CB8AC3E}">
        <p14:creationId xmlns:p14="http://schemas.microsoft.com/office/powerpoint/2010/main" val="23651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143000" y="1143000"/>
            <a:ext cx="6934200" cy="5200650"/>
          </a:xfrm>
          <a:prstGeom prst="rect">
            <a:avLst/>
          </a:prstGeom>
          <a:noFill/>
          <a:ln w="9525">
            <a:solidFill>
              <a:srgbClr val="000000"/>
            </a:solidFill>
            <a:miter lim="800000"/>
            <a:headEnd/>
            <a:tailEnd/>
          </a:ln>
          <a:effectLst/>
        </p:spPr>
      </p:pic>
      <p:sp>
        <p:nvSpPr>
          <p:cNvPr id="28675" name="Text Box 3"/>
          <p:cNvSpPr txBox="1">
            <a:spLocks noChangeArrowheads="1"/>
          </p:cNvSpPr>
          <p:nvPr/>
        </p:nvSpPr>
        <p:spPr bwMode="auto">
          <a:xfrm>
            <a:off x="1219200" y="304800"/>
            <a:ext cx="7239000" cy="519113"/>
          </a:xfrm>
          <a:prstGeom prst="rect">
            <a:avLst/>
          </a:prstGeom>
          <a:noFill/>
          <a:ln w="9525">
            <a:noFill/>
            <a:miter lim="800000"/>
            <a:headEnd/>
            <a:tailEnd/>
          </a:ln>
          <a:effectLst/>
        </p:spPr>
        <p:txBody>
          <a:bodyPr>
            <a:spAutoFit/>
          </a:bodyPr>
          <a:lstStyle/>
          <a:p>
            <a:pPr algn="ctr">
              <a:spcBef>
                <a:spcPct val="50000"/>
              </a:spcBef>
            </a:pPr>
            <a:r>
              <a:rPr lang="en-US" sz="2800" b="1" u="sng">
                <a:cs typeface="Arial" charset="0"/>
              </a:rPr>
              <a:t>Clicker Question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8125" y="-211566"/>
            <a:ext cx="8229600" cy="1143000"/>
          </a:xfrm>
        </p:spPr>
        <p:txBody>
          <a:bodyPr/>
          <a:lstStyle/>
          <a:p>
            <a:r>
              <a:rPr lang="en-US" sz="3200" u="sng" dirty="0"/>
              <a:t>Electrical Force: Coulomb’s Law</a:t>
            </a:r>
          </a:p>
        </p:txBody>
      </p:sp>
      <p:pic>
        <p:nvPicPr>
          <p:cNvPr id="4099" name="Picture 3" descr="22-01Figure_FIG"/>
          <p:cNvPicPr>
            <a:picLocks noGrp="1" noChangeAspect="1" noChangeArrowheads="1"/>
          </p:cNvPicPr>
          <p:nvPr>
            <p:ph idx="1"/>
          </p:nvPr>
        </p:nvPicPr>
        <p:blipFill>
          <a:blip r:embed="rId3"/>
          <a:srcRect/>
          <a:stretch>
            <a:fillRect/>
          </a:stretch>
        </p:blipFill>
        <p:spPr>
          <a:xfrm>
            <a:off x="4111925" y="731821"/>
            <a:ext cx="4495800" cy="1450975"/>
          </a:xfrm>
          <a:noFill/>
          <a:ln/>
        </p:spPr>
      </p:pic>
      <p:sp>
        <p:nvSpPr>
          <p:cNvPr id="4100" name="Text Box 4"/>
          <p:cNvSpPr txBox="1">
            <a:spLocks noChangeArrowheads="1"/>
          </p:cNvSpPr>
          <p:nvPr/>
        </p:nvSpPr>
        <p:spPr bwMode="auto">
          <a:xfrm>
            <a:off x="301925" y="731821"/>
            <a:ext cx="3886200" cy="16160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Charged particles exert forces on one another :</a:t>
            </a:r>
          </a:p>
          <a:p>
            <a:pPr>
              <a:spcBef>
                <a:spcPct val="50000"/>
              </a:spcBef>
            </a:pPr>
            <a:r>
              <a:rPr lang="en-US" sz="2000" dirty="0">
                <a:solidFill>
                  <a:srgbClr val="0070C0"/>
                </a:solidFill>
                <a:cs typeface="Arial" charset="0"/>
              </a:rPr>
              <a:t>Like charges repel each other</a:t>
            </a:r>
          </a:p>
          <a:p>
            <a:pPr>
              <a:spcBef>
                <a:spcPct val="50000"/>
              </a:spcBef>
            </a:pPr>
            <a:r>
              <a:rPr lang="en-US" sz="2000" dirty="0">
                <a:solidFill>
                  <a:srgbClr val="0070C0"/>
                </a:solidFill>
                <a:cs typeface="Arial" charset="0"/>
              </a:rPr>
              <a:t>Unlike charges attract</a:t>
            </a:r>
          </a:p>
        </p:txBody>
      </p:sp>
      <p:sp>
        <p:nvSpPr>
          <p:cNvPr id="4101" name="Text Box 5"/>
          <p:cNvSpPr txBox="1">
            <a:spLocks noChangeArrowheads="1"/>
          </p:cNvSpPr>
          <p:nvPr/>
        </p:nvSpPr>
        <p:spPr bwMode="auto">
          <a:xfrm>
            <a:off x="60385" y="2413269"/>
            <a:ext cx="7620000" cy="8540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Acts along a line connecting the charges</a:t>
            </a:r>
          </a:p>
          <a:p>
            <a:pPr>
              <a:spcBef>
                <a:spcPct val="50000"/>
              </a:spcBef>
              <a:buFontTx/>
              <a:buChar char="•"/>
            </a:pPr>
            <a:r>
              <a:rPr lang="en-US" sz="2000">
                <a:cs typeface="Arial" charset="0"/>
              </a:rPr>
              <a:t>  Determined by </a:t>
            </a:r>
            <a:r>
              <a:rPr lang="en-US" sz="2000" b="1">
                <a:cs typeface="Arial" charset="0"/>
              </a:rPr>
              <a:t>Coulomb’s Law </a:t>
            </a:r>
            <a:r>
              <a:rPr lang="en-US" sz="2000">
                <a:cs typeface="Arial" charset="0"/>
              </a:rPr>
              <a:t>(18</a:t>
            </a:r>
            <a:r>
              <a:rPr lang="en-US" sz="2000" baseline="30000">
                <a:cs typeface="Arial" charset="0"/>
              </a:rPr>
              <a:t>th</a:t>
            </a:r>
            <a:r>
              <a:rPr lang="en-US" sz="2000">
                <a:cs typeface="Arial" charset="0"/>
              </a:rPr>
              <a:t> century):</a:t>
            </a:r>
          </a:p>
        </p:txBody>
      </p:sp>
      <p:sp>
        <p:nvSpPr>
          <p:cNvPr id="4102" name="Line 6"/>
          <p:cNvSpPr>
            <a:spLocks noChangeShapeType="1"/>
          </p:cNvSpPr>
          <p:nvPr/>
        </p:nvSpPr>
        <p:spPr bwMode="auto">
          <a:xfrm>
            <a:off x="3184585" y="4318269"/>
            <a:ext cx="0" cy="0"/>
          </a:xfrm>
          <a:prstGeom prst="line">
            <a:avLst/>
          </a:prstGeom>
          <a:noFill/>
          <a:ln w="9525">
            <a:solidFill>
              <a:schemeClr val="tx1"/>
            </a:solidFill>
            <a:round/>
            <a:headEnd/>
            <a:tailEnd/>
          </a:ln>
          <a:effectLst/>
        </p:spPr>
        <p:txBody>
          <a:bodyPr/>
          <a:lstStyle/>
          <a:p>
            <a:endParaRPr lang="en-US"/>
          </a:p>
        </p:txBody>
      </p:sp>
      <p:grpSp>
        <p:nvGrpSpPr>
          <p:cNvPr id="4103" name="Group 7"/>
          <p:cNvGrpSpPr>
            <a:grpSpLocks/>
          </p:cNvGrpSpPr>
          <p:nvPr/>
        </p:nvGrpSpPr>
        <p:grpSpPr bwMode="auto">
          <a:xfrm>
            <a:off x="1660585" y="3332717"/>
            <a:ext cx="2209800" cy="909352"/>
            <a:chOff x="1488" y="2640"/>
            <a:chExt cx="1392" cy="624"/>
          </a:xfrm>
        </p:grpSpPr>
        <p:grpSp>
          <p:nvGrpSpPr>
            <p:cNvPr id="4104" name="Group 8"/>
            <p:cNvGrpSpPr>
              <a:grpSpLocks/>
            </p:cNvGrpSpPr>
            <p:nvPr/>
          </p:nvGrpSpPr>
          <p:grpSpPr bwMode="auto">
            <a:xfrm>
              <a:off x="1488" y="2640"/>
              <a:ext cx="1392" cy="624"/>
              <a:chOff x="1488" y="2640"/>
              <a:chExt cx="1392" cy="624"/>
            </a:xfrm>
          </p:grpSpPr>
          <p:grpSp>
            <p:nvGrpSpPr>
              <p:cNvPr id="4105" name="Group 9"/>
              <p:cNvGrpSpPr>
                <a:grpSpLocks/>
              </p:cNvGrpSpPr>
              <p:nvPr/>
            </p:nvGrpSpPr>
            <p:grpSpPr bwMode="auto">
              <a:xfrm>
                <a:off x="1680" y="2736"/>
                <a:ext cx="912" cy="442"/>
                <a:chOff x="816" y="2688"/>
                <a:chExt cx="912" cy="442"/>
              </a:xfrm>
            </p:grpSpPr>
            <p:sp>
              <p:nvSpPr>
                <p:cNvPr id="4106" name="Text Box 10"/>
                <p:cNvSpPr txBox="1">
                  <a:spLocks noChangeArrowheads="1"/>
                </p:cNvSpPr>
                <p:nvPr/>
              </p:nvSpPr>
              <p:spPr bwMode="auto">
                <a:xfrm>
                  <a:off x="816" y="2784"/>
                  <a:ext cx="528" cy="250"/>
                </a:xfrm>
                <a:prstGeom prst="rect">
                  <a:avLst/>
                </a:prstGeom>
                <a:noFill/>
                <a:ln w="9525">
                  <a:noFill/>
                  <a:miter lim="800000"/>
                  <a:headEnd/>
                  <a:tailEnd/>
                </a:ln>
                <a:effectLst/>
              </p:spPr>
              <p:txBody>
                <a:bodyPr>
                  <a:spAutoFit/>
                </a:bodyPr>
                <a:lstStyle/>
                <a:p>
                  <a:pPr>
                    <a:spcBef>
                      <a:spcPct val="50000"/>
                    </a:spcBef>
                  </a:pPr>
                  <a:r>
                    <a:rPr lang="en-US" sz="2000" i="1">
                      <a:cs typeface="Arial" charset="0"/>
                    </a:rPr>
                    <a:t>F = k</a:t>
                  </a:r>
                </a:p>
              </p:txBody>
            </p:sp>
            <p:grpSp>
              <p:nvGrpSpPr>
                <p:cNvPr id="4107" name="Group 11"/>
                <p:cNvGrpSpPr>
                  <a:grpSpLocks/>
                </p:cNvGrpSpPr>
                <p:nvPr/>
              </p:nvGrpSpPr>
              <p:grpSpPr bwMode="auto">
                <a:xfrm>
                  <a:off x="1200" y="2688"/>
                  <a:ext cx="528" cy="442"/>
                  <a:chOff x="1296" y="2688"/>
                  <a:chExt cx="528" cy="442"/>
                </a:xfrm>
              </p:grpSpPr>
              <p:sp>
                <p:nvSpPr>
                  <p:cNvPr id="4108" name="Text Box 12"/>
                  <p:cNvSpPr txBox="1">
                    <a:spLocks noChangeArrowheads="1"/>
                  </p:cNvSpPr>
                  <p:nvPr/>
                </p:nvSpPr>
                <p:spPr bwMode="auto">
                  <a:xfrm>
                    <a:off x="1296" y="2688"/>
                    <a:ext cx="528" cy="250"/>
                  </a:xfrm>
                  <a:prstGeom prst="rect">
                    <a:avLst/>
                  </a:prstGeom>
                  <a:noFill/>
                  <a:ln w="9525">
                    <a:noFill/>
                    <a:miter lim="800000"/>
                    <a:headEnd/>
                    <a:tailEnd/>
                  </a:ln>
                  <a:effectLst/>
                </p:spPr>
                <p:txBody>
                  <a:bodyPr>
                    <a:spAutoFit/>
                  </a:bodyPr>
                  <a:lstStyle/>
                  <a:p>
                    <a:pPr>
                      <a:spcBef>
                        <a:spcPct val="50000"/>
                      </a:spcBef>
                    </a:pPr>
                    <a:r>
                      <a:rPr lang="en-US" sz="2000" i="1">
                        <a:cs typeface="Arial" charset="0"/>
                      </a:rPr>
                      <a:t>q</a:t>
                    </a:r>
                    <a:r>
                      <a:rPr lang="en-US" sz="2000" i="1" baseline="-25000">
                        <a:cs typeface="Arial" charset="0"/>
                      </a:rPr>
                      <a:t>1</a:t>
                    </a:r>
                    <a:r>
                      <a:rPr lang="en-US" sz="2000" i="1">
                        <a:cs typeface="Arial" charset="0"/>
                      </a:rPr>
                      <a:t>q</a:t>
                    </a:r>
                    <a:r>
                      <a:rPr lang="en-US" sz="2000" i="1" baseline="-25000">
                        <a:cs typeface="Arial" charset="0"/>
                      </a:rPr>
                      <a:t>2</a:t>
                    </a:r>
                  </a:p>
                </p:txBody>
              </p:sp>
              <p:sp>
                <p:nvSpPr>
                  <p:cNvPr id="4109" name="Text Box 13"/>
                  <p:cNvSpPr txBox="1">
                    <a:spLocks noChangeArrowheads="1"/>
                  </p:cNvSpPr>
                  <p:nvPr/>
                </p:nvSpPr>
                <p:spPr bwMode="auto">
                  <a:xfrm>
                    <a:off x="1344" y="2880"/>
                    <a:ext cx="384" cy="250"/>
                  </a:xfrm>
                  <a:prstGeom prst="rect">
                    <a:avLst/>
                  </a:prstGeom>
                  <a:noFill/>
                  <a:ln w="9525">
                    <a:noFill/>
                    <a:miter lim="800000"/>
                    <a:headEnd/>
                    <a:tailEnd/>
                  </a:ln>
                  <a:effectLst/>
                </p:spPr>
                <p:txBody>
                  <a:bodyPr>
                    <a:spAutoFit/>
                  </a:bodyPr>
                  <a:lstStyle/>
                  <a:p>
                    <a:pPr>
                      <a:spcBef>
                        <a:spcPct val="50000"/>
                      </a:spcBef>
                    </a:pPr>
                    <a:r>
                      <a:rPr lang="en-US" sz="2000" i="1">
                        <a:cs typeface="Arial" charset="0"/>
                      </a:rPr>
                      <a:t>d</a:t>
                    </a:r>
                    <a:r>
                      <a:rPr lang="en-US" sz="2000" i="1" baseline="30000">
                        <a:cs typeface="Arial" charset="0"/>
                      </a:rPr>
                      <a:t>2</a:t>
                    </a:r>
                  </a:p>
                </p:txBody>
              </p:sp>
            </p:grpSp>
          </p:grpSp>
          <p:sp>
            <p:nvSpPr>
              <p:cNvPr id="4110" name="Rectangle 14"/>
              <p:cNvSpPr>
                <a:spLocks noChangeArrowheads="1"/>
              </p:cNvSpPr>
              <p:nvPr/>
            </p:nvSpPr>
            <p:spPr bwMode="auto">
              <a:xfrm>
                <a:off x="1488" y="2640"/>
                <a:ext cx="1392" cy="624"/>
              </a:xfrm>
              <a:prstGeom prst="rect">
                <a:avLst/>
              </a:prstGeom>
              <a:noFill/>
              <a:ln w="9525">
                <a:solidFill>
                  <a:schemeClr val="tx1"/>
                </a:solidFill>
                <a:miter lim="800000"/>
                <a:headEnd/>
                <a:tailEnd/>
              </a:ln>
              <a:effectLst/>
            </p:spPr>
            <p:txBody>
              <a:bodyPr wrap="none" anchor="ctr"/>
              <a:lstStyle/>
              <a:p>
                <a:endParaRPr lang="en-US"/>
              </a:p>
            </p:txBody>
          </p:sp>
        </p:grpSp>
        <p:sp>
          <p:nvSpPr>
            <p:cNvPr id="4111" name="Line 15"/>
            <p:cNvSpPr>
              <a:spLocks noChangeShapeType="1"/>
            </p:cNvSpPr>
            <p:nvPr/>
          </p:nvSpPr>
          <p:spPr bwMode="auto">
            <a:xfrm>
              <a:off x="2112" y="2976"/>
              <a:ext cx="336" cy="0"/>
            </a:xfrm>
            <a:prstGeom prst="line">
              <a:avLst/>
            </a:prstGeom>
            <a:noFill/>
            <a:ln w="9525">
              <a:solidFill>
                <a:schemeClr val="tx1"/>
              </a:solidFill>
              <a:round/>
              <a:headEnd/>
              <a:tailEnd/>
            </a:ln>
            <a:effectLst/>
          </p:spPr>
          <p:txBody>
            <a:bodyPr/>
            <a:lstStyle/>
            <a:p>
              <a:endParaRPr lang="en-US"/>
            </a:p>
          </p:txBody>
        </p:sp>
      </p:grpSp>
      <p:sp>
        <p:nvSpPr>
          <p:cNvPr id="4112" name="Text Box 16"/>
          <p:cNvSpPr txBox="1">
            <a:spLocks noChangeArrowheads="1"/>
          </p:cNvSpPr>
          <p:nvPr/>
        </p:nvSpPr>
        <p:spPr bwMode="auto">
          <a:xfrm>
            <a:off x="60385" y="4438217"/>
            <a:ext cx="9144000" cy="209232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i="1" dirty="0">
                <a:cs typeface="Arial" charset="0"/>
              </a:rPr>
              <a:t>c.f</a:t>
            </a:r>
            <a:r>
              <a:rPr lang="en-US" sz="2000" dirty="0">
                <a:cs typeface="Arial" charset="0"/>
              </a:rPr>
              <a:t>. Newton’s gravitational law </a:t>
            </a:r>
          </a:p>
          <a:p>
            <a:pPr>
              <a:spcBef>
                <a:spcPct val="50000"/>
              </a:spcBef>
            </a:pPr>
            <a:r>
              <a:rPr lang="en-US" sz="2000" dirty="0">
                <a:cs typeface="Arial" charset="0"/>
              </a:rPr>
              <a:t>    </a:t>
            </a:r>
            <a:r>
              <a:rPr lang="en-US" dirty="0">
                <a:cs typeface="Arial" charset="0"/>
              </a:rPr>
              <a:t>-- Inverse-square dependence on separation</a:t>
            </a:r>
          </a:p>
          <a:p>
            <a:pPr>
              <a:spcBef>
                <a:spcPct val="50000"/>
              </a:spcBef>
            </a:pPr>
            <a:r>
              <a:rPr lang="en-US" dirty="0">
                <a:cs typeface="Arial" charset="0"/>
              </a:rPr>
              <a:t>    -- proportional to size of each charge - </a:t>
            </a:r>
            <a:r>
              <a:rPr lang="en-US" i="1" dirty="0">
                <a:cs typeface="Arial" charset="0"/>
              </a:rPr>
              <a:t>c.f</a:t>
            </a:r>
            <a:r>
              <a:rPr lang="en-US" dirty="0">
                <a:cs typeface="Arial" charset="0"/>
              </a:rPr>
              <a:t>. </a:t>
            </a:r>
            <a:r>
              <a:rPr lang="en-US" dirty="0" err="1">
                <a:cs typeface="Arial" charset="0"/>
              </a:rPr>
              <a:t>grav</a:t>
            </a:r>
            <a:r>
              <a:rPr lang="en-US" dirty="0">
                <a:cs typeface="Arial" charset="0"/>
              </a:rPr>
              <a:t>. law (prop to each mass)</a:t>
            </a:r>
          </a:p>
          <a:p>
            <a:pPr>
              <a:spcBef>
                <a:spcPct val="50000"/>
              </a:spcBef>
            </a:pPr>
            <a:r>
              <a:rPr lang="en-US" dirty="0">
                <a:cs typeface="Arial" charset="0"/>
              </a:rPr>
              <a:t>    -- BUT  k &gt;&gt; G; the electrical force is much stronger than gravitational force</a:t>
            </a:r>
          </a:p>
          <a:p>
            <a:pPr>
              <a:spcBef>
                <a:spcPct val="50000"/>
              </a:spcBef>
            </a:pPr>
            <a:r>
              <a:rPr lang="en-US" dirty="0">
                <a:cs typeface="Arial" charset="0"/>
              </a:rPr>
              <a:t>    --- Also, elec. force can be either attractive or repulsive, </a:t>
            </a:r>
            <a:r>
              <a:rPr lang="en-US" dirty="0" err="1">
                <a:cs typeface="Arial" charset="0"/>
              </a:rPr>
              <a:t>grav</a:t>
            </a:r>
            <a:r>
              <a:rPr lang="en-US" dirty="0">
                <a:cs typeface="Arial" charset="0"/>
              </a:rPr>
              <a:t>. force always attractive</a:t>
            </a:r>
          </a:p>
        </p:txBody>
      </p:sp>
      <p:sp>
        <p:nvSpPr>
          <p:cNvPr id="4113" name="Text Box 17"/>
          <p:cNvSpPr txBox="1">
            <a:spLocks noChangeArrowheads="1"/>
          </p:cNvSpPr>
          <p:nvPr/>
        </p:nvSpPr>
        <p:spPr bwMode="auto">
          <a:xfrm>
            <a:off x="4098985" y="3556269"/>
            <a:ext cx="4038600" cy="396875"/>
          </a:xfrm>
          <a:prstGeom prst="rect">
            <a:avLst/>
          </a:prstGeom>
          <a:noFill/>
          <a:ln w="9525">
            <a:noFill/>
            <a:miter lim="800000"/>
            <a:headEnd/>
            <a:tailEnd/>
          </a:ln>
          <a:effectLst/>
        </p:spPr>
        <p:txBody>
          <a:bodyPr>
            <a:spAutoFit/>
          </a:bodyPr>
          <a:lstStyle/>
          <a:p>
            <a:pPr>
              <a:spcBef>
                <a:spcPct val="50000"/>
              </a:spcBef>
            </a:pPr>
            <a:r>
              <a:rPr lang="en-US" sz="2000" i="1" dirty="0">
                <a:cs typeface="Arial" charset="0"/>
              </a:rPr>
              <a:t>k</a:t>
            </a:r>
            <a:r>
              <a:rPr lang="en-US" sz="2000" dirty="0">
                <a:cs typeface="Arial" charset="0"/>
              </a:rPr>
              <a:t> = 9 x 10</a:t>
            </a:r>
            <a:r>
              <a:rPr lang="en-US" sz="2000" baseline="30000" dirty="0">
                <a:cs typeface="Arial" charset="0"/>
              </a:rPr>
              <a:t>9</a:t>
            </a:r>
            <a:r>
              <a:rPr lang="en-US" sz="2000" dirty="0">
                <a:cs typeface="Arial" charset="0"/>
              </a:rPr>
              <a:t>  N m</a:t>
            </a:r>
            <a:r>
              <a:rPr lang="en-US" sz="2000" baseline="30000" dirty="0">
                <a:cs typeface="Arial" charset="0"/>
              </a:rPr>
              <a:t>2</a:t>
            </a:r>
            <a:r>
              <a:rPr lang="en-US" sz="2000" dirty="0">
                <a:cs typeface="Arial" charset="0"/>
              </a:rPr>
              <a:t>/C</a:t>
            </a:r>
            <a:r>
              <a:rPr lang="en-US" sz="2000" baseline="30000" dirty="0">
                <a:cs typeface="Arial" charset="0"/>
              </a:rPr>
              <a:t>2</a:t>
            </a:r>
          </a:p>
        </p:txBody>
      </p:sp>
      <p:sp>
        <p:nvSpPr>
          <p:cNvPr id="4114" name="Rectangle 18"/>
          <p:cNvSpPr>
            <a:spLocks noChangeArrowheads="1"/>
          </p:cNvSpPr>
          <p:nvPr/>
        </p:nvSpPr>
        <p:spPr bwMode="auto">
          <a:xfrm>
            <a:off x="4022785" y="3556269"/>
            <a:ext cx="2819400" cy="457200"/>
          </a:xfrm>
          <a:prstGeom prst="rect">
            <a:avLst/>
          </a:prstGeom>
          <a:noFill/>
          <a:ln w="9525">
            <a:solidFill>
              <a:schemeClr val="tx1"/>
            </a:solidFill>
            <a:miter lim="800000"/>
            <a:headEnd/>
            <a:tailEnd/>
          </a:ln>
          <a:effectLst/>
        </p:spPr>
        <p:txBody>
          <a:bodyPr wrap="none" anchor="ctr"/>
          <a:lstStyle/>
          <a:p>
            <a:endParaRPr lang="en-US"/>
          </a:p>
        </p:txBody>
      </p:sp>
      <p:grpSp>
        <p:nvGrpSpPr>
          <p:cNvPr id="4115" name="Group 19"/>
          <p:cNvGrpSpPr>
            <a:grpSpLocks/>
          </p:cNvGrpSpPr>
          <p:nvPr/>
        </p:nvGrpSpPr>
        <p:grpSpPr bwMode="auto">
          <a:xfrm>
            <a:off x="3108385" y="2641869"/>
            <a:ext cx="5486400" cy="914400"/>
            <a:chOff x="2016" y="1872"/>
            <a:chExt cx="3456" cy="576"/>
          </a:xfrm>
        </p:grpSpPr>
        <p:sp>
          <p:nvSpPr>
            <p:cNvPr id="4116" name="Text Box 20"/>
            <p:cNvSpPr txBox="1">
              <a:spLocks noChangeArrowheads="1"/>
            </p:cNvSpPr>
            <p:nvPr/>
          </p:nvSpPr>
          <p:spPr bwMode="auto">
            <a:xfrm>
              <a:off x="3696" y="1872"/>
              <a:ext cx="1776" cy="404"/>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C = Coulomb, unit of charge q </a:t>
              </a:r>
              <a:r>
                <a:rPr lang="en-US" sz="1600">
                  <a:solidFill>
                    <a:schemeClr val="accent2"/>
                  </a:solidFill>
                  <a:cs typeface="Arial" charset="0"/>
                </a:rPr>
                <a:t>(more next slide)</a:t>
              </a:r>
            </a:p>
          </p:txBody>
        </p:sp>
        <p:sp>
          <p:nvSpPr>
            <p:cNvPr id="4117" name="Line 21"/>
            <p:cNvSpPr>
              <a:spLocks noChangeShapeType="1"/>
            </p:cNvSpPr>
            <p:nvPr/>
          </p:nvSpPr>
          <p:spPr bwMode="auto">
            <a:xfrm flipH="1">
              <a:off x="2016" y="2256"/>
              <a:ext cx="2256" cy="192"/>
            </a:xfrm>
            <a:prstGeom prst="line">
              <a:avLst/>
            </a:prstGeom>
            <a:noFill/>
            <a:ln w="9525">
              <a:solidFill>
                <a:schemeClr val="accent2"/>
              </a:solidFill>
              <a:round/>
              <a:headEnd/>
              <a:tailEnd type="triangle" w="med" len="med"/>
            </a:ln>
            <a:effectLst/>
          </p:spPr>
          <p:txBody>
            <a:bodyPr/>
            <a:lstStyle/>
            <a:p>
              <a:endParaRPr lang="en-US"/>
            </a:p>
          </p:txBody>
        </p:sp>
        <p:sp>
          <p:nvSpPr>
            <p:cNvPr id="4118" name="Line 22"/>
            <p:cNvSpPr>
              <a:spLocks noChangeShapeType="1"/>
            </p:cNvSpPr>
            <p:nvPr/>
          </p:nvSpPr>
          <p:spPr bwMode="auto">
            <a:xfrm>
              <a:off x="3840" y="2112"/>
              <a:ext cx="96" cy="336"/>
            </a:xfrm>
            <a:prstGeom prst="line">
              <a:avLst/>
            </a:prstGeom>
            <a:noFill/>
            <a:ln w="9525">
              <a:solidFill>
                <a:schemeClr val="accent2"/>
              </a:solidFill>
              <a:round/>
              <a:headEnd/>
              <a:tailEnd type="triangle" w="med" len="med"/>
            </a:ln>
            <a:effectLst/>
          </p:spPr>
          <p:txBody>
            <a:bodyPr/>
            <a:lstStyle/>
            <a:p>
              <a:endParaRPr lang="en-US"/>
            </a:p>
          </p:txBody>
        </p:sp>
      </p:grpSp>
      <p:sp>
        <p:nvSpPr>
          <p:cNvPr id="23" name="TextBox 22"/>
          <p:cNvSpPr txBox="1"/>
          <p:nvPr/>
        </p:nvSpPr>
        <p:spPr>
          <a:xfrm>
            <a:off x="4022785" y="4165869"/>
            <a:ext cx="2057400" cy="369332"/>
          </a:xfrm>
          <a:prstGeom prst="rect">
            <a:avLst/>
          </a:prstGeom>
          <a:noFill/>
        </p:spPr>
        <p:txBody>
          <a:bodyPr wrap="square" rtlCol="0">
            <a:spAutoFit/>
          </a:bodyPr>
          <a:lstStyle/>
          <a:p>
            <a:r>
              <a:rPr lang="en-US" dirty="0" smtClean="0">
                <a:solidFill>
                  <a:srgbClr val="0070C0"/>
                </a:solidFill>
              </a:rPr>
              <a:t>d = separation</a:t>
            </a:r>
            <a:endParaRPr lang="en-US" dirty="0">
              <a:solidFill>
                <a:srgbClr val="0070C0"/>
              </a:solidFill>
            </a:endParaRPr>
          </a:p>
        </p:txBody>
      </p:sp>
      <p:cxnSp>
        <p:nvCxnSpPr>
          <p:cNvPr id="25" name="Straight Arrow Connector 24"/>
          <p:cNvCxnSpPr>
            <a:stCxn id="23" idx="1"/>
            <a:endCxn id="4109" idx="2"/>
          </p:cNvCxnSpPr>
          <p:nvPr/>
        </p:nvCxnSpPr>
        <p:spPr>
          <a:xfrm flipH="1" flipV="1">
            <a:off x="2955985" y="4116741"/>
            <a:ext cx="1066800" cy="233794"/>
          </a:xfrm>
          <a:prstGeom prst="straightConnector1">
            <a:avLst/>
          </a:prstGeom>
          <a:ln>
            <a:solidFill>
              <a:srgbClr val="0070C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1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13" grpId="0"/>
      <p:bldP spid="4114"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4876800" y="0"/>
            <a:ext cx="4267200" cy="3200400"/>
          </a:xfrm>
          <a:prstGeom prst="rect">
            <a:avLst/>
          </a:prstGeom>
          <a:noFill/>
          <a:ln w="9525">
            <a:solidFill>
              <a:schemeClr val="tx1"/>
            </a:solidFill>
            <a:miter lim="800000"/>
            <a:headEnd/>
            <a:tailEnd/>
          </a:ln>
          <a:effectLst/>
        </p:spPr>
      </p:pic>
      <p:sp>
        <p:nvSpPr>
          <p:cNvPr id="32771" name="Rectangle 3"/>
          <p:cNvSpPr>
            <a:spLocks noChangeArrowheads="1"/>
          </p:cNvSpPr>
          <p:nvPr/>
        </p:nvSpPr>
        <p:spPr bwMode="auto">
          <a:xfrm>
            <a:off x="304800" y="4038600"/>
            <a:ext cx="6858000" cy="1600200"/>
          </a:xfrm>
          <a:prstGeom prst="rect">
            <a:avLst/>
          </a:prstGeom>
          <a:noFill/>
          <a:ln w="9525">
            <a:noFill/>
            <a:miter lim="800000"/>
            <a:headEnd/>
            <a:tailEnd/>
          </a:ln>
          <a:effectLst/>
        </p:spPr>
        <p:txBody>
          <a:bodyPr/>
          <a:lstStyle/>
          <a:p>
            <a:pPr>
              <a:spcBef>
                <a:spcPct val="30000"/>
              </a:spcBef>
              <a:tabLst>
                <a:tab pos="914400" algn="l"/>
              </a:tabLst>
            </a:pPr>
            <a:r>
              <a:rPr lang="en-US">
                <a:solidFill>
                  <a:srgbClr val="993366"/>
                </a:solidFill>
              </a:rPr>
              <a:t>Like compasses that align along a magnetic field, H</a:t>
            </a:r>
            <a:r>
              <a:rPr lang="en-US" baseline="-25000">
                <a:solidFill>
                  <a:srgbClr val="993366"/>
                </a:solidFill>
              </a:rPr>
              <a:t>2</a:t>
            </a:r>
            <a:r>
              <a:rPr lang="en-US">
                <a:solidFill>
                  <a:srgbClr val="993366"/>
                </a:solidFill>
              </a:rPr>
              <a:t>Os align along the electric field of the nearby rod—whether the rod is positive or negative. For both magnets and charges, </a:t>
            </a:r>
            <a:br>
              <a:rPr lang="en-US">
                <a:solidFill>
                  <a:srgbClr val="993366"/>
                </a:solidFill>
              </a:rPr>
            </a:br>
            <a:r>
              <a:rPr lang="en-US">
                <a:solidFill>
                  <a:srgbClr val="993366"/>
                </a:solidFill>
              </a:rPr>
              <a:t>the closest aligned pole or charge is always opposite in sign. </a:t>
            </a:r>
            <a:br>
              <a:rPr lang="en-US">
                <a:solidFill>
                  <a:srgbClr val="993366"/>
                </a:solidFill>
              </a:rPr>
            </a:br>
            <a:r>
              <a:rPr lang="en-US">
                <a:solidFill>
                  <a:srgbClr val="993366"/>
                </a:solidFill>
              </a:rPr>
              <a:t>Opposites attract, so net attraction is the result.</a:t>
            </a:r>
          </a:p>
        </p:txBody>
      </p:sp>
      <p:pic>
        <p:nvPicPr>
          <p:cNvPr id="3277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15200" y="3733800"/>
            <a:ext cx="950913" cy="1028700"/>
          </a:xfrm>
          <a:prstGeom prst="rect">
            <a:avLst/>
          </a:prstGeom>
          <a:noFill/>
        </p:spPr>
      </p:pic>
      <p:pic>
        <p:nvPicPr>
          <p:cNvPr id="32773"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38400" y="3429000"/>
            <a:ext cx="815975" cy="676275"/>
          </a:xfrm>
          <a:prstGeom prst="rect">
            <a:avLst/>
          </a:prstGeom>
          <a:noFill/>
        </p:spPr>
      </p:pic>
      <p:pic>
        <p:nvPicPr>
          <p:cNvPr id="32774"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315200" y="5257800"/>
            <a:ext cx="904875" cy="982663"/>
          </a:xfrm>
          <a:prstGeom prst="rect">
            <a:avLst/>
          </a:prstGeom>
          <a:noFill/>
        </p:spPr>
      </p:pic>
      <p:sp>
        <p:nvSpPr>
          <p:cNvPr id="32775" name="Rectangle 7"/>
          <p:cNvSpPr>
            <a:spLocks noChangeArrowheads="1"/>
          </p:cNvSpPr>
          <p:nvPr/>
        </p:nvSpPr>
        <p:spPr bwMode="auto">
          <a:xfrm>
            <a:off x="304800" y="609600"/>
            <a:ext cx="4572000" cy="3113088"/>
          </a:xfrm>
          <a:prstGeom prst="rect">
            <a:avLst/>
          </a:prstGeom>
          <a:noFill/>
          <a:ln w="9525">
            <a:noFill/>
            <a:miter lim="800000"/>
            <a:headEnd/>
            <a:tailEnd/>
          </a:ln>
          <a:effectLst/>
        </p:spPr>
        <p:txBody>
          <a:bodyPr>
            <a:spAutoFit/>
          </a:bodyPr>
          <a:lstStyle/>
          <a:p>
            <a:r>
              <a:rPr lang="en-US" b="1" dirty="0">
                <a:solidFill>
                  <a:srgbClr val="993366"/>
                </a:solidFill>
                <a:cs typeface="Arial" charset="0"/>
              </a:rPr>
              <a:t>Answer: 2</a:t>
            </a:r>
          </a:p>
          <a:p>
            <a:r>
              <a:rPr lang="en-US" dirty="0">
                <a:solidFill>
                  <a:srgbClr val="993366"/>
                </a:solidFill>
                <a:cs typeface="Arial" charset="0"/>
              </a:rPr>
              <a:t>If you answered 1, you likely thought the bending was due to </a:t>
            </a:r>
            <a:br>
              <a:rPr lang="en-US" dirty="0">
                <a:solidFill>
                  <a:srgbClr val="993366"/>
                </a:solidFill>
                <a:cs typeface="Arial" charset="0"/>
              </a:rPr>
            </a:br>
            <a:r>
              <a:rPr lang="en-US" dirty="0">
                <a:solidFill>
                  <a:srgbClr val="993366"/>
                </a:solidFill>
                <a:cs typeface="Arial" charset="0"/>
              </a:rPr>
              <a:t>positively charged water. But the water normally has no appreciable net charge. The interaction between the charged rod and the water stream is mainly due to the dipole nature of water molecules. H</a:t>
            </a:r>
            <a:r>
              <a:rPr lang="en-US" baseline="-25000" dirty="0">
                <a:solidFill>
                  <a:srgbClr val="993366"/>
                </a:solidFill>
                <a:cs typeface="Arial" charset="0"/>
              </a:rPr>
              <a:t>2</a:t>
            </a:r>
            <a:r>
              <a:rPr lang="en-US" dirty="0">
                <a:solidFill>
                  <a:srgbClr val="993366"/>
                </a:solidFill>
                <a:cs typeface="Arial" charset="0"/>
              </a:rPr>
              <a:t>O molecules are electric dipoles,  positive on the hydrogen side and negative on the oxygen side.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28600"/>
            <a:ext cx="8229600" cy="563563"/>
          </a:xfrm>
        </p:spPr>
        <p:txBody>
          <a:bodyPr/>
          <a:lstStyle/>
          <a:p>
            <a:r>
              <a:rPr lang="en-US" sz="3200" u="sng" dirty="0"/>
              <a:t>Electric Field</a:t>
            </a:r>
          </a:p>
        </p:txBody>
      </p:sp>
      <p:pic>
        <p:nvPicPr>
          <p:cNvPr id="33795" name="Picture 3" descr="22-16Figure_FIG"/>
          <p:cNvPicPr>
            <a:picLocks noGrp="1" noChangeAspect="1" noChangeArrowheads="1"/>
          </p:cNvPicPr>
          <p:nvPr>
            <p:ph sz="half" idx="1"/>
          </p:nvPr>
        </p:nvPicPr>
        <p:blipFill>
          <a:blip r:embed="rId3" cstate="print"/>
          <a:srcRect/>
          <a:stretch>
            <a:fillRect/>
          </a:stretch>
        </p:blipFill>
        <p:spPr>
          <a:xfrm>
            <a:off x="4419600" y="1600200"/>
            <a:ext cx="3276600" cy="1490663"/>
          </a:xfrm>
          <a:noFill/>
          <a:ln/>
        </p:spPr>
      </p:pic>
      <p:pic>
        <p:nvPicPr>
          <p:cNvPr id="33796" name="Picture 4" descr="22-17Figure_FIG"/>
          <p:cNvPicPr>
            <a:picLocks noGrp="1" noChangeAspect="1" noChangeArrowheads="1"/>
          </p:cNvPicPr>
          <p:nvPr>
            <p:ph sz="quarter" idx="2"/>
          </p:nvPr>
        </p:nvPicPr>
        <p:blipFill>
          <a:blip r:embed="rId4" cstate="print"/>
          <a:srcRect t="42390" b="6914"/>
          <a:stretch>
            <a:fillRect/>
          </a:stretch>
        </p:blipFill>
        <p:spPr>
          <a:xfrm>
            <a:off x="6096000" y="3581400"/>
            <a:ext cx="2209800" cy="1576388"/>
          </a:xfrm>
          <a:noFill/>
          <a:ln/>
        </p:spPr>
      </p:pic>
      <p:sp>
        <p:nvSpPr>
          <p:cNvPr id="33797" name="Text Box 5"/>
          <p:cNvSpPr txBox="1">
            <a:spLocks noChangeArrowheads="1"/>
          </p:cNvSpPr>
          <p:nvPr/>
        </p:nvSpPr>
        <p:spPr bwMode="auto">
          <a:xfrm>
            <a:off x="457200" y="762000"/>
            <a:ext cx="8229600" cy="7016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Just like we defined grav field, we’ll define electric field: both forces act on objects they are not in contact with</a:t>
            </a:r>
            <a:r>
              <a:rPr lang="en-US">
                <a:cs typeface="Arial" charset="0"/>
              </a:rPr>
              <a:t>. </a:t>
            </a:r>
          </a:p>
        </p:txBody>
      </p:sp>
      <p:sp>
        <p:nvSpPr>
          <p:cNvPr id="33798" name="Text Box 6"/>
          <p:cNvSpPr txBox="1">
            <a:spLocks noChangeArrowheads="1"/>
          </p:cNvSpPr>
          <p:nvPr/>
        </p:nvSpPr>
        <p:spPr bwMode="auto">
          <a:xfrm>
            <a:off x="381000" y="3124200"/>
            <a:ext cx="8763000" cy="701675"/>
          </a:xfrm>
          <a:prstGeom prst="rect">
            <a:avLst/>
          </a:prstGeom>
          <a:noFill/>
          <a:ln w="9525">
            <a:noFill/>
            <a:miter lim="800000"/>
            <a:headEnd/>
            <a:tailEnd/>
          </a:ln>
          <a:effectLst/>
        </p:spPr>
        <p:txBody>
          <a:bodyPr>
            <a:spAutoFit/>
          </a:bodyPr>
          <a:lstStyle/>
          <a:p>
            <a:pPr>
              <a:spcBef>
                <a:spcPct val="50000"/>
              </a:spcBef>
            </a:pPr>
            <a:r>
              <a:rPr lang="en-US" sz="2000" b="1" i="1">
                <a:latin typeface="Times New Roman" pitchFamily="18" charset="0"/>
                <a:cs typeface="Arial" charset="0"/>
              </a:rPr>
              <a:t>i.e.  think of the force as interaction between one body and field set up by the other.</a:t>
            </a:r>
          </a:p>
        </p:txBody>
      </p:sp>
      <p:sp>
        <p:nvSpPr>
          <p:cNvPr id="33799" name="Text Box 7"/>
          <p:cNvSpPr txBox="1">
            <a:spLocks noChangeArrowheads="1"/>
          </p:cNvSpPr>
          <p:nvPr/>
        </p:nvSpPr>
        <p:spPr bwMode="auto">
          <a:xfrm>
            <a:off x="533400" y="1676400"/>
            <a:ext cx="3200400" cy="1311275"/>
          </a:xfrm>
          <a:prstGeom prst="rect">
            <a:avLst/>
          </a:prstGeom>
          <a:noFill/>
          <a:ln w="9525">
            <a:noFill/>
            <a:miter lim="800000"/>
            <a:headEnd/>
            <a:tailEnd/>
          </a:ln>
          <a:effectLst/>
        </p:spPr>
        <p:txBody>
          <a:bodyPr>
            <a:spAutoFit/>
          </a:bodyPr>
          <a:lstStyle/>
          <a:p>
            <a:pPr>
              <a:spcBef>
                <a:spcPct val="50000"/>
              </a:spcBef>
            </a:pPr>
            <a:r>
              <a:rPr lang="en-US" sz="2000">
                <a:cs typeface="Arial" charset="0"/>
              </a:rPr>
              <a:t>The orbiting bodies interact with the force fields (grav for planet, electric for proton).</a:t>
            </a:r>
          </a:p>
        </p:txBody>
      </p:sp>
      <p:sp>
        <p:nvSpPr>
          <p:cNvPr id="33800" name="Text Box 8"/>
          <p:cNvSpPr txBox="1">
            <a:spLocks noChangeArrowheads="1"/>
          </p:cNvSpPr>
          <p:nvPr/>
        </p:nvSpPr>
        <p:spPr bwMode="auto">
          <a:xfrm>
            <a:off x="457200" y="3962400"/>
            <a:ext cx="2286000" cy="396875"/>
          </a:xfrm>
          <a:prstGeom prst="rect">
            <a:avLst/>
          </a:prstGeom>
          <a:noFill/>
          <a:ln w="9525">
            <a:noFill/>
            <a:miter lim="800000"/>
            <a:headEnd/>
            <a:tailEnd/>
          </a:ln>
          <a:effectLst/>
        </p:spPr>
        <p:txBody>
          <a:bodyPr>
            <a:spAutoFit/>
          </a:bodyPr>
          <a:lstStyle/>
          <a:p>
            <a:pPr>
              <a:spcBef>
                <a:spcPct val="50000"/>
              </a:spcBef>
            </a:pPr>
            <a:r>
              <a:rPr lang="en-US" b="1">
                <a:cs typeface="Arial" charset="0"/>
              </a:rPr>
              <a:t>Electric field, </a:t>
            </a:r>
            <a:r>
              <a:rPr lang="en-US" sz="2000" b="1" i="1">
                <a:cs typeface="Arial" charset="0"/>
              </a:rPr>
              <a:t>E=</a:t>
            </a:r>
            <a:r>
              <a:rPr lang="en-US" b="1" i="1">
                <a:cs typeface="Arial" charset="0"/>
              </a:rPr>
              <a:t> </a:t>
            </a:r>
          </a:p>
        </p:txBody>
      </p:sp>
      <p:grpSp>
        <p:nvGrpSpPr>
          <p:cNvPr id="33801" name="Group 9"/>
          <p:cNvGrpSpPr>
            <a:grpSpLocks/>
          </p:cNvGrpSpPr>
          <p:nvPr/>
        </p:nvGrpSpPr>
        <p:grpSpPr bwMode="auto">
          <a:xfrm>
            <a:off x="1981200" y="3733800"/>
            <a:ext cx="1447800" cy="769938"/>
            <a:chOff x="1344" y="2352"/>
            <a:chExt cx="816" cy="495"/>
          </a:xfrm>
        </p:grpSpPr>
        <p:sp>
          <p:nvSpPr>
            <p:cNvPr id="33802" name="Text Box 10"/>
            <p:cNvSpPr txBox="1">
              <a:spLocks noChangeArrowheads="1"/>
            </p:cNvSpPr>
            <p:nvPr/>
          </p:nvSpPr>
          <p:spPr bwMode="auto">
            <a:xfrm>
              <a:off x="1632" y="2400"/>
              <a:ext cx="528" cy="255"/>
            </a:xfrm>
            <a:prstGeom prst="rect">
              <a:avLst/>
            </a:prstGeom>
            <a:noFill/>
            <a:ln w="9525">
              <a:noFill/>
              <a:miter lim="800000"/>
              <a:headEnd/>
              <a:tailEnd/>
            </a:ln>
            <a:effectLst/>
          </p:spPr>
          <p:txBody>
            <a:bodyPr>
              <a:spAutoFit/>
            </a:bodyPr>
            <a:lstStyle/>
            <a:p>
              <a:pPr>
                <a:spcBef>
                  <a:spcPct val="50000"/>
                </a:spcBef>
              </a:pPr>
              <a:r>
                <a:rPr lang="en-US" sz="2000" b="1" i="1" u="sng">
                  <a:cs typeface="Arial" charset="0"/>
                </a:rPr>
                <a:t>F</a:t>
              </a:r>
            </a:p>
          </p:txBody>
        </p:sp>
        <p:sp>
          <p:nvSpPr>
            <p:cNvPr id="33803" name="Text Box 11"/>
            <p:cNvSpPr txBox="1">
              <a:spLocks noChangeArrowheads="1"/>
            </p:cNvSpPr>
            <p:nvPr/>
          </p:nvSpPr>
          <p:spPr bwMode="auto">
            <a:xfrm>
              <a:off x="1632" y="2592"/>
              <a:ext cx="288" cy="255"/>
            </a:xfrm>
            <a:prstGeom prst="rect">
              <a:avLst/>
            </a:prstGeom>
            <a:noFill/>
            <a:ln w="9525">
              <a:noFill/>
              <a:miter lim="800000"/>
              <a:headEnd/>
              <a:tailEnd/>
            </a:ln>
            <a:effectLst/>
          </p:spPr>
          <p:txBody>
            <a:bodyPr>
              <a:spAutoFit/>
            </a:bodyPr>
            <a:lstStyle/>
            <a:p>
              <a:pPr>
                <a:spcBef>
                  <a:spcPct val="50000"/>
                </a:spcBef>
              </a:pPr>
              <a:r>
                <a:rPr lang="en-US" sz="2000" b="1" i="1">
                  <a:cs typeface="Arial" charset="0"/>
                </a:rPr>
                <a:t>q</a:t>
              </a:r>
            </a:p>
          </p:txBody>
        </p:sp>
        <p:sp>
          <p:nvSpPr>
            <p:cNvPr id="33804" name="Rectangle 12"/>
            <p:cNvSpPr>
              <a:spLocks noChangeArrowheads="1"/>
            </p:cNvSpPr>
            <p:nvPr/>
          </p:nvSpPr>
          <p:spPr bwMode="auto">
            <a:xfrm>
              <a:off x="1344" y="2352"/>
              <a:ext cx="576" cy="480"/>
            </a:xfrm>
            <a:prstGeom prst="rect">
              <a:avLst/>
            </a:prstGeom>
            <a:noFill/>
            <a:ln w="9525">
              <a:solidFill>
                <a:schemeClr val="tx1"/>
              </a:solidFill>
              <a:miter lim="800000"/>
              <a:headEnd/>
              <a:tailEnd/>
            </a:ln>
            <a:effectLst/>
          </p:spPr>
          <p:txBody>
            <a:bodyPr wrap="none" anchor="ctr"/>
            <a:lstStyle/>
            <a:p>
              <a:endParaRPr lang="en-US"/>
            </a:p>
          </p:txBody>
        </p:sp>
      </p:grpSp>
      <p:sp>
        <p:nvSpPr>
          <p:cNvPr id="33805" name="Text Box 13"/>
          <p:cNvSpPr txBox="1">
            <a:spLocks noChangeArrowheads="1"/>
          </p:cNvSpPr>
          <p:nvPr/>
        </p:nvSpPr>
        <p:spPr bwMode="auto">
          <a:xfrm>
            <a:off x="82670" y="4559381"/>
            <a:ext cx="3962400" cy="1768475"/>
          </a:xfrm>
          <a:prstGeom prst="rect">
            <a:avLst/>
          </a:prstGeom>
          <a:noFill/>
          <a:ln w="9525">
            <a:noFill/>
            <a:miter lim="800000"/>
            <a:headEnd/>
            <a:tailEnd/>
          </a:ln>
          <a:effectLst/>
        </p:spPr>
        <p:txBody>
          <a:bodyPr>
            <a:spAutoFit/>
          </a:bodyPr>
          <a:lstStyle/>
          <a:p>
            <a:pPr>
              <a:spcBef>
                <a:spcPct val="50000"/>
              </a:spcBef>
            </a:pPr>
            <a:r>
              <a:rPr lang="en-US" sz="2000" dirty="0">
                <a:cs typeface="Arial" charset="0"/>
              </a:rPr>
              <a:t>And field lines have arrow indicating direction a </a:t>
            </a:r>
            <a:r>
              <a:rPr lang="en-US" sz="2000" i="1" dirty="0">
                <a:cs typeface="Arial" charset="0"/>
              </a:rPr>
              <a:t>positive test charge</a:t>
            </a:r>
            <a:r>
              <a:rPr lang="en-US" sz="2000" dirty="0">
                <a:cs typeface="Arial" charset="0"/>
              </a:rPr>
              <a:t> would be pushed.</a:t>
            </a:r>
          </a:p>
          <a:p>
            <a:pPr>
              <a:spcBef>
                <a:spcPct val="50000"/>
              </a:spcBef>
            </a:pPr>
            <a:r>
              <a:rPr lang="en-US" sz="2000" dirty="0">
                <a:cs typeface="Arial" charset="0"/>
              </a:rPr>
              <a:t>So always point away from +charges, towards – charges…</a:t>
            </a:r>
          </a:p>
        </p:txBody>
      </p:sp>
      <p:sp>
        <p:nvSpPr>
          <p:cNvPr id="33806" name="Text Box 14"/>
          <p:cNvSpPr txBox="1">
            <a:spLocks noChangeArrowheads="1"/>
          </p:cNvSpPr>
          <p:nvPr/>
        </p:nvSpPr>
        <p:spPr bwMode="auto">
          <a:xfrm>
            <a:off x="4419600" y="3962400"/>
            <a:ext cx="1295400" cy="2154238"/>
          </a:xfrm>
          <a:prstGeom prst="rect">
            <a:avLst/>
          </a:prstGeom>
          <a:noFill/>
          <a:ln w="9525">
            <a:noFill/>
            <a:miter lim="800000"/>
            <a:headEnd/>
            <a:tailEnd/>
          </a:ln>
          <a:effectLst/>
        </p:spPr>
        <p:txBody>
          <a:bodyPr>
            <a:spAutoFit/>
          </a:bodyPr>
          <a:lstStyle/>
          <a:p>
            <a:pPr>
              <a:spcBef>
                <a:spcPct val="50000"/>
              </a:spcBef>
            </a:pPr>
            <a:r>
              <a:rPr lang="en-US">
                <a:cs typeface="Arial" charset="0"/>
              </a:rPr>
              <a:t>Eg. For a – charge:</a:t>
            </a:r>
          </a:p>
          <a:p>
            <a:pPr>
              <a:spcBef>
                <a:spcPct val="50000"/>
              </a:spcBef>
            </a:pPr>
            <a:endParaRPr lang="en-US">
              <a:cs typeface="Arial" charset="0"/>
            </a:endParaRPr>
          </a:p>
          <a:p>
            <a:pPr>
              <a:spcBef>
                <a:spcPct val="50000"/>
              </a:spcBef>
            </a:pPr>
            <a:r>
              <a:rPr lang="en-US">
                <a:cs typeface="Arial" charset="0"/>
              </a:rPr>
              <a:t>and for a (larger) </a:t>
            </a:r>
          </a:p>
          <a:p>
            <a:pPr>
              <a:spcBef>
                <a:spcPct val="50000"/>
              </a:spcBef>
            </a:pPr>
            <a:r>
              <a:rPr lang="en-US">
                <a:cs typeface="Arial" charset="0"/>
              </a:rPr>
              <a:t>+ charge:</a:t>
            </a:r>
          </a:p>
        </p:txBody>
      </p:sp>
      <p:sp>
        <p:nvSpPr>
          <p:cNvPr id="33807" name="Line 15"/>
          <p:cNvSpPr>
            <a:spLocks noChangeShapeType="1"/>
          </p:cNvSpPr>
          <p:nvPr/>
        </p:nvSpPr>
        <p:spPr bwMode="auto">
          <a:xfrm>
            <a:off x="5562600" y="5715000"/>
            <a:ext cx="457200" cy="152400"/>
          </a:xfrm>
          <a:prstGeom prst="line">
            <a:avLst/>
          </a:prstGeom>
          <a:noFill/>
          <a:ln w="9525">
            <a:solidFill>
              <a:schemeClr val="tx1"/>
            </a:solidFill>
            <a:round/>
            <a:headEnd/>
            <a:tailEnd type="triangle" w="med" len="med"/>
          </a:ln>
          <a:effectLst/>
        </p:spPr>
        <p:txBody>
          <a:bodyPr/>
          <a:lstStyle/>
          <a:p>
            <a:endParaRPr lang="en-US"/>
          </a:p>
        </p:txBody>
      </p:sp>
      <p:sp>
        <p:nvSpPr>
          <p:cNvPr id="33808" name="Line 16"/>
          <p:cNvSpPr>
            <a:spLocks noChangeShapeType="1"/>
          </p:cNvSpPr>
          <p:nvPr/>
        </p:nvSpPr>
        <p:spPr bwMode="auto">
          <a:xfrm>
            <a:off x="5562600" y="4419600"/>
            <a:ext cx="228600" cy="0"/>
          </a:xfrm>
          <a:prstGeom prst="line">
            <a:avLst/>
          </a:prstGeom>
          <a:noFill/>
          <a:ln w="9525">
            <a:solidFill>
              <a:schemeClr val="tx1"/>
            </a:solidFill>
            <a:round/>
            <a:headEnd/>
            <a:tailEnd type="triangle" w="med" len="med"/>
          </a:ln>
          <a:effectLst/>
        </p:spPr>
        <p:txBody>
          <a:bodyPr/>
          <a:lstStyle/>
          <a:p>
            <a:endParaRPr lang="en-US"/>
          </a:p>
        </p:txBody>
      </p:sp>
      <p:pic>
        <p:nvPicPr>
          <p:cNvPr id="33809" name="Picture 17" descr="22-18Figure_FIG"/>
          <p:cNvPicPr>
            <a:picLocks noGrp="1" noChangeAspect="1" noChangeArrowheads="1"/>
          </p:cNvPicPr>
          <p:nvPr>
            <p:ph sz="quarter" idx="3"/>
          </p:nvPr>
        </p:nvPicPr>
        <p:blipFill>
          <a:blip r:embed="rId5"/>
          <a:srcRect r="68750"/>
          <a:stretch>
            <a:fillRect/>
          </a:stretch>
        </p:blipFill>
        <p:spPr>
          <a:xfrm>
            <a:off x="6089530" y="5157788"/>
            <a:ext cx="1352550" cy="15462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8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8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7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8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8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33800" grpId="0"/>
      <p:bldP spid="33805" grpId="0"/>
      <p:bldP spid="33806" grpId="0"/>
      <p:bldP spid="33807" grpId="0" animBg="1"/>
      <p:bldP spid="338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r>
              <a:rPr lang="en-US" sz="2800" u="sng"/>
              <a:t>Electric field cont.</a:t>
            </a:r>
          </a:p>
        </p:txBody>
      </p:sp>
      <p:pic>
        <p:nvPicPr>
          <p:cNvPr id="34819" name="Picture 3" descr="22-18Figure_FIG"/>
          <p:cNvPicPr>
            <a:picLocks noGrp="1" noChangeAspect="1" noChangeArrowheads="1"/>
          </p:cNvPicPr>
          <p:nvPr>
            <p:ph sz="half" idx="1"/>
          </p:nvPr>
        </p:nvPicPr>
        <p:blipFill>
          <a:blip r:embed="rId3"/>
          <a:srcRect/>
          <a:stretch>
            <a:fillRect/>
          </a:stretch>
        </p:blipFill>
        <p:spPr>
          <a:xfrm>
            <a:off x="3657600" y="1104900"/>
            <a:ext cx="4953000" cy="1857375"/>
          </a:xfrm>
          <a:noFill/>
          <a:ln/>
        </p:spPr>
      </p:pic>
      <p:sp>
        <p:nvSpPr>
          <p:cNvPr id="34820" name="Text Box 4"/>
          <p:cNvSpPr txBox="1">
            <a:spLocks noChangeArrowheads="1"/>
          </p:cNvSpPr>
          <p:nvPr/>
        </p:nvSpPr>
        <p:spPr bwMode="auto">
          <a:xfrm>
            <a:off x="800100" y="969558"/>
            <a:ext cx="2057400" cy="1311275"/>
          </a:xfrm>
          <a:prstGeom prst="rect">
            <a:avLst/>
          </a:prstGeom>
          <a:noFill/>
          <a:ln w="9525">
            <a:noFill/>
            <a:miter lim="800000"/>
            <a:headEnd/>
            <a:tailEnd/>
          </a:ln>
          <a:effectLst/>
        </p:spPr>
        <p:txBody>
          <a:bodyPr>
            <a:spAutoFit/>
          </a:bodyPr>
          <a:lstStyle/>
          <a:p>
            <a:pPr>
              <a:spcBef>
                <a:spcPct val="50000"/>
              </a:spcBef>
            </a:pPr>
            <a:r>
              <a:rPr lang="en-US" sz="2000" dirty="0" err="1">
                <a:cs typeface="Arial" charset="0"/>
              </a:rPr>
              <a:t>Eg</a:t>
            </a:r>
            <a:r>
              <a:rPr lang="en-US" sz="2000" dirty="0">
                <a:cs typeface="Arial" charset="0"/>
              </a:rPr>
              <a:t>. Field for some other charge configurations: </a:t>
            </a:r>
          </a:p>
        </p:txBody>
      </p:sp>
      <p:pic>
        <p:nvPicPr>
          <p:cNvPr id="34821" name="Picture 5" descr="22-19Figure_FIG"/>
          <p:cNvPicPr>
            <a:picLocks noGrp="1" noChangeAspect="1" noChangeArrowheads="1"/>
          </p:cNvPicPr>
          <p:nvPr>
            <p:ph sz="half" idx="2"/>
          </p:nvPr>
        </p:nvPicPr>
        <p:blipFill>
          <a:blip r:embed="rId4"/>
          <a:srcRect b="11357"/>
          <a:stretch>
            <a:fillRect/>
          </a:stretch>
        </p:blipFill>
        <p:spPr>
          <a:xfrm>
            <a:off x="4038600" y="3505200"/>
            <a:ext cx="4572000" cy="3048000"/>
          </a:xfrm>
          <a:noFill/>
          <a:ln/>
        </p:spPr>
      </p:pic>
      <p:sp>
        <p:nvSpPr>
          <p:cNvPr id="34822" name="Text Box 6"/>
          <p:cNvSpPr txBox="1">
            <a:spLocks noChangeArrowheads="1"/>
          </p:cNvSpPr>
          <p:nvPr/>
        </p:nvSpPr>
        <p:spPr bwMode="auto">
          <a:xfrm>
            <a:off x="228600" y="3344068"/>
            <a:ext cx="3200400" cy="1311275"/>
          </a:xfrm>
          <a:prstGeom prst="rect">
            <a:avLst/>
          </a:prstGeom>
          <a:noFill/>
          <a:ln w="9525">
            <a:noFill/>
            <a:miter lim="800000"/>
            <a:headEnd/>
            <a:tailEnd/>
          </a:ln>
          <a:effectLst/>
        </p:spPr>
        <p:txBody>
          <a:bodyPr>
            <a:spAutoFit/>
          </a:bodyPr>
          <a:lstStyle/>
          <a:p>
            <a:pPr>
              <a:spcBef>
                <a:spcPct val="50000"/>
              </a:spcBef>
            </a:pPr>
            <a:r>
              <a:rPr lang="en-US" sz="2000" dirty="0" err="1">
                <a:cs typeface="Arial" charset="0"/>
              </a:rPr>
              <a:t>Eg</a:t>
            </a:r>
            <a:r>
              <a:rPr lang="en-US" sz="2000" dirty="0">
                <a:cs typeface="Arial" charset="0"/>
              </a:rPr>
              <a:t>. Field lines shown by small pieces of thread in an oil bath surrounding charged objects:</a:t>
            </a:r>
          </a:p>
        </p:txBody>
      </p:sp>
      <p:sp>
        <p:nvSpPr>
          <p:cNvPr id="34823" name="Text Box 7"/>
          <p:cNvSpPr txBox="1">
            <a:spLocks noChangeArrowheads="1"/>
          </p:cNvSpPr>
          <p:nvPr/>
        </p:nvSpPr>
        <p:spPr bwMode="auto">
          <a:xfrm>
            <a:off x="3733800" y="3200400"/>
            <a:ext cx="2667000" cy="366713"/>
          </a:xfrm>
          <a:prstGeom prst="rect">
            <a:avLst/>
          </a:prstGeom>
          <a:noFill/>
          <a:ln w="9525">
            <a:noFill/>
            <a:miter lim="800000"/>
            <a:headEnd/>
            <a:tailEnd/>
          </a:ln>
          <a:effectLst/>
        </p:spPr>
        <p:txBody>
          <a:bodyPr>
            <a:spAutoFit/>
          </a:bodyPr>
          <a:lstStyle/>
          <a:p>
            <a:pPr>
              <a:spcBef>
                <a:spcPct val="50000"/>
              </a:spcBef>
            </a:pPr>
            <a:r>
              <a:rPr lang="en-US">
                <a:cs typeface="Arial" charset="0"/>
              </a:rPr>
              <a:t>Equal &amp; opp. charges</a:t>
            </a:r>
          </a:p>
        </p:txBody>
      </p:sp>
      <p:sp>
        <p:nvSpPr>
          <p:cNvPr id="34824" name="Text Box 8"/>
          <p:cNvSpPr txBox="1">
            <a:spLocks noChangeArrowheads="1"/>
          </p:cNvSpPr>
          <p:nvPr/>
        </p:nvSpPr>
        <p:spPr bwMode="auto">
          <a:xfrm>
            <a:off x="6400800" y="3200400"/>
            <a:ext cx="2743200" cy="366713"/>
          </a:xfrm>
          <a:prstGeom prst="rect">
            <a:avLst/>
          </a:prstGeom>
          <a:noFill/>
          <a:ln w="9525">
            <a:noFill/>
            <a:miter lim="800000"/>
            <a:headEnd/>
            <a:tailEnd/>
          </a:ln>
          <a:effectLst/>
        </p:spPr>
        <p:txBody>
          <a:bodyPr>
            <a:spAutoFit/>
          </a:bodyPr>
          <a:lstStyle/>
          <a:p>
            <a:pPr>
              <a:spcBef>
                <a:spcPct val="50000"/>
              </a:spcBef>
            </a:pPr>
            <a:r>
              <a:rPr lang="en-US">
                <a:cs typeface="Arial" charset="0"/>
              </a:rPr>
              <a:t>Equal and same sign</a:t>
            </a:r>
          </a:p>
        </p:txBody>
      </p:sp>
      <p:sp>
        <p:nvSpPr>
          <p:cNvPr id="34825" name="Text Box 9"/>
          <p:cNvSpPr txBox="1">
            <a:spLocks noChangeArrowheads="1"/>
          </p:cNvSpPr>
          <p:nvPr/>
        </p:nvSpPr>
        <p:spPr bwMode="auto">
          <a:xfrm>
            <a:off x="3733800" y="6553200"/>
            <a:ext cx="2286000" cy="366713"/>
          </a:xfrm>
          <a:prstGeom prst="rect">
            <a:avLst/>
          </a:prstGeom>
          <a:noFill/>
          <a:ln w="9525">
            <a:noFill/>
            <a:miter lim="800000"/>
            <a:headEnd/>
            <a:tailEnd/>
          </a:ln>
          <a:effectLst/>
        </p:spPr>
        <p:txBody>
          <a:bodyPr>
            <a:spAutoFit/>
          </a:bodyPr>
          <a:lstStyle/>
          <a:p>
            <a:pPr>
              <a:spcBef>
                <a:spcPct val="50000"/>
              </a:spcBef>
            </a:pPr>
            <a:r>
              <a:rPr lang="en-US">
                <a:cs typeface="Arial" charset="0"/>
              </a:rPr>
              <a:t>Opp. charged plates</a:t>
            </a:r>
          </a:p>
        </p:txBody>
      </p:sp>
      <p:sp>
        <p:nvSpPr>
          <p:cNvPr id="34826" name="Text Box 10"/>
          <p:cNvSpPr txBox="1">
            <a:spLocks noChangeArrowheads="1"/>
          </p:cNvSpPr>
          <p:nvPr/>
        </p:nvSpPr>
        <p:spPr bwMode="auto">
          <a:xfrm>
            <a:off x="6324600" y="6553200"/>
            <a:ext cx="2819400" cy="366713"/>
          </a:xfrm>
          <a:prstGeom prst="rect">
            <a:avLst/>
          </a:prstGeom>
          <a:noFill/>
          <a:ln w="9525">
            <a:noFill/>
            <a:miter lim="800000"/>
            <a:headEnd/>
            <a:tailEnd/>
          </a:ln>
          <a:effectLst/>
        </p:spPr>
        <p:txBody>
          <a:bodyPr>
            <a:spAutoFit/>
          </a:bodyPr>
          <a:lstStyle/>
          <a:p>
            <a:pPr>
              <a:spcBef>
                <a:spcPct val="50000"/>
              </a:spcBef>
            </a:pPr>
            <a:r>
              <a:rPr lang="en-US">
                <a:cs typeface="Arial" charset="0"/>
              </a:rPr>
              <a:t>Opp charged cyl &amp; plate</a:t>
            </a:r>
          </a:p>
        </p:txBody>
      </p:sp>
      <p:sp>
        <p:nvSpPr>
          <p:cNvPr id="34827" name="Text Box 11"/>
          <p:cNvSpPr txBox="1">
            <a:spLocks noChangeArrowheads="1"/>
          </p:cNvSpPr>
          <p:nvPr/>
        </p:nvSpPr>
        <p:spPr bwMode="auto">
          <a:xfrm>
            <a:off x="76200" y="4859337"/>
            <a:ext cx="3810000" cy="1739900"/>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i="1" u="sng" dirty="0">
                <a:cs typeface="Arial" charset="0"/>
              </a:rPr>
              <a:t>Note:</a:t>
            </a:r>
            <a:r>
              <a:rPr lang="en-US" dirty="0">
                <a:cs typeface="Arial" charset="0"/>
              </a:rPr>
              <a:t> Field concept useful when dealing with motion of charges – creates a disturbance of the field that propagates at the speed of light, affecting other charges via this wave (more later..)</a:t>
            </a:r>
          </a:p>
        </p:txBody>
      </p:sp>
      <p:sp>
        <p:nvSpPr>
          <p:cNvPr id="34828" name="Text Box 12"/>
          <p:cNvSpPr txBox="1">
            <a:spLocks noChangeArrowheads="1"/>
          </p:cNvSpPr>
          <p:nvPr/>
        </p:nvSpPr>
        <p:spPr bwMode="auto">
          <a:xfrm>
            <a:off x="228600" y="2734468"/>
            <a:ext cx="2895600" cy="641350"/>
          </a:xfrm>
          <a:prstGeom prst="rect">
            <a:avLst/>
          </a:prstGeom>
          <a:noFill/>
          <a:ln w="9525">
            <a:noFill/>
            <a:miter lim="800000"/>
            <a:headEnd/>
            <a:tailEnd/>
          </a:ln>
          <a:effectLst/>
        </p:spPr>
        <p:txBody>
          <a:bodyPr>
            <a:spAutoFit/>
          </a:bodyPr>
          <a:lstStyle/>
          <a:p>
            <a:pPr>
              <a:spcBef>
                <a:spcPct val="50000"/>
              </a:spcBef>
            </a:pPr>
            <a:r>
              <a:rPr lang="en-US" b="1">
                <a:solidFill>
                  <a:schemeClr val="accent2"/>
                </a:solidFill>
                <a:cs typeface="Arial" charset="0"/>
              </a:rPr>
              <a:t>(non-examinable) EXTRA 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P spid="34823" grpId="0"/>
      <p:bldP spid="34824" grpId="0"/>
      <p:bldP spid="34825" grpId="0"/>
      <p:bldP spid="34826" grpId="0"/>
      <p:bldP spid="34827" grpId="0"/>
      <p:bldP spid="348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u="sng"/>
              <a:t>Clicker Question</a:t>
            </a:r>
          </a:p>
        </p:txBody>
      </p:sp>
      <p:sp>
        <p:nvSpPr>
          <p:cNvPr id="35843" name="Text Box 3"/>
          <p:cNvSpPr txBox="1">
            <a:spLocks noGrp="1" noChangeArrowheads="1"/>
          </p:cNvSpPr>
          <p:nvPr>
            <p:ph type="body" idx="1"/>
          </p:nvPr>
        </p:nvSpPr>
        <p:spPr>
          <a:xfrm>
            <a:off x="457200" y="1600200"/>
            <a:ext cx="8229600" cy="2133600"/>
          </a:xfrm>
          <a:noFill/>
          <a:ln/>
        </p:spPr>
        <p:txBody>
          <a:bodyPr/>
          <a:lstStyle/>
          <a:p>
            <a:pPr marL="609600" indent="-609600">
              <a:spcBef>
                <a:spcPct val="50000"/>
              </a:spcBef>
              <a:buFontTx/>
              <a:buNone/>
            </a:pPr>
            <a:r>
              <a:rPr lang="en-US" sz="2000"/>
              <a:t>Say the electric field from an isolated point charge has a certain value at a distance of 1m. How will the electric field strength compare at a distance of 2 m from the charge? </a:t>
            </a:r>
          </a:p>
          <a:p>
            <a:pPr marL="609600" indent="-609600">
              <a:spcBef>
                <a:spcPct val="50000"/>
              </a:spcBef>
              <a:buFontTx/>
              <a:buAutoNum type="alphaUcParenR"/>
            </a:pPr>
            <a:r>
              <a:rPr lang="en-US" sz="2000"/>
              <a:t>It’s the same</a:t>
            </a:r>
          </a:p>
          <a:p>
            <a:pPr marL="609600" indent="-609600">
              <a:spcBef>
                <a:spcPct val="50000"/>
              </a:spcBef>
              <a:buFontTx/>
              <a:buAutoNum type="alphaUcParenR"/>
            </a:pPr>
            <a:r>
              <a:rPr lang="en-US" sz="2000"/>
              <a:t>It is half as much at a distance 2 m compared to at 1m. </a:t>
            </a:r>
          </a:p>
          <a:p>
            <a:pPr marL="609600" indent="-609600">
              <a:spcBef>
                <a:spcPct val="50000"/>
              </a:spcBef>
              <a:buFontTx/>
              <a:buAutoNum type="alphaUcParenR"/>
            </a:pPr>
            <a:r>
              <a:rPr lang="en-US" sz="2000"/>
              <a:t>It is ¼ as much</a:t>
            </a:r>
          </a:p>
          <a:p>
            <a:pPr marL="609600" indent="-609600">
              <a:spcBef>
                <a:spcPct val="50000"/>
              </a:spcBef>
              <a:buFontTx/>
              <a:buAutoNum type="alphaUcParenR"/>
            </a:pPr>
            <a:r>
              <a:rPr lang="en-US" sz="2000"/>
              <a:t>It is twice as much</a:t>
            </a:r>
          </a:p>
          <a:p>
            <a:pPr marL="609600" indent="-609600">
              <a:spcBef>
                <a:spcPct val="50000"/>
              </a:spcBef>
              <a:buFontTx/>
              <a:buAutoNum type="alphaUcParenR"/>
            </a:pPr>
            <a:r>
              <a:rPr lang="en-US" sz="2000"/>
              <a:t>It is 4x as much</a:t>
            </a:r>
          </a:p>
          <a:p>
            <a:pPr marL="609600" indent="-609600">
              <a:spcBef>
                <a:spcPct val="50000"/>
              </a:spcBef>
              <a:buFontTx/>
              <a:buNone/>
            </a:pPr>
            <a:endParaRPr lang="en-US" sz="2000"/>
          </a:p>
          <a:p>
            <a:pPr marL="609600" indent="-609600">
              <a:spcBef>
                <a:spcPct val="50000"/>
              </a:spcBef>
              <a:buFontTx/>
              <a:buNone/>
            </a:pPr>
            <a:r>
              <a:rPr lang="en-US" sz="1800"/>
              <a:t>			</a:t>
            </a:r>
          </a:p>
        </p:txBody>
      </p:sp>
      <p:sp>
        <p:nvSpPr>
          <p:cNvPr id="35844" name="Text Box 4"/>
          <p:cNvSpPr txBox="1">
            <a:spLocks noChangeArrowheads="1"/>
          </p:cNvSpPr>
          <p:nvPr/>
        </p:nvSpPr>
        <p:spPr bwMode="auto">
          <a:xfrm>
            <a:off x="838200" y="5241925"/>
            <a:ext cx="7696200" cy="1616075"/>
          </a:xfrm>
          <a:prstGeom prst="rect">
            <a:avLst/>
          </a:prstGeom>
          <a:noFill/>
          <a:ln w="9525">
            <a:noFill/>
            <a:miter lim="800000"/>
            <a:headEnd/>
            <a:tailEnd/>
          </a:ln>
          <a:effectLst/>
        </p:spPr>
        <p:txBody>
          <a:bodyPr>
            <a:spAutoFit/>
          </a:bodyPr>
          <a:lstStyle/>
          <a:p>
            <a:pPr>
              <a:spcBef>
                <a:spcPct val="50000"/>
              </a:spcBef>
            </a:pPr>
            <a:r>
              <a:rPr lang="en-US" sz="2000">
                <a:solidFill>
                  <a:srgbClr val="993366"/>
                </a:solidFill>
                <a:cs typeface="Arial" charset="0"/>
              </a:rPr>
              <a:t>Answer: C</a:t>
            </a:r>
          </a:p>
          <a:p>
            <a:pPr>
              <a:spcBef>
                <a:spcPct val="50000"/>
              </a:spcBef>
            </a:pPr>
            <a:r>
              <a:rPr lang="en-US" sz="2000">
                <a:solidFill>
                  <a:srgbClr val="993366"/>
                </a:solidFill>
                <a:cs typeface="Arial" charset="0"/>
              </a:rPr>
              <a:t>It will be ¼ as much – inverse square law for force between two charges carries over to the electric field from a point charge. </a:t>
            </a:r>
            <a:endParaRPr lang="en-US" sz="2000">
              <a:cs typeface="Arial" charset="0"/>
            </a:endParaRPr>
          </a:p>
          <a:p>
            <a:pPr>
              <a:spcBef>
                <a:spcPct val="50000"/>
              </a:spcBef>
            </a:pPr>
            <a:endParaRPr lang="en-US" sz="2000" b="1">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639763"/>
          </a:xfrm>
        </p:spPr>
        <p:txBody>
          <a:bodyPr/>
          <a:lstStyle/>
          <a:p>
            <a:r>
              <a:rPr lang="en-US" sz="3200" u="sng" dirty="0"/>
              <a:t>Electrical Shielding</a:t>
            </a:r>
          </a:p>
        </p:txBody>
      </p:sp>
      <p:sp>
        <p:nvSpPr>
          <p:cNvPr id="36867" name="Rectangle 3"/>
          <p:cNvSpPr>
            <a:spLocks noGrp="1" noChangeArrowheads="1"/>
          </p:cNvSpPr>
          <p:nvPr>
            <p:ph type="body" sz="half" idx="1"/>
          </p:nvPr>
        </p:nvSpPr>
        <p:spPr>
          <a:xfrm>
            <a:off x="381000" y="762000"/>
            <a:ext cx="8763000" cy="1371600"/>
          </a:xfrm>
        </p:spPr>
        <p:txBody>
          <a:bodyPr/>
          <a:lstStyle/>
          <a:p>
            <a:r>
              <a:rPr lang="en-US" sz="2000" b="1"/>
              <a:t>The electric field inside </a:t>
            </a:r>
            <a:r>
              <a:rPr lang="en-US" sz="2000" b="1" i="1"/>
              <a:t>any </a:t>
            </a:r>
            <a:r>
              <a:rPr lang="en-US" sz="2000" b="1"/>
              <a:t>charged conductor is zero.</a:t>
            </a:r>
          </a:p>
          <a:p>
            <a:r>
              <a:rPr lang="en-US" sz="2000"/>
              <a:t>The exact charge distribution over the surface is such that E-field inside is 0. If it weren’t, then the free electrons inside would move under the net force, until they feel 0 net force i.e until E-field was 0.</a:t>
            </a:r>
          </a:p>
        </p:txBody>
      </p:sp>
      <p:pic>
        <p:nvPicPr>
          <p:cNvPr id="36868" name="Picture 4" descr="22-21Figure_FIG"/>
          <p:cNvPicPr>
            <a:picLocks noGrp="1" noChangeAspect="1" noChangeArrowheads="1"/>
          </p:cNvPicPr>
          <p:nvPr>
            <p:ph sz="half" idx="2"/>
          </p:nvPr>
        </p:nvPicPr>
        <p:blipFill>
          <a:blip r:embed="rId3"/>
          <a:srcRect b="12656"/>
          <a:stretch>
            <a:fillRect/>
          </a:stretch>
        </p:blipFill>
        <p:spPr>
          <a:xfrm>
            <a:off x="3657600" y="2286000"/>
            <a:ext cx="5029200" cy="1487488"/>
          </a:xfrm>
          <a:noFill/>
          <a:ln/>
        </p:spPr>
      </p:pic>
      <p:sp>
        <p:nvSpPr>
          <p:cNvPr id="36869" name="Text Box 5"/>
          <p:cNvSpPr txBox="1">
            <a:spLocks noChangeArrowheads="1"/>
          </p:cNvSpPr>
          <p:nvPr/>
        </p:nvSpPr>
        <p:spPr bwMode="auto">
          <a:xfrm>
            <a:off x="0" y="2286000"/>
            <a:ext cx="2590800" cy="1558925"/>
          </a:xfrm>
          <a:prstGeom prst="rect">
            <a:avLst/>
          </a:prstGeom>
          <a:noFill/>
          <a:ln w="9525">
            <a:noFill/>
            <a:miter lim="800000"/>
            <a:headEnd/>
            <a:tailEnd/>
          </a:ln>
          <a:effectLst/>
        </p:spPr>
        <p:txBody>
          <a:bodyPr>
            <a:spAutoFit/>
          </a:bodyPr>
          <a:lstStyle/>
          <a:p>
            <a:pPr>
              <a:spcBef>
                <a:spcPct val="50000"/>
              </a:spcBef>
            </a:pPr>
            <a:r>
              <a:rPr lang="en-US" sz="1600">
                <a:cs typeface="Arial" charset="0"/>
              </a:rPr>
              <a:t>Note, can read in your book for a mathematical explanation of 0 E-field for case of sphere –but actually 0 E-field inside is true generally.</a:t>
            </a:r>
          </a:p>
        </p:txBody>
      </p:sp>
      <p:sp>
        <p:nvSpPr>
          <p:cNvPr id="36870" name="Line 6"/>
          <p:cNvSpPr>
            <a:spLocks noChangeShapeType="1"/>
          </p:cNvSpPr>
          <p:nvPr/>
        </p:nvSpPr>
        <p:spPr bwMode="auto">
          <a:xfrm flipV="1">
            <a:off x="2819400" y="2743200"/>
            <a:ext cx="685800" cy="381000"/>
          </a:xfrm>
          <a:prstGeom prst="line">
            <a:avLst/>
          </a:prstGeom>
          <a:noFill/>
          <a:ln w="9525">
            <a:solidFill>
              <a:schemeClr val="tx1"/>
            </a:solidFill>
            <a:round/>
            <a:headEnd/>
            <a:tailEnd type="triangle" w="med" len="med"/>
          </a:ln>
          <a:effectLst/>
        </p:spPr>
        <p:txBody>
          <a:bodyPr/>
          <a:lstStyle/>
          <a:p>
            <a:endParaRPr lang="en-US"/>
          </a:p>
        </p:txBody>
      </p:sp>
      <p:sp>
        <p:nvSpPr>
          <p:cNvPr id="36871" name="Text Box 7"/>
          <p:cNvSpPr txBox="1">
            <a:spLocks noChangeArrowheads="1"/>
          </p:cNvSpPr>
          <p:nvPr/>
        </p:nvSpPr>
        <p:spPr bwMode="auto">
          <a:xfrm>
            <a:off x="152400" y="3925888"/>
            <a:ext cx="8839200" cy="25304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True also for metal cavities - so put electrical equipment in metal boxes. Outside may be very strong fields and high charges, but the charges on the metal surface rearrange to give 0 inside.</a:t>
            </a:r>
          </a:p>
          <a:p>
            <a:pPr>
              <a:spcBef>
                <a:spcPct val="50000"/>
              </a:spcBef>
              <a:buFontTx/>
              <a:buChar char="•"/>
            </a:pPr>
            <a:r>
              <a:rPr lang="en-US" sz="2000" dirty="0">
                <a:cs typeface="Arial" charset="0"/>
              </a:rPr>
              <a:t> More general concept of shielding – air, oil </a:t>
            </a:r>
            <a:r>
              <a:rPr lang="en-US" sz="2000" dirty="0" err="1">
                <a:cs typeface="Arial" charset="0"/>
              </a:rPr>
              <a:t>etc</a:t>
            </a:r>
            <a:r>
              <a:rPr lang="en-US" sz="2000" dirty="0">
                <a:cs typeface="Arial" charset="0"/>
              </a:rPr>
              <a:t> makes field between two charges weaker than in vacuum.</a:t>
            </a:r>
          </a:p>
          <a:p>
            <a:pPr>
              <a:spcBef>
                <a:spcPct val="50000"/>
              </a:spcBef>
              <a:buFontTx/>
              <a:buChar char="•"/>
            </a:pPr>
            <a:r>
              <a:rPr lang="en-US" sz="2000" dirty="0">
                <a:cs typeface="Arial" charset="0"/>
              </a:rPr>
              <a:t> </a:t>
            </a:r>
            <a:r>
              <a:rPr lang="en-US" sz="2000" dirty="0" err="1">
                <a:cs typeface="Arial" charset="0"/>
              </a:rPr>
              <a:t>Grav</a:t>
            </a:r>
            <a:r>
              <a:rPr lang="en-US" sz="2000" dirty="0">
                <a:cs typeface="Arial" charset="0"/>
              </a:rPr>
              <a:t> fields cannot be shielded (due it purely attractive nature – no repulsion that can cancel fields)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7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87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8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90600" y="533400"/>
            <a:ext cx="7467600" cy="519113"/>
          </a:xfrm>
          <a:prstGeom prst="rect">
            <a:avLst/>
          </a:prstGeom>
          <a:noFill/>
          <a:ln w="9525">
            <a:noFill/>
            <a:miter lim="800000"/>
            <a:headEnd/>
            <a:tailEnd/>
          </a:ln>
          <a:effectLst/>
        </p:spPr>
        <p:txBody>
          <a:bodyPr>
            <a:spAutoFit/>
          </a:bodyPr>
          <a:lstStyle/>
          <a:p>
            <a:pPr algn="ctr">
              <a:spcBef>
                <a:spcPct val="50000"/>
              </a:spcBef>
            </a:pPr>
            <a:r>
              <a:rPr lang="en-US" sz="2800" b="1" u="sng">
                <a:cs typeface="Arial" charset="0"/>
              </a:rPr>
              <a:t>Clicker Question</a:t>
            </a:r>
          </a:p>
        </p:txBody>
      </p:sp>
      <p:sp>
        <p:nvSpPr>
          <p:cNvPr id="37891" name="Text Box 3"/>
          <p:cNvSpPr txBox="1">
            <a:spLocks noChangeArrowheads="1"/>
          </p:cNvSpPr>
          <p:nvPr/>
        </p:nvSpPr>
        <p:spPr bwMode="auto">
          <a:xfrm>
            <a:off x="685800" y="1295400"/>
            <a:ext cx="7467600" cy="2530475"/>
          </a:xfrm>
          <a:prstGeom prst="rect">
            <a:avLst/>
          </a:prstGeom>
          <a:noFill/>
          <a:ln w="9525">
            <a:noFill/>
            <a:miter lim="800000"/>
            <a:headEnd/>
            <a:tailEnd/>
          </a:ln>
          <a:effectLst/>
        </p:spPr>
        <p:txBody>
          <a:bodyPr>
            <a:spAutoFit/>
          </a:bodyPr>
          <a:lstStyle/>
          <a:p>
            <a:pPr marL="342900" indent="-342900">
              <a:spcBef>
                <a:spcPct val="50000"/>
              </a:spcBef>
            </a:pPr>
            <a:r>
              <a:rPr lang="en-US" sz="2000">
                <a:cs typeface="Arial" charset="0"/>
              </a:rPr>
              <a:t>When lightning strikes a car, it is safe to sit inside it, because</a:t>
            </a:r>
          </a:p>
          <a:p>
            <a:pPr marL="342900" indent="-342900">
              <a:spcBef>
                <a:spcPct val="50000"/>
              </a:spcBef>
            </a:pPr>
            <a:endParaRPr lang="en-US" sz="2000">
              <a:cs typeface="Arial" charset="0"/>
            </a:endParaRPr>
          </a:p>
          <a:p>
            <a:pPr marL="342900" indent="-342900">
              <a:spcBef>
                <a:spcPct val="50000"/>
              </a:spcBef>
              <a:buFontTx/>
              <a:buAutoNum type="alphaUcParenR"/>
            </a:pPr>
            <a:r>
              <a:rPr lang="en-US" sz="2000">
                <a:cs typeface="Arial" charset="0"/>
              </a:rPr>
              <a:t>The electric field is zero inside </a:t>
            </a:r>
          </a:p>
          <a:p>
            <a:pPr marL="342900" indent="-342900">
              <a:spcBef>
                <a:spcPct val="50000"/>
              </a:spcBef>
              <a:buFontTx/>
              <a:buAutoNum type="alphaUcParenR"/>
            </a:pPr>
            <a:r>
              <a:rPr lang="en-US" sz="2000">
                <a:cs typeface="Arial" charset="0"/>
              </a:rPr>
              <a:t>The electric field is huge but only for a brief time</a:t>
            </a:r>
            <a:endParaRPr lang="en-US">
              <a:cs typeface="Arial" charset="0"/>
            </a:endParaRPr>
          </a:p>
          <a:p>
            <a:pPr marL="342900" indent="-342900">
              <a:spcBef>
                <a:spcPct val="50000"/>
              </a:spcBef>
              <a:buFontTx/>
              <a:buAutoNum type="alphaUcParenR"/>
            </a:pPr>
            <a:r>
              <a:rPr lang="en-US" sz="2000">
                <a:cs typeface="Arial" charset="0"/>
              </a:rPr>
              <a:t>Nonsense! It is not safe – the electric field is huge inside the car</a:t>
            </a:r>
            <a:endParaRPr lang="en-US" sz="2000" b="1">
              <a:cs typeface="Arial" charset="0"/>
            </a:endParaRPr>
          </a:p>
        </p:txBody>
      </p:sp>
      <p:sp>
        <p:nvSpPr>
          <p:cNvPr id="37892" name="Text Box 4"/>
          <p:cNvSpPr txBox="1">
            <a:spLocks noChangeArrowheads="1"/>
          </p:cNvSpPr>
          <p:nvPr/>
        </p:nvSpPr>
        <p:spPr bwMode="auto">
          <a:xfrm>
            <a:off x="609600" y="4800600"/>
            <a:ext cx="8001000" cy="854075"/>
          </a:xfrm>
          <a:prstGeom prst="rect">
            <a:avLst/>
          </a:prstGeom>
          <a:noFill/>
          <a:ln w="9525">
            <a:noFill/>
            <a:miter lim="800000"/>
            <a:headEnd/>
            <a:tailEnd/>
          </a:ln>
          <a:effectLst/>
        </p:spPr>
        <p:txBody>
          <a:bodyPr>
            <a:spAutoFit/>
          </a:bodyPr>
          <a:lstStyle/>
          <a:p>
            <a:pPr>
              <a:spcBef>
                <a:spcPct val="50000"/>
              </a:spcBef>
            </a:pPr>
            <a:r>
              <a:rPr lang="en-US" sz="2000">
                <a:solidFill>
                  <a:srgbClr val="993366"/>
                </a:solidFill>
                <a:cs typeface="Arial" charset="0"/>
              </a:rPr>
              <a:t>Answer: A</a:t>
            </a:r>
          </a:p>
          <a:p>
            <a:pPr>
              <a:spcBef>
                <a:spcPct val="50000"/>
              </a:spcBef>
            </a:pPr>
            <a:r>
              <a:rPr lang="en-US" sz="2000">
                <a:solidFill>
                  <a:srgbClr val="993366"/>
                </a:solidFill>
                <a:cs typeface="Arial" charset="0"/>
              </a:rPr>
              <a:t>Electrical shielding…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0"/>
            <a:ext cx="8305800" cy="990600"/>
          </a:xfrm>
        </p:spPr>
        <p:txBody>
          <a:bodyPr/>
          <a:lstStyle/>
          <a:p>
            <a:r>
              <a:rPr lang="en-US" sz="2800" u="sng"/>
              <a:t>Electric Potential</a:t>
            </a:r>
          </a:p>
        </p:txBody>
      </p:sp>
      <p:sp>
        <p:nvSpPr>
          <p:cNvPr id="38915" name="Rectangle 3"/>
          <p:cNvSpPr>
            <a:spLocks noGrp="1" noChangeArrowheads="1"/>
          </p:cNvSpPr>
          <p:nvPr>
            <p:ph type="body" sz="half" idx="1"/>
          </p:nvPr>
        </p:nvSpPr>
        <p:spPr>
          <a:xfrm>
            <a:off x="457200" y="838200"/>
            <a:ext cx="8077200" cy="1295400"/>
          </a:xfrm>
        </p:spPr>
        <p:txBody>
          <a:bodyPr/>
          <a:lstStyle/>
          <a:p>
            <a:r>
              <a:rPr lang="en-US" sz="2000"/>
              <a:t>A charged object has </a:t>
            </a:r>
            <a:r>
              <a:rPr lang="en-US" sz="2000" b="1"/>
              <a:t>potential energy (PE)</a:t>
            </a:r>
            <a:r>
              <a:rPr lang="en-US" sz="2000"/>
              <a:t> from its location in E-field (c.f. grav. PE in Ch. 9)</a:t>
            </a:r>
          </a:p>
          <a:p>
            <a:r>
              <a:rPr lang="en-US" sz="2000"/>
              <a:t>Work is required to push charge against an E-field – this work changes the electric PE of the charged particle. </a:t>
            </a:r>
          </a:p>
        </p:txBody>
      </p:sp>
      <p:pic>
        <p:nvPicPr>
          <p:cNvPr id="38916" name="Picture 4" descr="22-24Figure_FIG"/>
          <p:cNvPicPr>
            <a:picLocks noGrp="1" noChangeAspect="1" noChangeArrowheads="1"/>
          </p:cNvPicPr>
          <p:nvPr>
            <p:ph sz="half" idx="2"/>
          </p:nvPr>
        </p:nvPicPr>
        <p:blipFill>
          <a:blip r:embed="rId3" cstate="print"/>
          <a:srcRect/>
          <a:stretch>
            <a:fillRect/>
          </a:stretch>
        </p:blipFill>
        <p:spPr>
          <a:xfrm>
            <a:off x="5486400" y="2514600"/>
            <a:ext cx="2076450" cy="2849563"/>
          </a:xfrm>
          <a:noFill/>
          <a:ln/>
        </p:spPr>
      </p:pic>
      <p:sp>
        <p:nvSpPr>
          <p:cNvPr id="38917" name="Text Box 5"/>
          <p:cNvSpPr txBox="1">
            <a:spLocks noChangeArrowheads="1"/>
          </p:cNvSpPr>
          <p:nvPr/>
        </p:nvSpPr>
        <p:spPr bwMode="auto">
          <a:xfrm>
            <a:off x="381000" y="2514600"/>
            <a:ext cx="4419600" cy="2378075"/>
          </a:xfrm>
          <a:prstGeom prst="rect">
            <a:avLst/>
          </a:prstGeom>
          <a:noFill/>
          <a:ln w="9525">
            <a:noFill/>
            <a:miter lim="800000"/>
            <a:headEnd/>
            <a:tailEnd/>
          </a:ln>
          <a:effectLst/>
        </p:spPr>
        <p:txBody>
          <a:bodyPr>
            <a:spAutoFit/>
          </a:bodyPr>
          <a:lstStyle/>
          <a:p>
            <a:pPr>
              <a:spcBef>
                <a:spcPct val="50000"/>
              </a:spcBef>
              <a:buFontTx/>
              <a:buChar char="•"/>
            </a:pPr>
            <a:r>
              <a:rPr lang="en-US">
                <a:cs typeface="Arial" charset="0"/>
              </a:rPr>
              <a:t> </a:t>
            </a:r>
            <a:r>
              <a:rPr lang="en-US" sz="2000">
                <a:cs typeface="Arial" charset="0"/>
              </a:rPr>
              <a:t>Compare with a spring: Do work in pushing it in, this work is stored as mechanical PE of spring. </a:t>
            </a:r>
          </a:p>
          <a:p>
            <a:pPr>
              <a:spcBef>
                <a:spcPct val="50000"/>
              </a:spcBef>
              <a:buFontTx/>
              <a:buChar char="•"/>
            </a:pPr>
            <a:r>
              <a:rPr lang="en-US" sz="2000">
                <a:cs typeface="Arial" charset="0"/>
              </a:rPr>
              <a:t> Similarly, push two like charges together, working against the electrical force, increasing its energy. This work is stored as electrical PE.</a:t>
            </a:r>
          </a:p>
        </p:txBody>
      </p:sp>
      <p:sp>
        <p:nvSpPr>
          <p:cNvPr id="38918" name="Text Box 6"/>
          <p:cNvSpPr txBox="1">
            <a:spLocks noChangeArrowheads="1"/>
          </p:cNvSpPr>
          <p:nvPr/>
        </p:nvSpPr>
        <p:spPr bwMode="auto">
          <a:xfrm>
            <a:off x="533400" y="5410200"/>
            <a:ext cx="8001000" cy="396875"/>
          </a:xfrm>
          <a:prstGeom prst="rect">
            <a:avLst/>
          </a:prstGeom>
          <a:noFill/>
          <a:ln w="9525">
            <a:noFill/>
            <a:miter lim="800000"/>
            <a:headEnd/>
            <a:tailEnd/>
          </a:ln>
          <a:effectLst/>
        </p:spPr>
        <p:txBody>
          <a:bodyPr>
            <a:spAutoFit/>
          </a:bodyPr>
          <a:lstStyle/>
          <a:p>
            <a:pPr>
              <a:spcBef>
                <a:spcPct val="50000"/>
              </a:spcBef>
            </a:pPr>
            <a:r>
              <a:rPr lang="en-US" sz="2000">
                <a:cs typeface="Arial" charset="0"/>
              </a:rPr>
              <a:t>If push a particle with twice the charge, do twice as much work. </a:t>
            </a:r>
          </a:p>
        </p:txBody>
      </p:sp>
      <p:grpSp>
        <p:nvGrpSpPr>
          <p:cNvPr id="38919" name="Group 7"/>
          <p:cNvGrpSpPr>
            <a:grpSpLocks/>
          </p:cNvGrpSpPr>
          <p:nvPr/>
        </p:nvGrpSpPr>
        <p:grpSpPr bwMode="auto">
          <a:xfrm>
            <a:off x="1143000" y="5867400"/>
            <a:ext cx="7086600" cy="762000"/>
            <a:chOff x="720" y="3696"/>
            <a:chExt cx="4464" cy="480"/>
          </a:xfrm>
        </p:grpSpPr>
        <p:sp>
          <p:nvSpPr>
            <p:cNvPr id="38920" name="Text Box 8"/>
            <p:cNvSpPr txBox="1">
              <a:spLocks noChangeArrowheads="1"/>
            </p:cNvSpPr>
            <p:nvPr/>
          </p:nvSpPr>
          <p:spPr bwMode="auto">
            <a:xfrm>
              <a:off x="720" y="3792"/>
              <a:ext cx="2352" cy="250"/>
            </a:xfrm>
            <a:prstGeom prst="rect">
              <a:avLst/>
            </a:prstGeom>
            <a:noFill/>
            <a:ln w="9525">
              <a:noFill/>
              <a:miter lim="800000"/>
              <a:headEnd/>
              <a:tailEnd/>
            </a:ln>
            <a:effectLst/>
          </p:spPr>
          <p:txBody>
            <a:bodyPr>
              <a:spAutoFit/>
            </a:bodyPr>
            <a:lstStyle/>
            <a:p>
              <a:pPr>
                <a:spcBef>
                  <a:spcPct val="50000"/>
                </a:spcBef>
              </a:pPr>
              <a:r>
                <a:rPr lang="en-US">
                  <a:cs typeface="Arial" charset="0"/>
                </a:rPr>
                <a:t>So, define </a:t>
              </a:r>
              <a:r>
                <a:rPr lang="en-US" sz="2000" b="1">
                  <a:cs typeface="Arial" charset="0"/>
                </a:rPr>
                <a:t>electric potential =</a:t>
              </a:r>
              <a:r>
                <a:rPr lang="en-US" sz="2000">
                  <a:cs typeface="Arial" charset="0"/>
                </a:rPr>
                <a:t>  </a:t>
              </a:r>
            </a:p>
          </p:txBody>
        </p:sp>
        <p:sp>
          <p:nvSpPr>
            <p:cNvPr id="38921" name="Text Box 9"/>
            <p:cNvSpPr txBox="1">
              <a:spLocks noChangeArrowheads="1"/>
            </p:cNvSpPr>
            <p:nvPr/>
          </p:nvSpPr>
          <p:spPr bwMode="auto">
            <a:xfrm>
              <a:off x="2928" y="3696"/>
              <a:ext cx="2208" cy="250"/>
            </a:xfrm>
            <a:prstGeom prst="rect">
              <a:avLst/>
            </a:prstGeom>
            <a:noFill/>
            <a:ln w="9525">
              <a:noFill/>
              <a:miter lim="800000"/>
              <a:headEnd/>
              <a:tailEnd/>
            </a:ln>
            <a:effectLst/>
          </p:spPr>
          <p:txBody>
            <a:bodyPr>
              <a:spAutoFit/>
            </a:bodyPr>
            <a:lstStyle/>
            <a:p>
              <a:pPr>
                <a:spcBef>
                  <a:spcPct val="50000"/>
                </a:spcBef>
              </a:pPr>
              <a:r>
                <a:rPr lang="en-US" sz="2000" b="1" u="sng">
                  <a:cs typeface="Arial" charset="0"/>
                </a:rPr>
                <a:t>electric potential energy</a:t>
              </a:r>
            </a:p>
          </p:txBody>
        </p:sp>
        <p:sp>
          <p:nvSpPr>
            <p:cNvPr id="38922" name="Text Box 10"/>
            <p:cNvSpPr txBox="1">
              <a:spLocks noChangeArrowheads="1"/>
            </p:cNvSpPr>
            <p:nvPr/>
          </p:nvSpPr>
          <p:spPr bwMode="auto">
            <a:xfrm>
              <a:off x="3360" y="3888"/>
              <a:ext cx="912" cy="250"/>
            </a:xfrm>
            <a:prstGeom prst="rect">
              <a:avLst/>
            </a:prstGeom>
            <a:noFill/>
            <a:ln w="9525">
              <a:noFill/>
              <a:miter lim="800000"/>
              <a:headEnd/>
              <a:tailEnd/>
            </a:ln>
            <a:effectLst/>
          </p:spPr>
          <p:txBody>
            <a:bodyPr>
              <a:spAutoFit/>
            </a:bodyPr>
            <a:lstStyle/>
            <a:p>
              <a:pPr>
                <a:spcBef>
                  <a:spcPct val="50000"/>
                </a:spcBef>
              </a:pPr>
              <a:r>
                <a:rPr lang="en-US" sz="2000" b="1">
                  <a:cs typeface="Arial" charset="0"/>
                </a:rPr>
                <a:t>charge</a:t>
              </a:r>
            </a:p>
          </p:txBody>
        </p:sp>
        <p:sp>
          <p:nvSpPr>
            <p:cNvPr id="38923" name="Rectangle 11"/>
            <p:cNvSpPr>
              <a:spLocks noChangeArrowheads="1"/>
            </p:cNvSpPr>
            <p:nvPr/>
          </p:nvSpPr>
          <p:spPr bwMode="auto">
            <a:xfrm>
              <a:off x="1440" y="3696"/>
              <a:ext cx="3744" cy="480"/>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28600"/>
            <a:ext cx="8305800" cy="715963"/>
          </a:xfrm>
        </p:spPr>
        <p:txBody>
          <a:bodyPr/>
          <a:lstStyle/>
          <a:p>
            <a:r>
              <a:rPr lang="en-US" sz="3200" u="sng" dirty="0"/>
              <a:t>Electric potential cont.</a:t>
            </a:r>
          </a:p>
        </p:txBody>
      </p:sp>
      <p:grpSp>
        <p:nvGrpSpPr>
          <p:cNvPr id="41987" name="Group 3"/>
          <p:cNvGrpSpPr>
            <a:grpSpLocks/>
          </p:cNvGrpSpPr>
          <p:nvPr/>
        </p:nvGrpSpPr>
        <p:grpSpPr bwMode="auto">
          <a:xfrm>
            <a:off x="1219200" y="838200"/>
            <a:ext cx="5867400" cy="685800"/>
            <a:chOff x="384" y="3648"/>
            <a:chExt cx="3696" cy="432"/>
          </a:xfrm>
        </p:grpSpPr>
        <p:grpSp>
          <p:nvGrpSpPr>
            <p:cNvPr id="41988" name="Group 4"/>
            <p:cNvGrpSpPr>
              <a:grpSpLocks/>
            </p:cNvGrpSpPr>
            <p:nvPr/>
          </p:nvGrpSpPr>
          <p:grpSpPr bwMode="auto">
            <a:xfrm>
              <a:off x="384" y="3648"/>
              <a:ext cx="3648" cy="423"/>
              <a:chOff x="384" y="3648"/>
              <a:chExt cx="3648" cy="423"/>
            </a:xfrm>
          </p:grpSpPr>
          <p:sp>
            <p:nvSpPr>
              <p:cNvPr id="41989" name="Text Box 5"/>
              <p:cNvSpPr txBox="1">
                <a:spLocks noChangeArrowheads="1"/>
              </p:cNvSpPr>
              <p:nvPr/>
            </p:nvSpPr>
            <p:spPr bwMode="auto">
              <a:xfrm>
                <a:off x="384" y="3744"/>
                <a:ext cx="2112" cy="231"/>
              </a:xfrm>
              <a:prstGeom prst="rect">
                <a:avLst/>
              </a:prstGeom>
              <a:noFill/>
              <a:ln w="9525">
                <a:noFill/>
                <a:miter lim="800000"/>
                <a:headEnd/>
                <a:tailEnd/>
              </a:ln>
              <a:effectLst/>
            </p:spPr>
            <p:txBody>
              <a:bodyPr>
                <a:spAutoFit/>
              </a:bodyPr>
              <a:lstStyle/>
              <a:p>
                <a:pPr>
                  <a:spcBef>
                    <a:spcPct val="50000"/>
                  </a:spcBef>
                </a:pPr>
                <a:r>
                  <a:rPr lang="en-US">
                    <a:cs typeface="Arial" charset="0"/>
                  </a:rPr>
                  <a:t>                  electric potential =  </a:t>
                </a:r>
              </a:p>
            </p:txBody>
          </p:sp>
          <p:sp>
            <p:nvSpPr>
              <p:cNvPr id="41990" name="Text Box 6"/>
              <p:cNvSpPr txBox="1">
                <a:spLocks noChangeArrowheads="1"/>
              </p:cNvSpPr>
              <p:nvPr/>
            </p:nvSpPr>
            <p:spPr bwMode="auto">
              <a:xfrm>
                <a:off x="2352" y="3648"/>
                <a:ext cx="1680" cy="231"/>
              </a:xfrm>
              <a:prstGeom prst="rect">
                <a:avLst/>
              </a:prstGeom>
              <a:noFill/>
              <a:ln w="9525">
                <a:noFill/>
                <a:miter lim="800000"/>
                <a:headEnd/>
                <a:tailEnd/>
              </a:ln>
              <a:effectLst/>
            </p:spPr>
            <p:txBody>
              <a:bodyPr>
                <a:spAutoFit/>
              </a:bodyPr>
              <a:lstStyle/>
              <a:p>
                <a:pPr>
                  <a:spcBef>
                    <a:spcPct val="50000"/>
                  </a:spcBef>
                </a:pPr>
                <a:r>
                  <a:rPr lang="en-US" u="sng">
                    <a:cs typeface="Arial" charset="0"/>
                  </a:rPr>
                  <a:t>electric potential energy</a:t>
                </a:r>
              </a:p>
            </p:txBody>
          </p:sp>
          <p:sp>
            <p:nvSpPr>
              <p:cNvPr id="41991" name="Text Box 7"/>
              <p:cNvSpPr txBox="1">
                <a:spLocks noChangeArrowheads="1"/>
              </p:cNvSpPr>
              <p:nvPr/>
            </p:nvSpPr>
            <p:spPr bwMode="auto">
              <a:xfrm>
                <a:off x="2784" y="3840"/>
                <a:ext cx="624" cy="231"/>
              </a:xfrm>
              <a:prstGeom prst="rect">
                <a:avLst/>
              </a:prstGeom>
              <a:noFill/>
              <a:ln w="9525">
                <a:noFill/>
                <a:miter lim="800000"/>
                <a:headEnd/>
                <a:tailEnd/>
              </a:ln>
              <a:effectLst/>
            </p:spPr>
            <p:txBody>
              <a:bodyPr>
                <a:spAutoFit/>
              </a:bodyPr>
              <a:lstStyle/>
              <a:p>
                <a:pPr>
                  <a:spcBef>
                    <a:spcPct val="50000"/>
                  </a:spcBef>
                </a:pPr>
                <a:r>
                  <a:rPr lang="en-US">
                    <a:cs typeface="Arial" charset="0"/>
                  </a:rPr>
                  <a:t>charge</a:t>
                </a:r>
              </a:p>
            </p:txBody>
          </p:sp>
        </p:grpSp>
        <p:sp>
          <p:nvSpPr>
            <p:cNvPr id="41992" name="Rectangle 8"/>
            <p:cNvSpPr>
              <a:spLocks noChangeArrowheads="1"/>
            </p:cNvSpPr>
            <p:nvPr/>
          </p:nvSpPr>
          <p:spPr bwMode="auto">
            <a:xfrm>
              <a:off x="1104" y="3696"/>
              <a:ext cx="2976" cy="384"/>
            </a:xfrm>
            <a:prstGeom prst="rect">
              <a:avLst/>
            </a:prstGeom>
            <a:noFill/>
            <a:ln w="9525">
              <a:solidFill>
                <a:schemeClr val="tx1"/>
              </a:solidFill>
              <a:miter lim="800000"/>
              <a:headEnd/>
              <a:tailEnd/>
            </a:ln>
            <a:effectLst/>
          </p:spPr>
          <p:txBody>
            <a:bodyPr wrap="none" anchor="ctr"/>
            <a:lstStyle/>
            <a:p>
              <a:endParaRPr lang="en-US"/>
            </a:p>
          </p:txBody>
        </p:sp>
      </p:grpSp>
      <p:sp>
        <p:nvSpPr>
          <p:cNvPr id="41993" name="Text Box 9"/>
          <p:cNvSpPr txBox="1">
            <a:spLocks noChangeArrowheads="1"/>
          </p:cNvSpPr>
          <p:nvPr/>
        </p:nvSpPr>
        <p:spPr bwMode="auto">
          <a:xfrm>
            <a:off x="304800" y="1600200"/>
            <a:ext cx="8305800" cy="2073275"/>
          </a:xfrm>
          <a:prstGeom prst="rect">
            <a:avLst/>
          </a:prstGeom>
          <a:noFill/>
          <a:ln w="9525">
            <a:noFill/>
            <a:miter lim="800000"/>
            <a:headEnd/>
            <a:tailEnd/>
          </a:ln>
          <a:effectLst/>
        </p:spPr>
        <p:txBody>
          <a:bodyPr>
            <a:spAutoFit/>
          </a:bodyPr>
          <a:lstStyle/>
          <a:p>
            <a:pPr>
              <a:spcBef>
                <a:spcPct val="50000"/>
              </a:spcBef>
            </a:pPr>
            <a:r>
              <a:rPr lang="en-US" sz="2000" u="sng" dirty="0">
                <a:cs typeface="Arial" charset="0"/>
              </a:rPr>
              <a:t>Units:</a:t>
            </a:r>
            <a:r>
              <a:rPr lang="en-US" sz="2000" dirty="0">
                <a:cs typeface="Arial" charset="0"/>
              </a:rPr>
              <a:t> potential is measured in </a:t>
            </a:r>
            <a:r>
              <a:rPr lang="en-US" sz="2000" i="1" dirty="0">
                <a:cs typeface="Arial" charset="0"/>
              </a:rPr>
              <a:t>voltage, </a:t>
            </a:r>
            <a:r>
              <a:rPr lang="en-US" sz="2000" dirty="0">
                <a:cs typeface="Arial" charset="0"/>
              </a:rPr>
              <a:t>or </a:t>
            </a:r>
            <a:r>
              <a:rPr lang="en-US" sz="2000" i="1" dirty="0">
                <a:cs typeface="Arial" charset="0"/>
              </a:rPr>
              <a:t>volts, V.</a:t>
            </a:r>
          </a:p>
          <a:p>
            <a:pPr>
              <a:spcBef>
                <a:spcPct val="50000"/>
              </a:spcBef>
            </a:pPr>
            <a:r>
              <a:rPr lang="en-US" sz="2000" i="1" dirty="0">
                <a:cs typeface="Arial" charset="0"/>
              </a:rPr>
              <a:t>		</a:t>
            </a:r>
            <a:r>
              <a:rPr lang="en-US" sz="2000" dirty="0">
                <a:cs typeface="Arial" charset="0"/>
              </a:rPr>
              <a:t>1 volt = 1 Joule/Coulomb</a:t>
            </a:r>
          </a:p>
          <a:p>
            <a:pPr>
              <a:spcBef>
                <a:spcPct val="50000"/>
              </a:spcBef>
            </a:pPr>
            <a:r>
              <a:rPr lang="en-US" sz="2000" dirty="0" err="1">
                <a:cs typeface="Arial" charset="0"/>
              </a:rPr>
              <a:t>Eg</a:t>
            </a:r>
            <a:r>
              <a:rPr lang="en-US" sz="2000" dirty="0">
                <a:cs typeface="Arial" charset="0"/>
              </a:rPr>
              <a:t>. 12-V battery in your car, means that one terminal is 12 V higher in potential than the other.</a:t>
            </a:r>
          </a:p>
          <a:p>
            <a:pPr>
              <a:spcBef>
                <a:spcPct val="50000"/>
              </a:spcBef>
            </a:pPr>
            <a:r>
              <a:rPr lang="en-US" sz="2000" dirty="0">
                <a:solidFill>
                  <a:srgbClr val="0070C0"/>
                </a:solidFill>
                <a:cs typeface="Arial" charset="0"/>
              </a:rPr>
              <a:t>Will use terms “electric potential” and “voltage” interchangeably.</a:t>
            </a:r>
            <a:endParaRPr lang="en-US" sz="2000" i="1" dirty="0">
              <a:solidFill>
                <a:srgbClr val="0070C0"/>
              </a:solidFill>
              <a:cs typeface="Arial" charset="0"/>
            </a:endParaRPr>
          </a:p>
        </p:txBody>
      </p:sp>
      <p:sp>
        <p:nvSpPr>
          <p:cNvPr id="41994" name="Text Box 10"/>
          <p:cNvSpPr txBox="1">
            <a:spLocks noChangeArrowheads="1"/>
          </p:cNvSpPr>
          <p:nvPr/>
        </p:nvSpPr>
        <p:spPr bwMode="auto">
          <a:xfrm>
            <a:off x="381000" y="3810000"/>
            <a:ext cx="8229600" cy="1169551"/>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Often useful to think of what the electric potential is at various locations without </a:t>
            </a:r>
            <a:r>
              <a:rPr lang="en-US" sz="2000" dirty="0" smtClean="0">
                <a:cs typeface="Arial" charset="0"/>
              </a:rPr>
              <a:t>actually having </a:t>
            </a:r>
            <a:r>
              <a:rPr lang="en-US" sz="2000" dirty="0">
                <a:cs typeface="Arial" charset="0"/>
              </a:rPr>
              <a:t>charge </a:t>
            </a:r>
            <a:r>
              <a:rPr lang="en-US" sz="2000" dirty="0" smtClean="0">
                <a:cs typeface="Arial" charset="0"/>
              </a:rPr>
              <a:t>there.  </a:t>
            </a:r>
            <a:r>
              <a:rPr lang="en-US" sz="2000" dirty="0">
                <a:cs typeface="Arial" charset="0"/>
              </a:rPr>
              <a:t>(See also Ch 23)</a:t>
            </a:r>
          </a:p>
          <a:p>
            <a:pPr>
              <a:spcBef>
                <a:spcPct val="50000"/>
              </a:spcBef>
              <a:buFontTx/>
              <a:buChar char="•"/>
            </a:pPr>
            <a:r>
              <a:rPr lang="en-US" sz="2000" dirty="0">
                <a:cs typeface="Arial" charset="0"/>
              </a:rPr>
              <a:t> Note important difference between energy and potential:</a:t>
            </a:r>
          </a:p>
        </p:txBody>
      </p:sp>
      <p:pic>
        <p:nvPicPr>
          <p:cNvPr id="41995" name="Picture 11" descr="22-25Figure_FIG"/>
          <p:cNvPicPr>
            <a:picLocks noGrp="1" noChangeAspect="1" noChangeArrowheads="1"/>
          </p:cNvPicPr>
          <p:nvPr>
            <p:ph idx="1"/>
          </p:nvPr>
        </p:nvPicPr>
        <p:blipFill>
          <a:blip r:embed="rId3" cstate="print"/>
          <a:srcRect b="12996"/>
          <a:stretch>
            <a:fillRect/>
          </a:stretch>
        </p:blipFill>
        <p:spPr>
          <a:xfrm>
            <a:off x="1524000" y="5327650"/>
            <a:ext cx="2057400" cy="1530350"/>
          </a:xfrm>
          <a:noFill/>
          <a:ln/>
        </p:spPr>
      </p:pic>
      <p:sp>
        <p:nvSpPr>
          <p:cNvPr id="41996" name="Text Box 12"/>
          <p:cNvSpPr txBox="1">
            <a:spLocks noChangeArrowheads="1"/>
          </p:cNvSpPr>
          <p:nvPr/>
        </p:nvSpPr>
        <p:spPr bwMode="auto">
          <a:xfrm>
            <a:off x="4267200" y="5257800"/>
            <a:ext cx="4495800" cy="1323439"/>
          </a:xfrm>
          <a:prstGeom prst="rect">
            <a:avLst/>
          </a:prstGeom>
          <a:noFill/>
          <a:ln w="9525">
            <a:noFill/>
            <a:miter lim="800000"/>
            <a:headEnd/>
            <a:tailEnd/>
          </a:ln>
          <a:effectLst/>
        </p:spPr>
        <p:txBody>
          <a:bodyPr wrap="square">
            <a:spAutoFit/>
          </a:bodyPr>
          <a:lstStyle/>
          <a:p>
            <a:pPr>
              <a:spcBef>
                <a:spcPct val="50000"/>
              </a:spcBef>
            </a:pPr>
            <a:r>
              <a:rPr lang="en-US" sz="2000" dirty="0">
                <a:cs typeface="Arial" charset="0"/>
              </a:rPr>
              <a:t>Both the small charged objects are at the </a:t>
            </a:r>
            <a:r>
              <a:rPr lang="en-US" sz="2000" i="1" dirty="0">
                <a:cs typeface="Arial" charset="0"/>
              </a:rPr>
              <a:t>same </a:t>
            </a:r>
            <a:r>
              <a:rPr lang="en-US" sz="2000" i="1" dirty="0" smtClean="0">
                <a:cs typeface="Arial" charset="0"/>
              </a:rPr>
              <a:t>electric potential</a:t>
            </a:r>
            <a:r>
              <a:rPr lang="en-US" sz="2000" dirty="0">
                <a:cs typeface="Arial" charset="0"/>
              </a:rPr>
              <a:t>, but the one with more charge on it has </a:t>
            </a:r>
            <a:r>
              <a:rPr lang="en-US" sz="2000" i="1" dirty="0">
                <a:cs typeface="Arial" charset="0"/>
              </a:rPr>
              <a:t>higher electric potential energy</a:t>
            </a:r>
            <a:r>
              <a:rPr lang="en-US" sz="2000" dirty="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9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9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3200" u="sng"/>
              <a:t>Clicker Question</a:t>
            </a:r>
          </a:p>
        </p:txBody>
      </p:sp>
      <p:pic>
        <p:nvPicPr>
          <p:cNvPr id="43011" name="Picture 3" descr="22-26Figure_FIG"/>
          <p:cNvPicPr>
            <a:picLocks noGrp="1" noChangeAspect="1" noChangeArrowheads="1"/>
          </p:cNvPicPr>
          <p:nvPr>
            <p:ph idx="1"/>
          </p:nvPr>
        </p:nvPicPr>
        <p:blipFill>
          <a:blip r:embed="rId3" cstate="print"/>
          <a:srcRect/>
          <a:stretch>
            <a:fillRect/>
          </a:stretch>
        </p:blipFill>
        <p:spPr>
          <a:xfrm>
            <a:off x="5867400" y="1219200"/>
            <a:ext cx="2362200" cy="2024063"/>
          </a:xfrm>
          <a:noFill/>
          <a:ln/>
        </p:spPr>
      </p:pic>
      <p:sp>
        <p:nvSpPr>
          <p:cNvPr id="43012" name="Text Box 4"/>
          <p:cNvSpPr txBox="1">
            <a:spLocks noChangeArrowheads="1"/>
          </p:cNvSpPr>
          <p:nvPr/>
        </p:nvSpPr>
        <p:spPr bwMode="auto">
          <a:xfrm>
            <a:off x="304800" y="1371600"/>
            <a:ext cx="5334000" cy="5186035"/>
          </a:xfrm>
          <a:prstGeom prst="rect">
            <a:avLst/>
          </a:prstGeom>
          <a:noFill/>
          <a:ln w="9525">
            <a:noFill/>
            <a:miter lim="800000"/>
            <a:headEnd/>
            <a:tailEnd/>
          </a:ln>
          <a:effectLst/>
        </p:spPr>
        <p:txBody>
          <a:bodyPr>
            <a:spAutoFit/>
          </a:bodyPr>
          <a:lstStyle/>
          <a:p>
            <a:pPr marL="342900" indent="-342900">
              <a:spcBef>
                <a:spcPct val="50000"/>
              </a:spcBef>
            </a:pPr>
            <a:r>
              <a:rPr lang="en-US" sz="2000" dirty="0">
                <a:cs typeface="Arial" charset="0"/>
              </a:rPr>
              <a:t>When you rub a balloon on your hair, the balloon can get charged to about -5000 V. The charge on it is less than a millionth of a Coulomb. Should you be worried about touching it?</a:t>
            </a:r>
          </a:p>
          <a:p>
            <a:pPr marL="342900" indent="-342900">
              <a:spcBef>
                <a:spcPct val="50000"/>
              </a:spcBef>
            </a:pPr>
            <a:r>
              <a:rPr lang="en-US" sz="2000" dirty="0">
                <a:cs typeface="Arial" charset="0"/>
              </a:rPr>
              <a:t>			A) yes</a:t>
            </a:r>
          </a:p>
          <a:p>
            <a:pPr marL="342900" indent="-342900">
              <a:spcBef>
                <a:spcPct val="50000"/>
              </a:spcBef>
            </a:pPr>
            <a:r>
              <a:rPr lang="en-US" sz="2000" dirty="0">
                <a:cs typeface="Arial" charset="0"/>
              </a:rPr>
              <a:t>			B) no</a:t>
            </a:r>
          </a:p>
          <a:p>
            <a:pPr marL="342900" indent="-342900">
              <a:spcBef>
                <a:spcPct val="50000"/>
              </a:spcBef>
            </a:pPr>
            <a:endParaRPr lang="en-US" dirty="0">
              <a:cs typeface="Arial" charset="0"/>
            </a:endParaRPr>
          </a:p>
          <a:p>
            <a:pPr marL="342900" indent="-342900">
              <a:spcBef>
                <a:spcPct val="50000"/>
              </a:spcBef>
            </a:pPr>
            <a:r>
              <a:rPr lang="en-US" dirty="0">
                <a:solidFill>
                  <a:srgbClr val="993366"/>
                </a:solidFill>
                <a:cs typeface="Arial" charset="0"/>
              </a:rPr>
              <a:t>Answer: B</a:t>
            </a:r>
          </a:p>
          <a:p>
            <a:pPr marL="342900" indent="-342900">
              <a:spcBef>
                <a:spcPct val="50000"/>
              </a:spcBef>
            </a:pPr>
            <a:r>
              <a:rPr lang="en-US" dirty="0">
                <a:solidFill>
                  <a:srgbClr val="993366"/>
                </a:solidFill>
                <a:cs typeface="Arial" charset="0"/>
              </a:rPr>
              <a:t>No, since very little energy is involved, despite the high voltage. </a:t>
            </a:r>
          </a:p>
          <a:p>
            <a:pPr marL="342900" indent="-342900">
              <a:spcBef>
                <a:spcPct val="50000"/>
              </a:spcBef>
            </a:pPr>
            <a:r>
              <a:rPr lang="en-US" dirty="0">
                <a:solidFill>
                  <a:srgbClr val="993366"/>
                </a:solidFill>
                <a:cs typeface="Arial" charset="0"/>
              </a:rPr>
              <a:t>(If, instead the charge was 1 Coulomb, then it would be 5000J of energy, dangerous)</a:t>
            </a:r>
            <a:endParaRPr lang="en-US" dirty="0">
              <a:cs typeface="Arial" charset="0"/>
            </a:endParaRPr>
          </a:p>
          <a:p>
            <a:pPr marL="342900" indent="-342900">
              <a:spcBef>
                <a:spcPct val="50000"/>
              </a:spcBef>
            </a:pPr>
            <a:r>
              <a:rPr lang="en-US" dirty="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563563"/>
          </a:xfrm>
        </p:spPr>
        <p:txBody>
          <a:bodyPr/>
          <a:lstStyle/>
          <a:p>
            <a:r>
              <a:rPr lang="en-US" sz="3200" u="sng" dirty="0"/>
              <a:t>Electrical Energy Storage</a:t>
            </a:r>
          </a:p>
        </p:txBody>
      </p:sp>
      <p:pic>
        <p:nvPicPr>
          <p:cNvPr id="44035" name="Picture 3" descr="22-27Figure_FIG"/>
          <p:cNvPicPr>
            <a:picLocks noGrp="1" noChangeAspect="1" noChangeArrowheads="1"/>
          </p:cNvPicPr>
          <p:nvPr>
            <p:ph idx="1"/>
          </p:nvPr>
        </p:nvPicPr>
        <p:blipFill>
          <a:blip r:embed="rId3" cstate="print"/>
          <a:srcRect/>
          <a:stretch>
            <a:fillRect/>
          </a:stretch>
        </p:blipFill>
        <p:spPr>
          <a:xfrm>
            <a:off x="6324600" y="1295400"/>
            <a:ext cx="1909763" cy="2620963"/>
          </a:xfrm>
          <a:noFill/>
          <a:ln/>
        </p:spPr>
      </p:pic>
      <p:sp>
        <p:nvSpPr>
          <p:cNvPr id="44036" name="Text Box 4"/>
          <p:cNvSpPr txBox="1">
            <a:spLocks noChangeArrowheads="1"/>
          </p:cNvSpPr>
          <p:nvPr/>
        </p:nvSpPr>
        <p:spPr bwMode="auto">
          <a:xfrm>
            <a:off x="304800" y="685800"/>
            <a:ext cx="5943600" cy="4555093"/>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Can store electric energy in a </a:t>
            </a:r>
            <a:r>
              <a:rPr lang="en-US" sz="2000" b="1" dirty="0">
                <a:solidFill>
                  <a:srgbClr val="00B050"/>
                </a:solidFill>
                <a:cs typeface="Arial" charset="0"/>
              </a:rPr>
              <a:t>capacitor</a:t>
            </a:r>
            <a:r>
              <a:rPr lang="en-US" sz="2000" b="1" dirty="0">
                <a:cs typeface="Arial" charset="0"/>
              </a:rPr>
              <a:t> </a:t>
            </a:r>
            <a:r>
              <a:rPr lang="en-US" sz="2000" dirty="0">
                <a:cs typeface="Arial" charset="0"/>
              </a:rPr>
              <a:t>:</a:t>
            </a:r>
          </a:p>
          <a:p>
            <a:pPr>
              <a:spcBef>
                <a:spcPct val="50000"/>
              </a:spcBef>
              <a:buFontTx/>
              <a:buChar char="•"/>
            </a:pPr>
            <a:r>
              <a:rPr lang="en-US" sz="2000" dirty="0">
                <a:cs typeface="Arial" charset="0"/>
              </a:rPr>
              <a:t> Found in nearly all electronic circuits </a:t>
            </a:r>
            <a:r>
              <a:rPr lang="en-US" sz="2000" dirty="0" err="1">
                <a:cs typeface="Arial" charset="0"/>
              </a:rPr>
              <a:t>eg</a:t>
            </a:r>
            <a:r>
              <a:rPr lang="en-US" sz="2000" dirty="0">
                <a:cs typeface="Arial" charset="0"/>
              </a:rPr>
              <a:t> in photo-flash units. </a:t>
            </a:r>
          </a:p>
          <a:p>
            <a:pPr>
              <a:spcBef>
                <a:spcPct val="50000"/>
              </a:spcBef>
              <a:buFontTx/>
              <a:buChar char="•"/>
            </a:pPr>
            <a:r>
              <a:rPr lang="en-US" sz="2000" dirty="0">
                <a:cs typeface="Arial" charset="0"/>
              </a:rPr>
              <a:t> Simplest is two close but separated parallel plates. When connected to a battery electrons get transferred from one plate to the other until the potential difference between them = voltage of battery.</a:t>
            </a:r>
          </a:p>
          <a:p>
            <a:pPr>
              <a:spcBef>
                <a:spcPct val="50000"/>
              </a:spcBef>
              <a:buFontTx/>
              <a:buChar char="•"/>
            </a:pPr>
            <a:r>
              <a:rPr lang="en-US" sz="2000" dirty="0">
                <a:cs typeface="Arial" charset="0"/>
              </a:rPr>
              <a:t> ( </a:t>
            </a:r>
            <a:r>
              <a:rPr lang="en-US" sz="2000" dirty="0" smtClean="0">
                <a:solidFill>
                  <a:srgbClr val="0070C0"/>
                </a:solidFill>
                <a:cs typeface="Arial" charset="0"/>
              </a:rPr>
              <a:t>How? </a:t>
            </a:r>
            <a:r>
              <a:rPr lang="en-US" sz="2000" dirty="0" smtClean="0">
                <a:cs typeface="Arial" charset="0"/>
              </a:rPr>
              <a:t>Positive </a:t>
            </a:r>
            <a:r>
              <a:rPr lang="en-US" sz="2000" dirty="0">
                <a:cs typeface="Arial" charset="0"/>
              </a:rPr>
              <a:t>battery terminal attracts electrons from LH plate; these are then pumped through battery, through the – terminal to the opposite plate. Process continues until no more pot. diff. </a:t>
            </a:r>
            <a:r>
              <a:rPr lang="en-US" sz="2000" dirty="0" err="1">
                <a:cs typeface="Arial" charset="0"/>
              </a:rPr>
              <a:t>btn</a:t>
            </a:r>
            <a:r>
              <a:rPr lang="en-US" sz="2000" dirty="0">
                <a:cs typeface="Arial" charset="0"/>
              </a:rPr>
              <a:t> plate and connected terminal.)</a:t>
            </a:r>
          </a:p>
        </p:txBody>
      </p:sp>
      <p:sp>
        <p:nvSpPr>
          <p:cNvPr id="44037" name="Text Box 5"/>
          <p:cNvSpPr txBox="1">
            <a:spLocks noChangeArrowheads="1"/>
          </p:cNvSpPr>
          <p:nvPr/>
        </p:nvSpPr>
        <p:spPr bwMode="auto">
          <a:xfrm>
            <a:off x="288985" y="5268210"/>
            <a:ext cx="8534400" cy="11588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Discharging: when conducting path links the two charged plates. If very high voltages (</a:t>
            </a:r>
            <a:r>
              <a:rPr lang="en-US" sz="2000" dirty="0" err="1">
                <a:cs typeface="Arial" charset="0"/>
              </a:rPr>
              <a:t>eg</a:t>
            </a:r>
            <a:r>
              <a:rPr lang="en-US" sz="2000" dirty="0">
                <a:cs typeface="Arial" charset="0"/>
              </a:rPr>
              <a:t> </a:t>
            </a:r>
            <a:r>
              <a:rPr lang="en-US" sz="2000" dirty="0" smtClean="0">
                <a:cs typeface="Arial" charset="0"/>
              </a:rPr>
              <a:t>capacitors </a:t>
            </a:r>
            <a:r>
              <a:rPr lang="en-US" sz="2000" dirty="0">
                <a:cs typeface="Arial" charset="0"/>
              </a:rPr>
              <a:t>in </a:t>
            </a:r>
            <a:r>
              <a:rPr lang="en-US" sz="2000" dirty="0" err="1" smtClean="0">
                <a:cs typeface="Arial" charset="0"/>
              </a:rPr>
              <a:t>tv</a:t>
            </a:r>
            <a:r>
              <a:rPr lang="en-US" sz="2000" dirty="0" smtClean="0">
                <a:cs typeface="Arial" charset="0"/>
              </a:rPr>
              <a:t>), </a:t>
            </a:r>
            <a:r>
              <a:rPr lang="en-US" sz="2000" dirty="0">
                <a:cs typeface="Arial" charset="0"/>
              </a:rPr>
              <a:t>its dangerous if you are this path! </a:t>
            </a:r>
          </a:p>
          <a:p>
            <a:pPr>
              <a:spcBef>
                <a:spcPct val="50000"/>
              </a:spcBef>
            </a:pPr>
            <a:r>
              <a:rPr lang="en-US" sz="2000" dirty="0" smtClean="0">
                <a:solidFill>
                  <a:srgbClr val="0070C0"/>
                </a:solidFill>
                <a:cs typeface="Arial" charset="0"/>
              </a:rPr>
              <a:t>e.g. Discharging </a:t>
            </a:r>
            <a:r>
              <a:rPr lang="en-US" sz="2000" dirty="0">
                <a:solidFill>
                  <a:srgbClr val="0070C0"/>
                </a:solidFill>
                <a:cs typeface="Arial" charset="0"/>
              </a:rPr>
              <a:t>is what creates the flash in a camera.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r>
              <a:rPr lang="en-US" sz="3200" u="sng" dirty="0"/>
              <a:t>Charge</a:t>
            </a:r>
          </a:p>
        </p:txBody>
      </p:sp>
      <p:sp>
        <p:nvSpPr>
          <p:cNvPr id="5123" name="Rectangle 3"/>
          <p:cNvSpPr>
            <a:spLocks noGrp="1" noChangeArrowheads="1"/>
          </p:cNvSpPr>
          <p:nvPr>
            <p:ph type="body" idx="1"/>
          </p:nvPr>
        </p:nvSpPr>
        <p:spPr>
          <a:xfrm>
            <a:off x="494581" y="871274"/>
            <a:ext cx="8229600" cy="685800"/>
          </a:xfrm>
        </p:spPr>
        <p:txBody>
          <a:bodyPr/>
          <a:lstStyle/>
          <a:p>
            <a:r>
              <a:rPr lang="en-US" sz="2000" dirty="0"/>
              <a:t>Fundamental quantity in all electrical phenomena: positive and negative particles carry “charge”</a:t>
            </a:r>
          </a:p>
          <a:p>
            <a:pPr>
              <a:buFontTx/>
              <a:buNone/>
            </a:pPr>
            <a:endParaRPr lang="en-US" sz="2000" dirty="0"/>
          </a:p>
        </p:txBody>
      </p:sp>
      <p:sp>
        <p:nvSpPr>
          <p:cNvPr id="5124" name="Text Box 4"/>
          <p:cNvSpPr txBox="1">
            <a:spLocks noChangeArrowheads="1"/>
          </p:cNvSpPr>
          <p:nvPr/>
        </p:nvSpPr>
        <p:spPr bwMode="auto">
          <a:xfrm>
            <a:off x="5447581" y="1404674"/>
            <a:ext cx="17526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Recall, protons</a:t>
            </a:r>
          </a:p>
        </p:txBody>
      </p:sp>
      <p:sp>
        <p:nvSpPr>
          <p:cNvPr id="5125" name="Text Box 5"/>
          <p:cNvSpPr txBox="1">
            <a:spLocks noChangeArrowheads="1"/>
          </p:cNvSpPr>
          <p:nvPr/>
        </p:nvSpPr>
        <p:spPr bwMode="auto">
          <a:xfrm>
            <a:off x="646981" y="1633274"/>
            <a:ext cx="12192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electrons</a:t>
            </a:r>
          </a:p>
        </p:txBody>
      </p:sp>
      <p:sp>
        <p:nvSpPr>
          <p:cNvPr id="5126" name="Line 6"/>
          <p:cNvSpPr>
            <a:spLocks noChangeShapeType="1"/>
          </p:cNvSpPr>
          <p:nvPr/>
        </p:nvSpPr>
        <p:spPr bwMode="auto">
          <a:xfrm flipH="1" flipV="1">
            <a:off x="1332781" y="1480874"/>
            <a:ext cx="152400" cy="228600"/>
          </a:xfrm>
          <a:prstGeom prst="line">
            <a:avLst/>
          </a:prstGeom>
          <a:noFill/>
          <a:ln w="9525">
            <a:solidFill>
              <a:schemeClr val="accent2"/>
            </a:solidFill>
            <a:round/>
            <a:headEnd/>
            <a:tailEnd type="triangle" w="med" len="med"/>
          </a:ln>
          <a:effectLst/>
        </p:spPr>
        <p:txBody>
          <a:bodyPr/>
          <a:lstStyle/>
          <a:p>
            <a:endParaRPr lang="en-US"/>
          </a:p>
        </p:txBody>
      </p:sp>
      <p:sp>
        <p:nvSpPr>
          <p:cNvPr id="5127" name="Line 7"/>
          <p:cNvSpPr>
            <a:spLocks noChangeShapeType="1"/>
          </p:cNvSpPr>
          <p:nvPr/>
        </p:nvSpPr>
        <p:spPr bwMode="auto">
          <a:xfrm flipV="1">
            <a:off x="6590581" y="1252274"/>
            <a:ext cx="304800" cy="152400"/>
          </a:xfrm>
          <a:prstGeom prst="line">
            <a:avLst/>
          </a:prstGeom>
          <a:noFill/>
          <a:ln w="9525">
            <a:solidFill>
              <a:schemeClr val="accent2"/>
            </a:solidFill>
            <a:round/>
            <a:headEnd/>
            <a:tailEnd type="triangle" w="med" len="med"/>
          </a:ln>
          <a:effectLst/>
        </p:spPr>
        <p:txBody>
          <a:bodyPr/>
          <a:lstStyle/>
          <a:p>
            <a:endParaRPr lang="en-US"/>
          </a:p>
        </p:txBody>
      </p:sp>
      <p:sp>
        <p:nvSpPr>
          <p:cNvPr id="5128" name="Text Box 8"/>
          <p:cNvSpPr txBox="1">
            <a:spLocks noChangeArrowheads="1"/>
          </p:cNvSpPr>
          <p:nvPr/>
        </p:nvSpPr>
        <p:spPr bwMode="auto">
          <a:xfrm>
            <a:off x="330679" y="1945241"/>
            <a:ext cx="8686800" cy="2835275"/>
          </a:xfrm>
          <a:prstGeom prst="rect">
            <a:avLst/>
          </a:prstGeom>
          <a:noFill/>
          <a:ln w="9525">
            <a:noFill/>
            <a:miter lim="800000"/>
            <a:headEnd/>
            <a:tailEnd/>
          </a:ln>
          <a:effectLst/>
        </p:spPr>
        <p:txBody>
          <a:bodyPr>
            <a:spAutoFit/>
          </a:bodyPr>
          <a:lstStyle/>
          <a:p>
            <a:pPr>
              <a:spcBef>
                <a:spcPct val="50000"/>
              </a:spcBef>
              <a:buFontTx/>
              <a:buChar char="•"/>
            </a:pPr>
            <a:r>
              <a:rPr lang="en-US" dirty="0">
                <a:cs typeface="Arial" charset="0"/>
              </a:rPr>
              <a:t> </a:t>
            </a:r>
            <a:r>
              <a:rPr lang="en-US" sz="2000" dirty="0">
                <a:cs typeface="Arial" charset="0"/>
              </a:rPr>
              <a:t>Attractive force </a:t>
            </a:r>
            <a:r>
              <a:rPr lang="en-US" sz="2000" dirty="0" err="1">
                <a:cs typeface="Arial" charset="0"/>
              </a:rPr>
              <a:t>btn</a:t>
            </a:r>
            <a:r>
              <a:rPr lang="en-US" sz="2000" dirty="0">
                <a:cs typeface="Arial" charset="0"/>
              </a:rPr>
              <a:t> protons and electrons cause them to form atoms, as we saw in Ch.11. </a:t>
            </a:r>
          </a:p>
          <a:p>
            <a:pPr>
              <a:spcBef>
                <a:spcPct val="50000"/>
              </a:spcBef>
              <a:buFontTx/>
              <a:buChar char="•"/>
            </a:pPr>
            <a:r>
              <a:rPr lang="en-US" sz="2000" dirty="0">
                <a:cs typeface="Arial" charset="0"/>
              </a:rPr>
              <a:t> Electrical force is behind all of how atoms bond i.e. behind chemistry…</a:t>
            </a:r>
          </a:p>
          <a:p>
            <a:pPr>
              <a:spcBef>
                <a:spcPct val="50000"/>
              </a:spcBef>
              <a:buFontTx/>
              <a:buChar char="•"/>
            </a:pPr>
            <a:r>
              <a:rPr lang="en-US" sz="2000" dirty="0">
                <a:cs typeface="Arial" charset="0"/>
              </a:rPr>
              <a:t> Every electron has charge  -1.6 x 10</a:t>
            </a:r>
            <a:r>
              <a:rPr lang="en-US" sz="2000" baseline="30000" dirty="0">
                <a:cs typeface="Arial" charset="0"/>
              </a:rPr>
              <a:t>-19</a:t>
            </a:r>
            <a:r>
              <a:rPr lang="en-US" sz="2000" dirty="0">
                <a:cs typeface="Arial" charset="0"/>
              </a:rPr>
              <a:t> C, and every proton 1.6 x 10</a:t>
            </a:r>
            <a:r>
              <a:rPr lang="en-US" sz="2000" baseline="30000" dirty="0">
                <a:cs typeface="Arial" charset="0"/>
              </a:rPr>
              <a:t>-19</a:t>
            </a:r>
            <a:r>
              <a:rPr lang="en-US" sz="2000" dirty="0">
                <a:cs typeface="Arial" charset="0"/>
              </a:rPr>
              <a:t> C </a:t>
            </a:r>
          </a:p>
          <a:p>
            <a:pPr lvl="2">
              <a:spcBef>
                <a:spcPct val="50000"/>
              </a:spcBef>
            </a:pPr>
            <a:r>
              <a:rPr lang="en-US" sz="2000" dirty="0">
                <a:solidFill>
                  <a:srgbClr val="0070C0"/>
                </a:solidFill>
                <a:cs typeface="Arial" charset="0"/>
              </a:rPr>
              <a:t>i.e. -1 C represents the charge of 6.25 billion </a:t>
            </a:r>
            <a:r>
              <a:rPr lang="en-US" sz="2000" dirty="0" err="1">
                <a:solidFill>
                  <a:srgbClr val="0070C0"/>
                </a:solidFill>
                <a:cs typeface="Arial" charset="0"/>
              </a:rPr>
              <a:t>billion</a:t>
            </a:r>
            <a:r>
              <a:rPr lang="en-US" sz="2000" dirty="0">
                <a:solidFill>
                  <a:srgbClr val="0070C0"/>
                </a:solidFill>
                <a:cs typeface="Arial" charset="0"/>
              </a:rPr>
              <a:t> electrons !</a:t>
            </a:r>
          </a:p>
          <a:p>
            <a:pPr lvl="2">
              <a:spcBef>
                <a:spcPct val="50000"/>
              </a:spcBef>
            </a:pPr>
            <a:r>
              <a:rPr lang="en-US" sz="2000" dirty="0">
                <a:cs typeface="Arial" charset="0"/>
              </a:rPr>
              <a:t>Yet 1C is the amount of charge passing through a 100-W light bulb in just over a second. A lot of electrons!</a:t>
            </a:r>
          </a:p>
        </p:txBody>
      </p:sp>
      <p:sp>
        <p:nvSpPr>
          <p:cNvPr id="5129" name="Text Box 9"/>
          <p:cNvSpPr txBox="1">
            <a:spLocks noChangeArrowheads="1"/>
          </p:cNvSpPr>
          <p:nvPr/>
        </p:nvSpPr>
        <p:spPr bwMode="auto">
          <a:xfrm>
            <a:off x="304800" y="5181600"/>
            <a:ext cx="8839200" cy="366713"/>
          </a:xfrm>
          <a:prstGeom prst="rect">
            <a:avLst/>
          </a:prstGeom>
          <a:noFill/>
          <a:ln w="9525">
            <a:noFill/>
            <a:miter lim="800000"/>
            <a:headEnd/>
            <a:tailEnd/>
          </a:ln>
          <a:effectLst/>
        </p:spPr>
        <p:txBody>
          <a:bodyPr>
            <a:spAutoFit/>
          </a:bodyPr>
          <a:lstStyle/>
          <a:p>
            <a:pPr>
              <a:spcBef>
                <a:spcPct val="50000"/>
              </a:spcBef>
            </a:pPr>
            <a:endParaRPr lang="en-US">
              <a:cs typeface="Arial" charset="0"/>
            </a:endParaRPr>
          </a:p>
        </p:txBody>
      </p:sp>
      <p:sp>
        <p:nvSpPr>
          <p:cNvPr id="5130" name="Text Box 10"/>
          <p:cNvSpPr txBox="1">
            <a:spLocks noChangeArrowheads="1"/>
          </p:cNvSpPr>
          <p:nvPr/>
        </p:nvSpPr>
        <p:spPr bwMode="auto">
          <a:xfrm>
            <a:off x="190500" y="4914211"/>
            <a:ext cx="8763000" cy="1477328"/>
          </a:xfrm>
          <a:prstGeom prst="rect">
            <a:avLst/>
          </a:prstGeom>
          <a:noFill/>
          <a:ln w="9525">
            <a:noFill/>
            <a:miter lim="800000"/>
            <a:headEnd/>
            <a:tailEnd/>
          </a:ln>
          <a:effectLst/>
        </p:spPr>
        <p:txBody>
          <a:bodyPr>
            <a:spAutoFit/>
          </a:bodyPr>
          <a:lstStyle/>
          <a:p>
            <a:pPr>
              <a:spcBef>
                <a:spcPct val="50000"/>
              </a:spcBef>
              <a:buFontTx/>
              <a:buChar char="•"/>
            </a:pPr>
            <a:r>
              <a:rPr lang="en-US" dirty="0">
                <a:solidFill>
                  <a:srgbClr val="00B050"/>
                </a:solidFill>
                <a:cs typeface="Arial" charset="0"/>
              </a:rPr>
              <a:t> </a:t>
            </a:r>
            <a:r>
              <a:rPr lang="en-US" sz="2000" b="1" dirty="0">
                <a:solidFill>
                  <a:srgbClr val="00B050"/>
                </a:solidFill>
                <a:cs typeface="Arial" charset="0"/>
              </a:rPr>
              <a:t>Charge is always conserved:</a:t>
            </a:r>
            <a:r>
              <a:rPr lang="en-US" sz="2000" dirty="0">
                <a:solidFill>
                  <a:srgbClr val="00B050"/>
                </a:solidFill>
                <a:cs typeface="Arial" charset="0"/>
              </a:rPr>
              <a:t> </a:t>
            </a:r>
            <a:r>
              <a:rPr lang="en-US" sz="2000" dirty="0">
                <a:cs typeface="Arial" charset="0"/>
              </a:rPr>
              <a:t>charge cannot be created or destroyed, but can be transferred from one object to another. </a:t>
            </a:r>
          </a:p>
          <a:p>
            <a:pPr>
              <a:spcBef>
                <a:spcPct val="50000"/>
              </a:spcBef>
            </a:pPr>
            <a:r>
              <a:rPr lang="en-US" sz="2000" dirty="0" err="1">
                <a:cs typeface="Arial" charset="0"/>
              </a:rPr>
              <a:t>Eg</a:t>
            </a:r>
            <a:r>
              <a:rPr lang="en-US" sz="2000" dirty="0">
                <a:cs typeface="Arial" charset="0"/>
              </a:rPr>
              <a:t>. Rubbing </a:t>
            </a:r>
            <a:r>
              <a:rPr lang="en-US" sz="2000" dirty="0" smtClean="0">
                <a:cs typeface="Arial" charset="0"/>
              </a:rPr>
              <a:t>a </a:t>
            </a:r>
            <a:r>
              <a:rPr lang="en-US" sz="2000" dirty="0">
                <a:cs typeface="Arial" charset="0"/>
              </a:rPr>
              <a:t>rod with fur – electrons transfer from fur to rod, leaving rod negatively charged, </a:t>
            </a:r>
            <a:r>
              <a:rPr lang="en-US" sz="2000" dirty="0" smtClean="0">
                <a:cs typeface="Arial" charset="0"/>
              </a:rPr>
              <a:t>and </a:t>
            </a:r>
            <a:r>
              <a:rPr lang="en-US" sz="2000" dirty="0">
                <a:cs typeface="Arial" charset="0"/>
              </a:rPr>
              <a:t>fur with exactly same magnitude of positive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2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2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3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animBg="1"/>
      <p:bldP spid="51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r>
              <a:rPr lang="en-US" sz="3200" u="sng"/>
              <a:t>Van de Graaff generator</a:t>
            </a:r>
          </a:p>
        </p:txBody>
      </p:sp>
      <p:pic>
        <p:nvPicPr>
          <p:cNvPr id="46083" name="Picture 3" descr="22-30Figure_FIG"/>
          <p:cNvPicPr>
            <a:picLocks noGrp="1" noChangeAspect="1" noChangeArrowheads="1"/>
          </p:cNvPicPr>
          <p:nvPr>
            <p:ph idx="1"/>
          </p:nvPr>
        </p:nvPicPr>
        <p:blipFill>
          <a:blip r:embed="rId3"/>
          <a:srcRect/>
          <a:stretch>
            <a:fillRect/>
          </a:stretch>
        </p:blipFill>
        <p:spPr>
          <a:xfrm>
            <a:off x="5105400" y="1219200"/>
            <a:ext cx="4038600" cy="3581400"/>
          </a:xfrm>
          <a:noFill/>
          <a:ln/>
        </p:spPr>
      </p:pic>
      <p:sp>
        <p:nvSpPr>
          <p:cNvPr id="46084" name="Text Box 4"/>
          <p:cNvSpPr txBox="1">
            <a:spLocks noChangeArrowheads="1"/>
          </p:cNvSpPr>
          <p:nvPr/>
        </p:nvSpPr>
        <p:spPr bwMode="auto">
          <a:xfrm>
            <a:off x="381000" y="1066800"/>
            <a:ext cx="5257800" cy="701675"/>
          </a:xfrm>
          <a:prstGeom prst="rect">
            <a:avLst/>
          </a:prstGeom>
          <a:noFill/>
          <a:ln w="9525">
            <a:noFill/>
            <a:miter lim="800000"/>
            <a:headEnd/>
            <a:tailEnd/>
          </a:ln>
          <a:effectLst/>
        </p:spPr>
        <p:txBody>
          <a:bodyPr>
            <a:spAutoFit/>
          </a:bodyPr>
          <a:lstStyle/>
          <a:p>
            <a:pPr>
              <a:spcBef>
                <a:spcPct val="50000"/>
              </a:spcBef>
            </a:pPr>
            <a:r>
              <a:rPr lang="en-US" sz="2000">
                <a:cs typeface="Arial" charset="0"/>
              </a:rPr>
              <a:t>Is a  common device for building up high voltages:</a:t>
            </a:r>
          </a:p>
        </p:txBody>
      </p:sp>
      <p:sp>
        <p:nvSpPr>
          <p:cNvPr id="46085" name="Text Box 5"/>
          <p:cNvSpPr txBox="1">
            <a:spLocks noChangeArrowheads="1"/>
          </p:cNvSpPr>
          <p:nvPr/>
        </p:nvSpPr>
        <p:spPr bwMode="auto">
          <a:xfrm>
            <a:off x="381000" y="1981200"/>
            <a:ext cx="4800600" cy="3938588"/>
          </a:xfrm>
          <a:prstGeom prst="rect">
            <a:avLst/>
          </a:prstGeom>
          <a:noFill/>
          <a:ln w="9525">
            <a:noFill/>
            <a:miter lim="800000"/>
            <a:headEnd/>
            <a:tailEnd/>
          </a:ln>
          <a:effectLst/>
        </p:spPr>
        <p:txBody>
          <a:bodyPr>
            <a:spAutoFit/>
          </a:bodyPr>
          <a:lstStyle/>
          <a:p>
            <a:pPr>
              <a:spcBef>
                <a:spcPct val="50000"/>
              </a:spcBef>
            </a:pPr>
            <a:r>
              <a:rPr lang="en-US" b="1" u="sng">
                <a:solidFill>
                  <a:schemeClr val="accent2"/>
                </a:solidFill>
                <a:cs typeface="Arial" charset="0"/>
              </a:rPr>
              <a:t>EXTRA READING:</a:t>
            </a:r>
          </a:p>
          <a:p>
            <a:pPr>
              <a:spcBef>
                <a:spcPct val="50000"/>
              </a:spcBef>
            </a:pPr>
            <a:r>
              <a:rPr lang="en-US">
                <a:solidFill>
                  <a:schemeClr val="accent2"/>
                </a:solidFill>
                <a:cs typeface="Arial" charset="0"/>
              </a:rPr>
              <a:t>Needles maintained at large negative potential w.r.t. ground. They discharge electrons continuously onto the rubber belt which then carry them up into hollow conductor.</a:t>
            </a:r>
          </a:p>
          <a:p>
            <a:pPr>
              <a:spcBef>
                <a:spcPct val="50000"/>
              </a:spcBef>
            </a:pPr>
            <a:r>
              <a:rPr lang="en-US">
                <a:solidFill>
                  <a:schemeClr val="accent2"/>
                </a:solidFill>
                <a:cs typeface="Arial" charset="0"/>
              </a:rPr>
              <a:t>Electrons end up on the outer sphere because there has to be 0 E-field inside – picked up by metal points (acting like lightning rods). Inside remains uncharged so more electrons keep coming up – end up with huge voltage on the dome. Can get as high as 20 million volts!</a:t>
            </a:r>
          </a:p>
        </p:txBody>
      </p:sp>
      <p:sp>
        <p:nvSpPr>
          <p:cNvPr id="46086" name="Text Box 6"/>
          <p:cNvSpPr txBox="1">
            <a:spLocks noChangeArrowheads="1"/>
          </p:cNvSpPr>
          <p:nvPr/>
        </p:nvSpPr>
        <p:spPr bwMode="auto">
          <a:xfrm>
            <a:off x="457200" y="5943600"/>
            <a:ext cx="7924800" cy="641350"/>
          </a:xfrm>
          <a:prstGeom prst="rect">
            <a:avLst/>
          </a:prstGeom>
          <a:noFill/>
          <a:ln w="9525">
            <a:noFill/>
            <a:miter lim="800000"/>
            <a:headEnd/>
            <a:tailEnd/>
          </a:ln>
          <a:effectLst/>
        </p:spPr>
        <p:txBody>
          <a:bodyPr>
            <a:spAutoFit/>
          </a:bodyPr>
          <a:lstStyle/>
          <a:p>
            <a:pPr>
              <a:spcBef>
                <a:spcPct val="50000"/>
              </a:spcBef>
            </a:pPr>
            <a:r>
              <a:rPr lang="en-US">
                <a:cs typeface="Arial" charset="0"/>
              </a:rPr>
              <a:t>Can raise your hair with this !! Charges go into your hair, causing hairs to repel each other.</a:t>
            </a:r>
            <a:endParaRPr lang="en-US" b="1">
              <a:cs typeface="Arial" charset="0"/>
            </a:endParaRPr>
          </a:p>
        </p:txBody>
      </p:sp>
      <p:sp>
        <p:nvSpPr>
          <p:cNvPr id="46087" name="Line 7"/>
          <p:cNvSpPr>
            <a:spLocks noChangeShapeType="1"/>
          </p:cNvSpPr>
          <p:nvPr/>
        </p:nvSpPr>
        <p:spPr bwMode="auto">
          <a:xfrm>
            <a:off x="3962400" y="2514600"/>
            <a:ext cx="2514600" cy="1371600"/>
          </a:xfrm>
          <a:prstGeom prst="line">
            <a:avLst/>
          </a:prstGeom>
          <a:noFill/>
          <a:ln w="95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6" grpId="0"/>
      <p:bldP spid="460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0"/>
            <a:ext cx="8229600" cy="1143000"/>
          </a:xfrm>
        </p:spPr>
        <p:txBody>
          <a:bodyPr/>
          <a:lstStyle/>
          <a:p>
            <a:r>
              <a:rPr lang="en-US" sz="3200" u="sng"/>
              <a:t>Clicker Question</a:t>
            </a:r>
          </a:p>
        </p:txBody>
      </p:sp>
      <p:pic>
        <p:nvPicPr>
          <p:cNvPr id="48131" name="Picture 3" descr="im225"/>
          <p:cNvPicPr>
            <a:picLocks noGrp="1" noChangeAspect="1" noChangeArrowheads="1"/>
          </p:cNvPicPr>
          <p:nvPr>
            <p:ph idx="1"/>
          </p:nvPr>
        </p:nvPicPr>
        <p:blipFill>
          <a:blip r:embed="rId3"/>
          <a:srcRect/>
          <a:stretch>
            <a:fillRect/>
          </a:stretch>
        </p:blipFill>
        <p:spPr>
          <a:xfrm>
            <a:off x="6248400" y="1277938"/>
            <a:ext cx="2895600" cy="2378075"/>
          </a:xfrm>
          <a:noFill/>
          <a:ln/>
        </p:spPr>
      </p:pic>
      <p:sp>
        <p:nvSpPr>
          <p:cNvPr id="48132" name="Rectangle 4"/>
          <p:cNvSpPr>
            <a:spLocks noChangeArrowheads="1"/>
          </p:cNvSpPr>
          <p:nvPr/>
        </p:nvSpPr>
        <p:spPr bwMode="auto">
          <a:xfrm>
            <a:off x="304800" y="1066800"/>
            <a:ext cx="5562600" cy="4054475"/>
          </a:xfrm>
          <a:prstGeom prst="rect">
            <a:avLst/>
          </a:prstGeom>
          <a:noFill/>
          <a:ln w="9525">
            <a:noFill/>
            <a:miter lim="800000"/>
            <a:headEnd/>
            <a:tailEnd/>
          </a:ln>
          <a:effectLst/>
        </p:spPr>
        <p:txBody>
          <a:bodyPr anchor="ctr">
            <a:spAutoFit/>
          </a:bodyPr>
          <a:lstStyle/>
          <a:p>
            <a:pPr marL="342900" indent="-342900" algn="just">
              <a:tabLst>
                <a:tab pos="889000" algn="l"/>
                <a:tab pos="1397000" algn="l"/>
                <a:tab pos="7112000" algn="l"/>
              </a:tabLst>
            </a:pPr>
            <a:r>
              <a:rPr lang="en-US" sz="2000">
                <a:cs typeface="Arial" charset="0"/>
              </a:rPr>
              <a:t>In next chapter we’ll study how charges tend to move from regions of high potential to low potential.</a:t>
            </a:r>
          </a:p>
          <a:p>
            <a:pPr marL="342900" indent="-342900" algn="just">
              <a:tabLst>
                <a:tab pos="889000" algn="l"/>
                <a:tab pos="1397000" algn="l"/>
                <a:tab pos="7112000" algn="l"/>
              </a:tabLst>
            </a:pPr>
            <a:r>
              <a:rPr lang="en-US" sz="2000">
                <a:cs typeface="Arial" charset="0"/>
              </a:rPr>
              <a:t>In which case here does current flow? </a:t>
            </a:r>
          </a:p>
          <a:p>
            <a:pPr marL="342900" indent="-342900" algn="just">
              <a:tabLst>
                <a:tab pos="889000" algn="l"/>
                <a:tab pos="1397000" algn="l"/>
                <a:tab pos="7112000" algn="l"/>
              </a:tabLst>
            </a:pPr>
            <a:endParaRPr lang="en-US" sz="2000">
              <a:cs typeface="Arial" charset="0"/>
            </a:endParaRPr>
          </a:p>
          <a:p>
            <a:pPr marL="342900" indent="-342900" algn="just">
              <a:buFontTx/>
              <a:buAutoNum type="alphaUcParenR"/>
              <a:tabLst>
                <a:tab pos="889000" algn="l"/>
                <a:tab pos="1397000" algn="l"/>
                <a:tab pos="7112000" algn="l"/>
              </a:tabLst>
            </a:pPr>
            <a:r>
              <a:rPr lang="en-US" sz="2000">
                <a:cs typeface="Arial" charset="0"/>
              </a:rPr>
              <a:t>In tube on the right: when one end of the fluorescent tube is held closer to the charged Van de Graaff generator</a:t>
            </a:r>
          </a:p>
          <a:p>
            <a:pPr marL="342900" indent="-342900" algn="just">
              <a:buFontTx/>
              <a:buAutoNum type="alphaUcParenR"/>
              <a:tabLst>
                <a:tab pos="889000" algn="l"/>
                <a:tab pos="1397000" algn="l"/>
                <a:tab pos="7112000" algn="l"/>
              </a:tabLst>
            </a:pPr>
            <a:r>
              <a:rPr lang="en-US" sz="2000">
                <a:cs typeface="Arial" charset="0"/>
              </a:rPr>
              <a:t>In the tube on the left: when both ends are equidistant</a:t>
            </a:r>
          </a:p>
          <a:p>
            <a:pPr marL="342900" indent="-342900" algn="just">
              <a:tabLst>
                <a:tab pos="889000" algn="l"/>
                <a:tab pos="1397000" algn="l"/>
                <a:tab pos="7112000" algn="l"/>
              </a:tabLst>
            </a:pPr>
            <a:r>
              <a:rPr lang="en-US" sz="2000">
                <a:cs typeface="Arial" charset="0"/>
              </a:rPr>
              <a:t>C) In both tubes</a:t>
            </a:r>
          </a:p>
          <a:p>
            <a:pPr marL="342900" indent="-342900" algn="just">
              <a:tabLst>
                <a:tab pos="889000" algn="l"/>
                <a:tab pos="1397000" algn="l"/>
                <a:tab pos="7112000" algn="l"/>
              </a:tabLst>
            </a:pPr>
            <a:r>
              <a:rPr lang="en-US" sz="2000">
                <a:cs typeface="Arial" charset="0"/>
              </a:rPr>
              <a:t>D) In neither tube</a:t>
            </a:r>
          </a:p>
          <a:p>
            <a:pPr marL="342900" indent="-342900" algn="just">
              <a:tabLst>
                <a:tab pos="889000" algn="l"/>
                <a:tab pos="1397000" algn="l"/>
                <a:tab pos="7112000" algn="l"/>
              </a:tabLst>
            </a:pPr>
            <a:r>
              <a:rPr lang="en-US" sz="2000">
                <a:solidFill>
                  <a:srgbClr val="993366"/>
                </a:solidFill>
                <a:cs typeface="Arial" charset="0"/>
              </a:rPr>
              <a:t>. </a:t>
            </a:r>
          </a:p>
        </p:txBody>
      </p:sp>
      <p:sp>
        <p:nvSpPr>
          <p:cNvPr id="48133" name="Text Box 5"/>
          <p:cNvSpPr txBox="1">
            <a:spLocks noChangeArrowheads="1"/>
          </p:cNvSpPr>
          <p:nvPr/>
        </p:nvSpPr>
        <p:spPr bwMode="auto">
          <a:xfrm>
            <a:off x="7010400" y="685800"/>
            <a:ext cx="21336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cs typeface="Arial" charset="0"/>
              </a:rPr>
              <a:t>fluorescent tubes</a:t>
            </a:r>
          </a:p>
        </p:txBody>
      </p:sp>
      <p:sp>
        <p:nvSpPr>
          <p:cNvPr id="48134" name="Line 6"/>
          <p:cNvSpPr>
            <a:spLocks noChangeShapeType="1"/>
          </p:cNvSpPr>
          <p:nvPr/>
        </p:nvSpPr>
        <p:spPr bwMode="auto">
          <a:xfrm flipH="1">
            <a:off x="6553200" y="990600"/>
            <a:ext cx="685800" cy="381000"/>
          </a:xfrm>
          <a:prstGeom prst="line">
            <a:avLst/>
          </a:prstGeom>
          <a:noFill/>
          <a:ln w="9525">
            <a:solidFill>
              <a:schemeClr val="accent2"/>
            </a:solidFill>
            <a:round/>
            <a:headEnd/>
            <a:tailEnd type="triangle" w="med" len="med"/>
          </a:ln>
          <a:effectLst/>
        </p:spPr>
        <p:txBody>
          <a:bodyPr/>
          <a:lstStyle/>
          <a:p>
            <a:endParaRPr lang="en-US"/>
          </a:p>
        </p:txBody>
      </p:sp>
      <p:sp>
        <p:nvSpPr>
          <p:cNvPr id="48135" name="Line 7"/>
          <p:cNvSpPr>
            <a:spLocks noChangeShapeType="1"/>
          </p:cNvSpPr>
          <p:nvPr/>
        </p:nvSpPr>
        <p:spPr bwMode="auto">
          <a:xfrm>
            <a:off x="8153400" y="990600"/>
            <a:ext cx="381000" cy="457200"/>
          </a:xfrm>
          <a:prstGeom prst="line">
            <a:avLst/>
          </a:prstGeom>
          <a:noFill/>
          <a:ln w="9525">
            <a:solidFill>
              <a:schemeClr val="accent2"/>
            </a:solidFill>
            <a:round/>
            <a:headEnd/>
            <a:tailEnd type="triangle" w="med" len="med"/>
          </a:ln>
          <a:effectLst/>
        </p:spPr>
        <p:txBody>
          <a:bodyPr/>
          <a:lstStyle/>
          <a:p>
            <a:endParaRPr lang="en-US"/>
          </a:p>
        </p:txBody>
      </p:sp>
      <p:sp>
        <p:nvSpPr>
          <p:cNvPr id="48136" name="Text Box 8"/>
          <p:cNvSpPr txBox="1">
            <a:spLocks noChangeArrowheads="1"/>
          </p:cNvSpPr>
          <p:nvPr/>
        </p:nvSpPr>
        <p:spPr bwMode="auto">
          <a:xfrm>
            <a:off x="533400" y="4937125"/>
            <a:ext cx="7924800" cy="1920875"/>
          </a:xfrm>
          <a:prstGeom prst="rect">
            <a:avLst/>
          </a:prstGeom>
          <a:noFill/>
          <a:ln w="9525">
            <a:noFill/>
            <a:miter lim="800000"/>
            <a:headEnd/>
            <a:tailEnd/>
          </a:ln>
          <a:effectLst/>
        </p:spPr>
        <p:txBody>
          <a:bodyPr>
            <a:spAutoFit/>
          </a:bodyPr>
          <a:lstStyle/>
          <a:p>
            <a:r>
              <a:rPr lang="en-US" sz="2000">
                <a:solidFill>
                  <a:srgbClr val="993366"/>
                </a:solidFill>
                <a:cs typeface="Arial" charset="0"/>
              </a:rPr>
              <a:t>Answer: A</a:t>
            </a:r>
          </a:p>
          <a:p>
            <a:r>
              <a:rPr lang="en-US" sz="2000">
                <a:solidFill>
                  <a:srgbClr val="993366"/>
                </a:solidFill>
                <a:cs typeface="Arial" charset="0"/>
              </a:rPr>
              <a:t>The close end is in a stronger part of the field than the far end. More energy per charge means more voltage at the near end. With a voltage difference across the tube, you get a current. When both ends are equidistant, there is no voltage difference across the tube, and no current</a:t>
            </a:r>
          </a:p>
        </p:txBody>
      </p:sp>
      <p:sp>
        <p:nvSpPr>
          <p:cNvPr id="9" name="TextBox 8"/>
          <p:cNvSpPr txBox="1"/>
          <p:nvPr/>
        </p:nvSpPr>
        <p:spPr>
          <a:xfrm>
            <a:off x="7086600" y="1828800"/>
            <a:ext cx="304800" cy="369332"/>
          </a:xfrm>
          <a:prstGeom prst="rect">
            <a:avLst/>
          </a:prstGeom>
          <a:noFill/>
        </p:spPr>
        <p:txBody>
          <a:bodyPr wrap="square" rtlCol="0">
            <a:spAutoFit/>
          </a:bodyPr>
          <a:lstStyle/>
          <a:p>
            <a:r>
              <a:rPr lang="en-US" dirty="0" smtClean="0"/>
              <a:t>- </a:t>
            </a:r>
            <a:endParaRPr lang="en-US" dirty="0"/>
          </a:p>
        </p:txBody>
      </p:sp>
      <p:sp>
        <p:nvSpPr>
          <p:cNvPr id="10" name="TextBox 9"/>
          <p:cNvSpPr txBox="1"/>
          <p:nvPr/>
        </p:nvSpPr>
        <p:spPr>
          <a:xfrm>
            <a:off x="6781800" y="1752600"/>
            <a:ext cx="304800" cy="369332"/>
          </a:xfrm>
          <a:prstGeom prst="rect">
            <a:avLst/>
          </a:prstGeom>
          <a:noFill/>
        </p:spPr>
        <p:txBody>
          <a:bodyPr wrap="square" rtlCol="0">
            <a:spAutoFit/>
          </a:bodyPr>
          <a:lstStyle/>
          <a:p>
            <a:r>
              <a:rPr lang="en-US" dirty="0" smtClean="0"/>
              <a:t>- </a:t>
            </a:r>
            <a:endParaRPr lang="en-US" dirty="0"/>
          </a:p>
        </p:txBody>
      </p:sp>
      <p:sp>
        <p:nvSpPr>
          <p:cNvPr id="11" name="TextBox 10"/>
          <p:cNvSpPr txBox="1"/>
          <p:nvPr/>
        </p:nvSpPr>
        <p:spPr>
          <a:xfrm>
            <a:off x="7391400" y="2133600"/>
            <a:ext cx="304800" cy="369332"/>
          </a:xfrm>
          <a:prstGeom prst="rect">
            <a:avLst/>
          </a:prstGeom>
          <a:noFill/>
        </p:spPr>
        <p:txBody>
          <a:bodyPr wrap="square" rtlCol="0">
            <a:spAutoFit/>
          </a:bodyPr>
          <a:lstStyle/>
          <a:p>
            <a:r>
              <a:rPr lang="en-US" dirty="0" smtClean="0"/>
              <a:t>- </a:t>
            </a:r>
            <a:endParaRPr lang="en-US" dirty="0"/>
          </a:p>
        </p:txBody>
      </p:sp>
      <p:sp>
        <p:nvSpPr>
          <p:cNvPr id="12" name="TextBox 11"/>
          <p:cNvSpPr txBox="1"/>
          <p:nvPr/>
        </p:nvSpPr>
        <p:spPr>
          <a:xfrm>
            <a:off x="7315200" y="1600200"/>
            <a:ext cx="304800" cy="369332"/>
          </a:xfrm>
          <a:prstGeom prst="rect">
            <a:avLst/>
          </a:prstGeom>
          <a:noFill/>
        </p:spPr>
        <p:txBody>
          <a:bodyPr wrap="square" rtlCol="0">
            <a:spAutoFit/>
          </a:bodyPr>
          <a:lstStyle/>
          <a:p>
            <a:r>
              <a:rPr lang="en-US" dirty="0" smtClean="0"/>
              <a:t>- </a:t>
            </a:r>
            <a:endParaRPr lang="en-US" dirty="0"/>
          </a:p>
        </p:txBody>
      </p:sp>
      <p:sp>
        <p:nvSpPr>
          <p:cNvPr id="13" name="TextBox 12"/>
          <p:cNvSpPr txBox="1"/>
          <p:nvPr/>
        </p:nvSpPr>
        <p:spPr>
          <a:xfrm>
            <a:off x="7010400" y="1447800"/>
            <a:ext cx="304800" cy="369332"/>
          </a:xfrm>
          <a:prstGeom prst="rect">
            <a:avLst/>
          </a:prstGeom>
          <a:noFill/>
        </p:spPr>
        <p:txBody>
          <a:bodyPr wrap="square" rtlCol="0">
            <a:spAutoFit/>
          </a:bodyPr>
          <a:lstStyle/>
          <a:p>
            <a:r>
              <a:rPr lang="en-US" dirty="0" smtClean="0"/>
              <a:t>- </a:t>
            </a:r>
            <a:endParaRPr lang="en-US" dirty="0"/>
          </a:p>
        </p:txBody>
      </p:sp>
      <p:sp>
        <p:nvSpPr>
          <p:cNvPr id="14" name="TextBox 13"/>
          <p:cNvSpPr txBox="1"/>
          <p:nvPr/>
        </p:nvSpPr>
        <p:spPr>
          <a:xfrm>
            <a:off x="7239000" y="1981200"/>
            <a:ext cx="304800" cy="369332"/>
          </a:xfrm>
          <a:prstGeom prst="rect">
            <a:avLst/>
          </a:prstGeom>
          <a:noFill/>
        </p:spPr>
        <p:txBody>
          <a:bodyPr wrap="square" rtlCol="0">
            <a:spAutoFit/>
          </a:bodyPr>
          <a:lstStyle/>
          <a:p>
            <a:r>
              <a:rPr lang="en-US" dirty="0" smtClean="0"/>
              <a:t>- </a:t>
            </a:r>
            <a:endParaRPr lang="en-US" dirty="0"/>
          </a:p>
        </p:txBody>
      </p:sp>
      <p:sp>
        <p:nvSpPr>
          <p:cNvPr id="15" name="TextBox 14"/>
          <p:cNvSpPr txBox="1"/>
          <p:nvPr/>
        </p:nvSpPr>
        <p:spPr>
          <a:xfrm>
            <a:off x="6858000" y="2057400"/>
            <a:ext cx="304800" cy="369332"/>
          </a:xfrm>
          <a:prstGeom prst="rect">
            <a:avLst/>
          </a:prstGeom>
          <a:noFill/>
        </p:spPr>
        <p:txBody>
          <a:bodyPr wrap="square" rtlCol="0">
            <a:spAutoFit/>
          </a:bodyPr>
          <a:lstStyle/>
          <a:p>
            <a:r>
              <a:rPr lang="en-US" dirty="0" smtClean="0"/>
              <a:t>- </a:t>
            </a:r>
            <a:endParaRPr lang="en-US" dirty="0"/>
          </a:p>
        </p:txBody>
      </p:sp>
      <p:sp>
        <p:nvSpPr>
          <p:cNvPr id="16" name="TextBox 15"/>
          <p:cNvSpPr txBox="1"/>
          <p:nvPr/>
        </p:nvSpPr>
        <p:spPr>
          <a:xfrm>
            <a:off x="7467600" y="1828800"/>
            <a:ext cx="304800" cy="369332"/>
          </a:xfrm>
          <a:prstGeom prst="rect">
            <a:avLst/>
          </a:prstGeom>
          <a:noFill/>
        </p:spPr>
        <p:txBody>
          <a:bodyPr wrap="square" rtlCol="0">
            <a:spAutoFit/>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44562"/>
          </a:xfrm>
        </p:spPr>
        <p:txBody>
          <a:bodyPr/>
          <a:lstStyle/>
          <a:p>
            <a:r>
              <a:rPr lang="en-US" sz="3200" u="sng"/>
              <a:t>More on charge</a:t>
            </a:r>
          </a:p>
        </p:txBody>
      </p:sp>
      <p:sp>
        <p:nvSpPr>
          <p:cNvPr id="6147" name="Rectangle 3"/>
          <p:cNvSpPr>
            <a:spLocks noGrp="1" noChangeArrowheads="1"/>
          </p:cNvSpPr>
          <p:nvPr>
            <p:ph type="body" idx="1"/>
          </p:nvPr>
        </p:nvSpPr>
        <p:spPr>
          <a:xfrm>
            <a:off x="457200" y="1219200"/>
            <a:ext cx="8686800" cy="4525963"/>
          </a:xfrm>
        </p:spPr>
        <p:txBody>
          <a:bodyPr/>
          <a:lstStyle/>
          <a:p>
            <a:pPr>
              <a:lnSpc>
                <a:spcPct val="80000"/>
              </a:lnSpc>
            </a:pPr>
            <a:r>
              <a:rPr lang="en-US" sz="1800" dirty="0"/>
              <a:t> </a:t>
            </a:r>
            <a:r>
              <a:rPr lang="en-US" sz="2000" dirty="0"/>
              <a:t>Note that in everyday charging processes (like rubbing objects), it is the </a:t>
            </a:r>
            <a:r>
              <a:rPr lang="en-US" sz="2000" i="1" dirty="0"/>
              <a:t>electrons</a:t>
            </a:r>
            <a:r>
              <a:rPr lang="en-US" sz="2000" dirty="0"/>
              <a:t> that transfer (not the protons). A negatively charged object has an excess of </a:t>
            </a:r>
            <a:r>
              <a:rPr lang="en-US" sz="2000" dirty="0" err="1"/>
              <a:t>e’s</a:t>
            </a:r>
            <a:r>
              <a:rPr lang="en-US" sz="2000" dirty="0"/>
              <a:t>, whereas positively charged one has deficiency (by same amount)</a:t>
            </a:r>
          </a:p>
          <a:p>
            <a:pPr>
              <a:lnSpc>
                <a:spcPct val="80000"/>
              </a:lnSpc>
            </a:pPr>
            <a:r>
              <a:rPr lang="en-US" sz="2000" dirty="0"/>
              <a:t>Which object gains the electrons depends on their </a:t>
            </a:r>
            <a:r>
              <a:rPr lang="en-US" sz="2000" b="1" i="1" dirty="0">
                <a:solidFill>
                  <a:srgbClr val="0070C0"/>
                </a:solidFill>
              </a:rPr>
              <a:t>electron affinity</a:t>
            </a:r>
            <a:r>
              <a:rPr lang="en-US" sz="2000" b="1" i="1" dirty="0"/>
              <a:t>:</a:t>
            </a:r>
          </a:p>
          <a:p>
            <a:pPr>
              <a:lnSpc>
                <a:spcPct val="80000"/>
              </a:lnSpc>
              <a:buFontTx/>
              <a:buNone/>
            </a:pPr>
            <a:endParaRPr lang="en-US" sz="2000" b="1" i="1" dirty="0"/>
          </a:p>
          <a:p>
            <a:pPr>
              <a:lnSpc>
                <a:spcPct val="80000"/>
              </a:lnSpc>
              <a:buFontTx/>
              <a:buNone/>
            </a:pPr>
            <a:r>
              <a:rPr lang="en-US" sz="2000" dirty="0" err="1"/>
              <a:t>Eg</a:t>
            </a:r>
            <a:r>
              <a:rPr lang="en-US" sz="2000" dirty="0"/>
              <a:t>. Rod has greater affinity than fur, so rod becomes –, fur +</a:t>
            </a:r>
          </a:p>
          <a:p>
            <a:pPr>
              <a:lnSpc>
                <a:spcPct val="80000"/>
              </a:lnSpc>
              <a:buFontTx/>
              <a:buNone/>
            </a:pPr>
            <a:r>
              <a:rPr lang="en-US" sz="2000" dirty="0" err="1"/>
              <a:t>Eg</a:t>
            </a:r>
            <a:r>
              <a:rPr lang="en-US" sz="2000" dirty="0"/>
              <a:t>. Silk has greater affinity than rod </a:t>
            </a:r>
            <a:r>
              <a:rPr lang="en-US" sz="2000" dirty="0">
                <a:sym typeface="Wingdings" pitchFamily="2" charset="2"/>
              </a:rPr>
              <a:t></a:t>
            </a:r>
            <a:r>
              <a:rPr lang="en-US" sz="2000" dirty="0"/>
              <a:t> when rubbed together,  rod becomes +, silk  -</a:t>
            </a:r>
          </a:p>
          <a:p>
            <a:pPr>
              <a:lnSpc>
                <a:spcPct val="80000"/>
              </a:lnSpc>
              <a:buFontTx/>
              <a:buNone/>
            </a:pPr>
            <a:r>
              <a:rPr lang="en-US" sz="2000" dirty="0" err="1"/>
              <a:t>Eg</a:t>
            </a:r>
            <a:r>
              <a:rPr lang="en-US" sz="2000" dirty="0"/>
              <a:t>. Combing hair </a:t>
            </a:r>
            <a:r>
              <a:rPr lang="en-US" sz="2000" dirty="0">
                <a:sym typeface="Wingdings" pitchFamily="2" charset="2"/>
              </a:rPr>
              <a:t> </a:t>
            </a:r>
            <a:r>
              <a:rPr lang="en-US" sz="2000" dirty="0"/>
              <a:t>Comb becomes –, hair + (</a:t>
            </a:r>
            <a:r>
              <a:rPr lang="en-US" sz="2000" dirty="0" err="1"/>
              <a:t>e’s</a:t>
            </a:r>
            <a:r>
              <a:rPr lang="en-US" sz="2000" dirty="0"/>
              <a:t> go from hair to comb)</a:t>
            </a:r>
          </a:p>
          <a:p>
            <a:pPr>
              <a:lnSpc>
                <a:spcPct val="80000"/>
              </a:lnSpc>
              <a:buFontTx/>
              <a:buNone/>
            </a:pPr>
            <a:endParaRPr lang="en-US" sz="2000" dirty="0"/>
          </a:p>
          <a:p>
            <a:pPr>
              <a:lnSpc>
                <a:spcPct val="80000"/>
              </a:lnSpc>
            </a:pPr>
            <a:r>
              <a:rPr lang="en-US" sz="2000" dirty="0">
                <a:solidFill>
                  <a:srgbClr val="00B050"/>
                </a:solidFill>
              </a:rPr>
              <a:t>Charge is </a:t>
            </a:r>
            <a:r>
              <a:rPr lang="en-US" sz="2000" b="1" dirty="0">
                <a:solidFill>
                  <a:srgbClr val="00B050"/>
                </a:solidFill>
              </a:rPr>
              <a:t>quantized: </a:t>
            </a:r>
            <a:r>
              <a:rPr lang="en-US" sz="2000" dirty="0"/>
              <a:t>cannot divide up charge into smaller units than that of electron (or proton)  i.e. all objects have a charge that is a whole-number multiple of charge of a single e.</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792163"/>
          </a:xfrm>
        </p:spPr>
        <p:txBody>
          <a:bodyPr/>
          <a:lstStyle/>
          <a:p>
            <a:r>
              <a:rPr lang="en-US" sz="3200" u="sng" dirty="0"/>
              <a:t>Question</a:t>
            </a:r>
          </a:p>
        </p:txBody>
      </p:sp>
      <p:sp>
        <p:nvSpPr>
          <p:cNvPr id="7171" name="Rectangle 3"/>
          <p:cNvSpPr>
            <a:spLocks noGrp="1" noChangeArrowheads="1"/>
          </p:cNvSpPr>
          <p:nvPr>
            <p:ph type="body" idx="1"/>
          </p:nvPr>
        </p:nvSpPr>
        <p:spPr>
          <a:xfrm>
            <a:off x="381000" y="1143000"/>
            <a:ext cx="8458200" cy="5257800"/>
          </a:xfrm>
        </p:spPr>
        <p:txBody>
          <a:bodyPr/>
          <a:lstStyle/>
          <a:p>
            <a:pPr>
              <a:lnSpc>
                <a:spcPct val="90000"/>
              </a:lnSpc>
              <a:buFontTx/>
              <a:buNone/>
            </a:pPr>
            <a:r>
              <a:rPr lang="en-US" sz="2400" dirty="0"/>
              <a:t>Compare the gravitational force between an electron and proton in an H atom with the electrical force between them. Use:</a:t>
            </a:r>
          </a:p>
          <a:p>
            <a:pPr>
              <a:lnSpc>
                <a:spcPct val="90000"/>
              </a:lnSpc>
              <a:buFontTx/>
              <a:buNone/>
            </a:pPr>
            <a:r>
              <a:rPr lang="en-US" sz="2400" dirty="0"/>
              <a:t>Average radius of H atom = 0.5 x 10</a:t>
            </a:r>
            <a:r>
              <a:rPr lang="en-US" sz="2400" baseline="30000" dirty="0"/>
              <a:t>-10</a:t>
            </a:r>
            <a:r>
              <a:rPr lang="en-US" sz="2400" dirty="0"/>
              <a:t> m</a:t>
            </a:r>
          </a:p>
          <a:p>
            <a:pPr>
              <a:lnSpc>
                <a:spcPct val="90000"/>
              </a:lnSpc>
              <a:buFontTx/>
              <a:buNone/>
            </a:pPr>
            <a:r>
              <a:rPr lang="en-US" sz="2400" dirty="0"/>
              <a:t>Mass of proton = 1.67 x 10</a:t>
            </a:r>
            <a:r>
              <a:rPr lang="en-US" sz="2400" baseline="30000" dirty="0"/>
              <a:t>-27</a:t>
            </a:r>
            <a:r>
              <a:rPr lang="en-US" sz="2400" dirty="0"/>
              <a:t> kg</a:t>
            </a:r>
          </a:p>
          <a:p>
            <a:pPr>
              <a:lnSpc>
                <a:spcPct val="90000"/>
              </a:lnSpc>
              <a:buFontTx/>
              <a:buNone/>
            </a:pPr>
            <a:r>
              <a:rPr lang="en-US" sz="2400" dirty="0"/>
              <a:t>Mass of electron = proton mass/2000 = 8.35 x 10</a:t>
            </a:r>
            <a:r>
              <a:rPr lang="en-US" sz="2400" baseline="30000" dirty="0"/>
              <a:t>-31 </a:t>
            </a:r>
            <a:r>
              <a:rPr lang="en-US" sz="2400" dirty="0"/>
              <a:t>kg</a:t>
            </a:r>
          </a:p>
          <a:p>
            <a:pPr>
              <a:lnSpc>
                <a:spcPct val="90000"/>
              </a:lnSpc>
              <a:buFontTx/>
              <a:buNone/>
            </a:pPr>
            <a:endParaRPr lang="en-US" sz="2400" dirty="0"/>
          </a:p>
          <a:p>
            <a:pPr>
              <a:lnSpc>
                <a:spcPct val="90000"/>
              </a:lnSpc>
              <a:buFontTx/>
              <a:buNone/>
            </a:pPr>
            <a:r>
              <a:rPr lang="en-US" sz="2000" dirty="0"/>
              <a:t>			</a:t>
            </a:r>
            <a:r>
              <a:rPr lang="en-US" sz="2000" dirty="0" err="1">
                <a:solidFill>
                  <a:srgbClr val="993366"/>
                </a:solidFill>
              </a:rPr>
              <a:t>Felec</a:t>
            </a:r>
            <a:r>
              <a:rPr lang="en-US" sz="2000" dirty="0">
                <a:solidFill>
                  <a:srgbClr val="993366"/>
                </a:solidFill>
              </a:rPr>
              <a:t> = </a:t>
            </a:r>
            <a:r>
              <a:rPr lang="en-US" sz="2000" i="1" dirty="0" err="1">
                <a:solidFill>
                  <a:srgbClr val="993366"/>
                </a:solidFill>
              </a:rPr>
              <a:t>kq</a:t>
            </a:r>
            <a:r>
              <a:rPr lang="en-US" sz="2000" i="1" baseline="-25000" dirty="0" err="1">
                <a:solidFill>
                  <a:srgbClr val="993366"/>
                </a:solidFill>
              </a:rPr>
              <a:t>e</a:t>
            </a:r>
            <a:r>
              <a:rPr lang="en-US" sz="2000" i="1" dirty="0" err="1">
                <a:solidFill>
                  <a:srgbClr val="993366"/>
                </a:solidFill>
              </a:rPr>
              <a:t>q</a:t>
            </a:r>
            <a:r>
              <a:rPr lang="en-US" sz="2000" i="1" baseline="-25000" dirty="0" err="1">
                <a:solidFill>
                  <a:srgbClr val="993366"/>
                </a:solidFill>
              </a:rPr>
              <a:t>p</a:t>
            </a:r>
            <a:r>
              <a:rPr lang="en-US" sz="2000" i="1" dirty="0">
                <a:solidFill>
                  <a:srgbClr val="993366"/>
                </a:solidFill>
              </a:rPr>
              <a:t>/d</a:t>
            </a:r>
            <a:r>
              <a:rPr lang="en-US" sz="2000" i="1" baseline="30000" dirty="0">
                <a:solidFill>
                  <a:srgbClr val="993366"/>
                </a:solidFill>
              </a:rPr>
              <a:t>2</a:t>
            </a:r>
          </a:p>
          <a:p>
            <a:pPr>
              <a:lnSpc>
                <a:spcPct val="90000"/>
              </a:lnSpc>
              <a:buFontTx/>
              <a:buNone/>
            </a:pPr>
            <a:r>
              <a:rPr lang="en-US" sz="2000" dirty="0">
                <a:solidFill>
                  <a:srgbClr val="993366"/>
                </a:solidFill>
              </a:rPr>
              <a:t>			      = (9x10</a:t>
            </a:r>
            <a:r>
              <a:rPr lang="en-US" sz="2000" baseline="30000" dirty="0">
                <a:solidFill>
                  <a:srgbClr val="993366"/>
                </a:solidFill>
              </a:rPr>
              <a:t>9</a:t>
            </a:r>
            <a:r>
              <a:rPr lang="en-US" sz="2000" dirty="0">
                <a:solidFill>
                  <a:srgbClr val="993366"/>
                </a:solidFill>
              </a:rPr>
              <a:t>)(1.6 x 10</a:t>
            </a:r>
            <a:r>
              <a:rPr lang="en-US" sz="2000" baseline="30000" dirty="0">
                <a:solidFill>
                  <a:srgbClr val="993366"/>
                </a:solidFill>
              </a:rPr>
              <a:t>-19</a:t>
            </a:r>
            <a:r>
              <a:rPr lang="en-US" sz="2000" dirty="0">
                <a:solidFill>
                  <a:srgbClr val="993366"/>
                </a:solidFill>
              </a:rPr>
              <a:t>)(1.6 x 10</a:t>
            </a:r>
            <a:r>
              <a:rPr lang="en-US" sz="2000" baseline="30000" dirty="0">
                <a:solidFill>
                  <a:srgbClr val="993366"/>
                </a:solidFill>
              </a:rPr>
              <a:t>-19</a:t>
            </a:r>
            <a:r>
              <a:rPr lang="en-US" sz="2000" dirty="0">
                <a:solidFill>
                  <a:srgbClr val="993366"/>
                </a:solidFill>
              </a:rPr>
              <a:t>)/(0.5x10</a:t>
            </a:r>
            <a:r>
              <a:rPr lang="en-US" sz="2000" baseline="30000" dirty="0">
                <a:solidFill>
                  <a:srgbClr val="993366"/>
                </a:solidFill>
              </a:rPr>
              <a:t>-10</a:t>
            </a:r>
            <a:r>
              <a:rPr lang="en-US" sz="2000" dirty="0">
                <a:solidFill>
                  <a:srgbClr val="993366"/>
                </a:solidFill>
              </a:rPr>
              <a:t>)</a:t>
            </a:r>
            <a:r>
              <a:rPr lang="en-US" sz="2000" baseline="30000" dirty="0">
                <a:solidFill>
                  <a:srgbClr val="993366"/>
                </a:solidFill>
              </a:rPr>
              <a:t>2</a:t>
            </a:r>
          </a:p>
          <a:p>
            <a:pPr>
              <a:lnSpc>
                <a:spcPct val="90000"/>
              </a:lnSpc>
              <a:buFontTx/>
              <a:buNone/>
            </a:pPr>
            <a:r>
              <a:rPr lang="en-US" sz="2000" dirty="0">
                <a:solidFill>
                  <a:srgbClr val="993366"/>
                </a:solidFill>
              </a:rPr>
              <a:t>			    = </a:t>
            </a:r>
            <a:r>
              <a:rPr lang="en-US" sz="2000" u="sng" dirty="0">
                <a:solidFill>
                  <a:srgbClr val="993366"/>
                </a:solidFill>
              </a:rPr>
              <a:t>9.2 x 10</a:t>
            </a:r>
            <a:r>
              <a:rPr lang="en-US" sz="2000" u="sng" baseline="30000" dirty="0">
                <a:solidFill>
                  <a:srgbClr val="993366"/>
                </a:solidFill>
              </a:rPr>
              <a:t>-8</a:t>
            </a:r>
            <a:r>
              <a:rPr lang="en-US" sz="2000" u="sng" dirty="0">
                <a:solidFill>
                  <a:srgbClr val="993366"/>
                </a:solidFill>
              </a:rPr>
              <a:t> N	</a:t>
            </a:r>
          </a:p>
          <a:p>
            <a:pPr>
              <a:lnSpc>
                <a:spcPct val="90000"/>
              </a:lnSpc>
              <a:buFontTx/>
              <a:buNone/>
            </a:pPr>
            <a:r>
              <a:rPr lang="en-US" sz="2000" dirty="0">
                <a:solidFill>
                  <a:srgbClr val="993366"/>
                </a:solidFill>
              </a:rPr>
              <a:t>			</a:t>
            </a:r>
          </a:p>
          <a:p>
            <a:pPr>
              <a:lnSpc>
                <a:spcPct val="90000"/>
              </a:lnSpc>
              <a:buFontTx/>
              <a:buNone/>
            </a:pPr>
            <a:r>
              <a:rPr lang="en-US" sz="2000" dirty="0">
                <a:solidFill>
                  <a:srgbClr val="993366"/>
                </a:solidFill>
              </a:rPr>
              <a:t>		</a:t>
            </a:r>
            <a:r>
              <a:rPr lang="en-US" sz="2000" dirty="0" err="1">
                <a:solidFill>
                  <a:srgbClr val="993366"/>
                </a:solidFill>
              </a:rPr>
              <a:t>Fgrav</a:t>
            </a:r>
            <a:r>
              <a:rPr lang="en-US" sz="2000" dirty="0">
                <a:solidFill>
                  <a:srgbClr val="993366"/>
                </a:solidFill>
              </a:rPr>
              <a:t> = </a:t>
            </a:r>
            <a:r>
              <a:rPr lang="en-US" sz="2000" i="1" dirty="0">
                <a:solidFill>
                  <a:srgbClr val="993366"/>
                </a:solidFill>
              </a:rPr>
              <a:t>Gm</a:t>
            </a:r>
            <a:r>
              <a:rPr lang="en-US" sz="2000" i="1" baseline="-25000" dirty="0">
                <a:solidFill>
                  <a:srgbClr val="993366"/>
                </a:solidFill>
              </a:rPr>
              <a:t>1</a:t>
            </a:r>
            <a:r>
              <a:rPr lang="en-US" sz="2000" i="1" dirty="0">
                <a:solidFill>
                  <a:srgbClr val="993366"/>
                </a:solidFill>
              </a:rPr>
              <a:t>m</a:t>
            </a:r>
            <a:r>
              <a:rPr lang="en-US" sz="2000" i="1" baseline="-25000" dirty="0">
                <a:solidFill>
                  <a:srgbClr val="993366"/>
                </a:solidFill>
              </a:rPr>
              <a:t>2</a:t>
            </a:r>
            <a:r>
              <a:rPr lang="en-US" sz="2000" i="1" dirty="0">
                <a:solidFill>
                  <a:srgbClr val="993366"/>
                </a:solidFill>
              </a:rPr>
              <a:t>/d</a:t>
            </a:r>
            <a:r>
              <a:rPr lang="en-US" sz="2000" i="1" baseline="30000" dirty="0">
                <a:solidFill>
                  <a:srgbClr val="993366"/>
                </a:solidFill>
              </a:rPr>
              <a:t>2</a:t>
            </a:r>
          </a:p>
          <a:p>
            <a:pPr>
              <a:lnSpc>
                <a:spcPct val="90000"/>
              </a:lnSpc>
              <a:buFontTx/>
              <a:buNone/>
            </a:pPr>
            <a:r>
              <a:rPr lang="en-US" sz="2000" dirty="0">
                <a:solidFill>
                  <a:srgbClr val="993366"/>
                </a:solidFill>
              </a:rPr>
              <a:t>		      =(6.67 x 10</a:t>
            </a:r>
            <a:r>
              <a:rPr lang="en-US" sz="2000" baseline="30000" dirty="0">
                <a:solidFill>
                  <a:srgbClr val="993366"/>
                </a:solidFill>
              </a:rPr>
              <a:t>-11</a:t>
            </a:r>
            <a:r>
              <a:rPr lang="en-US" sz="2000" dirty="0">
                <a:solidFill>
                  <a:srgbClr val="993366"/>
                </a:solidFill>
              </a:rPr>
              <a:t>)(1.67 x 10</a:t>
            </a:r>
            <a:r>
              <a:rPr lang="en-US" sz="2000" baseline="30000" dirty="0">
                <a:solidFill>
                  <a:srgbClr val="993366"/>
                </a:solidFill>
              </a:rPr>
              <a:t>-27</a:t>
            </a:r>
            <a:r>
              <a:rPr lang="en-US" sz="2000" dirty="0">
                <a:solidFill>
                  <a:srgbClr val="993366"/>
                </a:solidFill>
              </a:rPr>
              <a:t>)(8.35 x 10</a:t>
            </a:r>
            <a:r>
              <a:rPr lang="en-US" sz="2000" baseline="30000" dirty="0">
                <a:solidFill>
                  <a:srgbClr val="993366"/>
                </a:solidFill>
              </a:rPr>
              <a:t>-31 </a:t>
            </a:r>
            <a:r>
              <a:rPr lang="en-US" sz="2000" dirty="0">
                <a:solidFill>
                  <a:srgbClr val="993366"/>
                </a:solidFill>
              </a:rPr>
              <a:t>kg)/(0.5x10</a:t>
            </a:r>
            <a:r>
              <a:rPr lang="en-US" sz="2000" baseline="30000" dirty="0">
                <a:solidFill>
                  <a:srgbClr val="993366"/>
                </a:solidFill>
              </a:rPr>
              <a:t>-10</a:t>
            </a:r>
            <a:r>
              <a:rPr lang="en-US" sz="2000" dirty="0">
                <a:solidFill>
                  <a:srgbClr val="993366"/>
                </a:solidFill>
              </a:rPr>
              <a:t>)</a:t>
            </a:r>
            <a:r>
              <a:rPr lang="en-US" sz="2000" baseline="30000" dirty="0">
                <a:solidFill>
                  <a:srgbClr val="993366"/>
                </a:solidFill>
              </a:rPr>
              <a:t>2</a:t>
            </a:r>
          </a:p>
          <a:p>
            <a:pPr>
              <a:lnSpc>
                <a:spcPct val="90000"/>
              </a:lnSpc>
              <a:buFontTx/>
              <a:buNone/>
            </a:pPr>
            <a:r>
              <a:rPr lang="en-US" sz="2000" baseline="30000" dirty="0">
                <a:solidFill>
                  <a:srgbClr val="993366"/>
                </a:solidFill>
              </a:rPr>
              <a:t>                                                   </a:t>
            </a:r>
            <a:r>
              <a:rPr lang="en-US" sz="2000" dirty="0">
                <a:solidFill>
                  <a:srgbClr val="993366"/>
                </a:solidFill>
              </a:rPr>
              <a:t>= </a:t>
            </a:r>
            <a:r>
              <a:rPr lang="en-US" sz="2000" u="sng" dirty="0">
                <a:solidFill>
                  <a:srgbClr val="993366"/>
                </a:solidFill>
              </a:rPr>
              <a:t>3.7 x </a:t>
            </a:r>
            <a:r>
              <a:rPr lang="en-US" sz="2000" u="sng" dirty="0" smtClean="0">
                <a:solidFill>
                  <a:srgbClr val="993366"/>
                </a:solidFill>
              </a:rPr>
              <a:t>10</a:t>
            </a:r>
            <a:r>
              <a:rPr lang="en-US" sz="2000" u="sng" baseline="30000" dirty="0" smtClean="0">
                <a:solidFill>
                  <a:srgbClr val="993366"/>
                </a:solidFill>
              </a:rPr>
              <a:t>-47 </a:t>
            </a:r>
            <a:r>
              <a:rPr lang="en-US" sz="2000" u="sng" dirty="0">
                <a:solidFill>
                  <a:srgbClr val="993366"/>
                </a:solidFill>
              </a:rPr>
              <a:t>N </a:t>
            </a:r>
            <a:r>
              <a:rPr lang="en-US" sz="2000" dirty="0">
                <a:solidFill>
                  <a:srgbClr val="993366"/>
                </a:solidFill>
              </a:rPr>
              <a:t>   </a:t>
            </a:r>
            <a:r>
              <a:rPr lang="en-US" sz="2000" i="1" dirty="0">
                <a:solidFill>
                  <a:srgbClr val="993366"/>
                </a:solidFill>
              </a:rPr>
              <a:t>-- far smaller</a:t>
            </a:r>
            <a:r>
              <a:rPr lang="en-US" sz="2000" i="1" dirty="0" smtClean="0">
                <a:solidFill>
                  <a:srgbClr val="993366"/>
                </a:solidFill>
              </a:rPr>
              <a:t>!</a:t>
            </a:r>
            <a:endParaRPr lang="en-US" sz="2000" i="1" dirty="0">
              <a:solidFill>
                <a:srgbClr val="9933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94581" y="30628"/>
            <a:ext cx="8229600" cy="1143000"/>
          </a:xfrm>
        </p:spPr>
        <p:txBody>
          <a:bodyPr/>
          <a:lstStyle/>
          <a:p>
            <a:r>
              <a:rPr lang="en-US" sz="3200" b="1" u="sng" dirty="0"/>
              <a:t>Clicker Question</a:t>
            </a:r>
          </a:p>
        </p:txBody>
      </p:sp>
      <p:sp>
        <p:nvSpPr>
          <p:cNvPr id="49155" name="Rectangle 3"/>
          <p:cNvSpPr>
            <a:spLocks noGrp="1" noChangeArrowheads="1"/>
          </p:cNvSpPr>
          <p:nvPr>
            <p:ph type="body" idx="1"/>
          </p:nvPr>
        </p:nvSpPr>
        <p:spPr>
          <a:xfrm>
            <a:off x="152400" y="914400"/>
            <a:ext cx="8915400" cy="4525963"/>
          </a:xfrm>
        </p:spPr>
        <p:txBody>
          <a:bodyPr/>
          <a:lstStyle/>
          <a:p>
            <a:pPr marL="609600" indent="-609600">
              <a:buFontTx/>
              <a:buNone/>
            </a:pPr>
            <a:r>
              <a:rPr lang="en-US" sz="2400" dirty="0">
                <a:latin typeface="Calibri" panose="020F0502020204030204" pitchFamily="34" charset="0"/>
              </a:rPr>
              <a:t>So the electrical attraction is by far dominant in providing the centripetal force that keeps the electron in orbit around the proton. How about the force the electron exerts on the proton?</a:t>
            </a:r>
          </a:p>
          <a:p>
            <a:pPr marL="609600" indent="-609600">
              <a:buFontTx/>
              <a:buAutoNum type="alphaUcParenR"/>
            </a:pPr>
            <a:r>
              <a:rPr lang="en-US" sz="2400" dirty="0">
                <a:latin typeface="Calibri" panose="020F0502020204030204" pitchFamily="34" charset="0"/>
              </a:rPr>
              <a:t>it’s larger than the force on the electron</a:t>
            </a:r>
          </a:p>
          <a:p>
            <a:pPr marL="609600" indent="-609600">
              <a:buFontTx/>
              <a:buAutoNum type="alphaUcParenR"/>
            </a:pPr>
            <a:r>
              <a:rPr lang="en-US" sz="2400" dirty="0">
                <a:latin typeface="Calibri" panose="020F0502020204030204" pitchFamily="34" charset="0"/>
              </a:rPr>
              <a:t>It’s the same</a:t>
            </a:r>
          </a:p>
          <a:p>
            <a:pPr marL="609600" indent="-609600">
              <a:buFontTx/>
              <a:buAutoNum type="alphaUcParenR"/>
            </a:pPr>
            <a:r>
              <a:rPr lang="en-US" sz="2400" dirty="0">
                <a:latin typeface="Calibri" panose="020F0502020204030204" pitchFamily="34" charset="0"/>
              </a:rPr>
              <a:t>It’s smaller</a:t>
            </a:r>
          </a:p>
          <a:p>
            <a:pPr marL="609600" indent="-609600">
              <a:buFontTx/>
              <a:buAutoNum type="alphaUcParenR"/>
            </a:pPr>
            <a:r>
              <a:rPr lang="en-US" sz="2400" dirty="0">
                <a:latin typeface="Calibri" panose="020F0502020204030204" pitchFamily="34" charset="0"/>
              </a:rPr>
              <a:t>It depends</a:t>
            </a:r>
          </a:p>
          <a:p>
            <a:pPr marL="609600" indent="-609600">
              <a:buFontTx/>
              <a:buNone/>
            </a:pPr>
            <a:endParaRPr lang="en-US" sz="2400" dirty="0">
              <a:latin typeface="Calibri" panose="020F0502020204030204" pitchFamily="34" charset="0"/>
            </a:endParaRPr>
          </a:p>
        </p:txBody>
      </p:sp>
      <p:sp>
        <p:nvSpPr>
          <p:cNvPr id="49156" name="Text Box 4"/>
          <p:cNvSpPr txBox="1">
            <a:spLocks noChangeArrowheads="1"/>
          </p:cNvSpPr>
          <p:nvPr/>
        </p:nvSpPr>
        <p:spPr bwMode="auto">
          <a:xfrm>
            <a:off x="166777" y="3962400"/>
            <a:ext cx="8686800" cy="2154436"/>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990099"/>
                </a:solidFill>
                <a:latin typeface="Calibri" panose="020F0502020204030204" pitchFamily="34" charset="0"/>
              </a:rPr>
              <a:t>Answer: B, Newton’s 3</a:t>
            </a:r>
            <a:r>
              <a:rPr lang="en-US" sz="2400" baseline="30000" dirty="0">
                <a:solidFill>
                  <a:srgbClr val="990099"/>
                </a:solidFill>
                <a:latin typeface="Calibri" panose="020F0502020204030204" pitchFamily="34" charset="0"/>
              </a:rPr>
              <a:t>rd</a:t>
            </a:r>
            <a:r>
              <a:rPr lang="en-US" sz="2400" dirty="0">
                <a:solidFill>
                  <a:srgbClr val="990099"/>
                </a:solidFill>
                <a:latin typeface="Calibri" panose="020F0502020204030204" pitchFamily="34" charset="0"/>
              </a:rPr>
              <a:t> law</a:t>
            </a:r>
          </a:p>
          <a:p>
            <a:pPr>
              <a:spcBef>
                <a:spcPct val="50000"/>
              </a:spcBef>
            </a:pPr>
            <a:r>
              <a:rPr lang="en-US" sz="2000" dirty="0">
                <a:solidFill>
                  <a:srgbClr val="990099"/>
                </a:solidFill>
                <a:latin typeface="Calibri" panose="020F0502020204030204" pitchFamily="34" charset="0"/>
              </a:rPr>
              <a:t>The electrical force is an interaction (as any force is) and each pulls on the other equally</a:t>
            </a:r>
            <a:r>
              <a:rPr lang="en-US" sz="2000" dirty="0" smtClean="0">
                <a:solidFill>
                  <a:srgbClr val="990099"/>
                </a:solidFill>
                <a:latin typeface="Calibri" panose="020F0502020204030204" pitchFamily="34" charset="0"/>
              </a:rPr>
              <a:t>. As always, distinguish the effect of the force from the force itself: due to the proton’s mass being 2000 x that of the electron’s it is the electron that rotates around the proton due to this force, rather then both of them rotating about each other…</a:t>
            </a:r>
            <a:endParaRPr lang="en-US" sz="2000" dirty="0">
              <a:solidFill>
                <a:srgbClr val="990099"/>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72" y="0"/>
            <a:ext cx="8229600" cy="1143000"/>
          </a:xfrm>
        </p:spPr>
        <p:txBody>
          <a:bodyPr/>
          <a:lstStyle/>
          <a:p>
            <a:r>
              <a:rPr lang="en-US" sz="3200" b="1" dirty="0" smtClean="0">
                <a:solidFill>
                  <a:srgbClr val="0070C0"/>
                </a:solidFill>
              </a:rPr>
              <a:t>Clicker Question </a:t>
            </a:r>
            <a:endParaRPr lang="en-US" sz="3200" b="1" dirty="0">
              <a:solidFill>
                <a:srgbClr val="0070C0"/>
              </a:solidFill>
            </a:endParaRPr>
          </a:p>
        </p:txBody>
      </p:sp>
      <p:sp>
        <p:nvSpPr>
          <p:cNvPr id="3" name="Content Placeholder 2"/>
          <p:cNvSpPr>
            <a:spLocks noGrp="1"/>
          </p:cNvSpPr>
          <p:nvPr>
            <p:ph idx="1"/>
          </p:nvPr>
        </p:nvSpPr>
        <p:spPr>
          <a:xfrm>
            <a:off x="437072" y="838200"/>
            <a:ext cx="8478328" cy="4525963"/>
          </a:xfrm>
        </p:spPr>
        <p:txBody>
          <a:bodyPr/>
          <a:lstStyle/>
          <a:p>
            <a:pPr marL="0" indent="0">
              <a:buNone/>
            </a:pPr>
            <a:r>
              <a:rPr lang="en-US" sz="2400" dirty="0" smtClean="0"/>
              <a:t>What is the ratio of the force on the electron in </a:t>
            </a:r>
            <a:r>
              <a:rPr lang="en-US" sz="2400" dirty="0"/>
              <a:t>an ionized He atom, i.e. </a:t>
            </a:r>
            <a:r>
              <a:rPr lang="en-US" sz="2400" dirty="0" smtClean="0"/>
              <a:t>He</a:t>
            </a:r>
            <a:r>
              <a:rPr lang="en-US" sz="2400" baseline="30000" dirty="0" smtClean="0"/>
              <a:t>+</a:t>
            </a:r>
            <a:r>
              <a:rPr lang="en-US" sz="2400" dirty="0" smtClean="0"/>
              <a:t>, to that on the electron in a H atom, if the average distance to the nucleus in He ion is ¾ of that </a:t>
            </a:r>
            <a:r>
              <a:rPr lang="en-US" sz="2400" dirty="0" smtClean="0"/>
              <a:t>in</a:t>
            </a:r>
            <a:r>
              <a:rPr lang="en-US" sz="2400" dirty="0" smtClean="0"/>
              <a:t> </a:t>
            </a:r>
            <a:r>
              <a:rPr lang="en-US" sz="2400" dirty="0" smtClean="0"/>
              <a:t>the H atom?</a:t>
            </a:r>
          </a:p>
          <a:p>
            <a:pPr marL="0" indent="0">
              <a:buNone/>
            </a:pPr>
            <a:r>
              <a:rPr lang="en-US" sz="2400" dirty="0" smtClean="0"/>
              <a:t>(Note that He has atomic number of 2)</a:t>
            </a:r>
          </a:p>
          <a:p>
            <a:pPr marL="0" indent="0">
              <a:buNone/>
            </a:pPr>
            <a:endParaRPr lang="en-US" sz="2400" dirty="0"/>
          </a:p>
          <a:p>
            <a:pPr marL="457200" indent="-457200">
              <a:buAutoNum type="alphaUcParenR"/>
            </a:pPr>
            <a:endParaRPr lang="en-US" sz="2400" dirty="0" smtClean="0"/>
          </a:p>
          <a:p>
            <a:pPr marL="457200" indent="-457200">
              <a:buAutoNum type="alphaUcParenR"/>
            </a:pPr>
            <a:r>
              <a:rPr lang="en-US" sz="2400" dirty="0" smtClean="0"/>
              <a:t>32/9</a:t>
            </a:r>
          </a:p>
          <a:p>
            <a:pPr marL="457200" indent="-457200">
              <a:buAutoNum type="alphaUcParenR"/>
            </a:pPr>
            <a:r>
              <a:rPr lang="en-US" sz="2400" dirty="0" smtClean="0"/>
              <a:t>8/3</a:t>
            </a:r>
          </a:p>
          <a:p>
            <a:pPr marL="457200" indent="-457200">
              <a:buAutoNum type="alphaUcParenR"/>
            </a:pPr>
            <a:r>
              <a:rPr lang="en-US" sz="2400" dirty="0" smtClean="0"/>
              <a:t>4/3</a:t>
            </a:r>
          </a:p>
          <a:p>
            <a:pPr marL="457200" indent="-457200">
              <a:buAutoNum type="alphaUcParenR"/>
            </a:pPr>
            <a:r>
              <a:rPr lang="en-US" sz="2400" dirty="0" smtClean="0"/>
              <a:t>16/9</a:t>
            </a:r>
          </a:p>
          <a:p>
            <a:pPr marL="457200" indent="-457200">
              <a:buAutoNum type="alphaUcParenR"/>
            </a:pPr>
            <a:r>
              <a:rPr lang="en-US" sz="2400" dirty="0" smtClean="0"/>
              <a:t>None of the above</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4106174" y="3101181"/>
                <a:ext cx="4800600" cy="2723374"/>
              </a:xfrm>
              <a:prstGeom prst="rect">
                <a:avLst/>
              </a:prstGeom>
              <a:noFill/>
            </p:spPr>
            <p:txBody>
              <a:bodyPr wrap="square" rtlCol="0">
                <a:spAutoFit/>
              </a:bodyPr>
              <a:lstStyle/>
              <a:p>
                <a:r>
                  <a:rPr lang="en-US" sz="2000" b="1" dirty="0" smtClean="0">
                    <a:solidFill>
                      <a:srgbClr val="7030A0"/>
                    </a:solidFill>
                  </a:rPr>
                  <a:t>Answer: A</a:t>
                </a:r>
              </a:p>
              <a:p>
                <a:endParaRPr lang="en-US" sz="2000" dirty="0" smtClean="0">
                  <a:solidFill>
                    <a:srgbClr val="7030A0"/>
                  </a:solidFill>
                </a:endParaRPr>
              </a:p>
              <a:p>
                <a:r>
                  <a:rPr lang="en-US" sz="2000" dirty="0" smtClean="0">
                    <a:solidFill>
                      <a:srgbClr val="7030A0"/>
                    </a:solidFill>
                  </a:rPr>
                  <a:t>Force = kq</a:t>
                </a:r>
                <a:r>
                  <a:rPr lang="en-US" sz="2000" baseline="-25000" dirty="0" smtClean="0">
                    <a:solidFill>
                      <a:srgbClr val="7030A0"/>
                    </a:solidFill>
                  </a:rPr>
                  <a:t>1</a:t>
                </a:r>
                <a:r>
                  <a:rPr lang="en-US" sz="2000" dirty="0" smtClean="0">
                    <a:solidFill>
                      <a:srgbClr val="7030A0"/>
                    </a:solidFill>
                  </a:rPr>
                  <a:t>q</a:t>
                </a:r>
                <a:r>
                  <a:rPr lang="en-US" sz="2000" baseline="-25000" dirty="0" smtClean="0">
                    <a:solidFill>
                      <a:srgbClr val="7030A0"/>
                    </a:solidFill>
                  </a:rPr>
                  <a:t>2</a:t>
                </a:r>
                <a:r>
                  <a:rPr lang="en-US" sz="2000" dirty="0" smtClean="0">
                    <a:solidFill>
                      <a:srgbClr val="7030A0"/>
                    </a:solidFill>
                  </a:rPr>
                  <a:t>/d</a:t>
                </a:r>
                <a:r>
                  <a:rPr lang="en-US" sz="2000" baseline="30000" dirty="0" smtClean="0">
                    <a:solidFill>
                      <a:srgbClr val="7030A0"/>
                    </a:solidFill>
                  </a:rPr>
                  <a:t>2</a:t>
                </a:r>
              </a:p>
              <a:p>
                <a:endParaRPr lang="en-US" sz="2000" dirty="0" smtClean="0">
                  <a:solidFill>
                    <a:srgbClr val="7030A0"/>
                  </a:solidFill>
                </a:endParaRPr>
              </a:p>
              <a:p>
                <a:r>
                  <a:rPr lang="en-US" sz="2000" dirty="0" smtClean="0">
                    <a:solidFill>
                      <a:srgbClr val="7030A0"/>
                    </a:solidFill>
                  </a:rPr>
                  <a:t>For He</a:t>
                </a:r>
                <a:r>
                  <a:rPr lang="en-US" sz="2000" baseline="30000" dirty="0" smtClean="0">
                    <a:solidFill>
                      <a:srgbClr val="7030A0"/>
                    </a:solidFill>
                  </a:rPr>
                  <a:t>+ </a:t>
                </a:r>
                <a:r>
                  <a:rPr lang="en-US" sz="2000" dirty="0" smtClean="0">
                    <a:solidFill>
                      <a:srgbClr val="7030A0"/>
                    </a:solidFill>
                  </a:rPr>
                  <a:t>one of the charges is doubled compared with H atom, while d is ¾ as much. So Force is </a:t>
                </a:r>
                <a14:m>
                  <m:oMath xmlns:m="http://schemas.openxmlformats.org/officeDocument/2006/math">
                    <m:f>
                      <m:fPr>
                        <m:ctrlPr>
                          <a:rPr lang="en-US" sz="2000" i="1" smtClean="0">
                            <a:solidFill>
                              <a:srgbClr val="7030A0"/>
                            </a:solidFill>
                            <a:latin typeface="Cambria Math" panose="02040503050406030204" pitchFamily="18" charset="0"/>
                          </a:rPr>
                        </m:ctrlPr>
                      </m:fPr>
                      <m:num>
                        <m:r>
                          <a:rPr lang="en-US" sz="2000" b="0" i="1" smtClean="0">
                            <a:solidFill>
                              <a:srgbClr val="7030A0"/>
                            </a:solidFill>
                            <a:latin typeface="Cambria Math" panose="02040503050406030204" pitchFamily="18" charset="0"/>
                          </a:rPr>
                          <m:t>2</m:t>
                        </m:r>
                      </m:num>
                      <m:den>
                        <m:sSup>
                          <m:sSupPr>
                            <m:ctrlPr>
                              <a:rPr lang="en-US" sz="2000" i="1" smtClean="0">
                                <a:solidFill>
                                  <a:srgbClr val="7030A0"/>
                                </a:solidFill>
                                <a:latin typeface="Cambria Math" panose="02040503050406030204" pitchFamily="18" charset="0"/>
                              </a:rPr>
                            </m:ctrlPr>
                          </m:sSupPr>
                          <m:e>
                            <m:r>
                              <a:rPr lang="en-US" sz="2000" b="0" i="1" smtClean="0">
                                <a:solidFill>
                                  <a:srgbClr val="7030A0"/>
                                </a:solidFill>
                                <a:latin typeface="Cambria Math" panose="02040503050406030204" pitchFamily="18" charset="0"/>
                              </a:rPr>
                              <m:t>(3/4)</m:t>
                            </m:r>
                          </m:e>
                          <m:sup>
                            <m:r>
                              <a:rPr lang="en-US" sz="2000" b="0" i="1" smtClean="0">
                                <a:solidFill>
                                  <a:srgbClr val="7030A0"/>
                                </a:solidFill>
                                <a:latin typeface="Cambria Math" panose="02040503050406030204" pitchFamily="18" charset="0"/>
                              </a:rPr>
                              <m:t>2</m:t>
                            </m:r>
                          </m:sup>
                        </m:sSup>
                        <m:r>
                          <a:rPr lang="en-US" sz="2000" b="0" i="1" smtClean="0">
                            <a:solidFill>
                              <a:srgbClr val="7030A0"/>
                            </a:solidFill>
                            <a:latin typeface="Cambria Math" panose="02040503050406030204" pitchFamily="18" charset="0"/>
                          </a:rPr>
                          <m:t>  </m:t>
                        </m:r>
                      </m:den>
                    </m:f>
                  </m:oMath>
                </a14:m>
                <a:r>
                  <a:rPr lang="en-US" sz="2000" baseline="30000" dirty="0" smtClean="0">
                    <a:solidFill>
                      <a:srgbClr val="7030A0"/>
                    </a:solidFill>
                  </a:rPr>
                  <a:t> </a:t>
                </a:r>
                <a:r>
                  <a:rPr lang="en-US" sz="2000" dirty="0" smtClean="0">
                    <a:solidFill>
                      <a:srgbClr val="7030A0"/>
                    </a:solidFill>
                  </a:rPr>
                  <a:t>= 2*16/9 = 32/9 as much.</a:t>
                </a:r>
                <a:endParaRPr lang="en-US" sz="2000" baseline="30000" dirty="0">
                  <a:solidFill>
                    <a:srgbClr val="7030A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106174" y="3101181"/>
                <a:ext cx="4800600" cy="2723374"/>
              </a:xfrm>
              <a:prstGeom prst="rect">
                <a:avLst/>
              </a:prstGeom>
              <a:blipFill rotWithShape="0">
                <a:blip r:embed="rId2"/>
                <a:stretch>
                  <a:fillRect l="-1398" t="-1121" r="-1017" b="-3363"/>
                </a:stretch>
              </a:blipFill>
            </p:spPr>
            <p:txBody>
              <a:bodyPr/>
              <a:lstStyle/>
              <a:p>
                <a:r>
                  <a:rPr lang="en-US">
                    <a:noFill/>
                  </a:rPr>
                  <a:t> </a:t>
                </a:r>
              </a:p>
            </p:txBody>
          </p:sp>
        </mc:Fallback>
      </mc:AlternateContent>
    </p:spTree>
    <p:extLst>
      <p:ext uri="{BB962C8B-B14F-4D97-AF65-F5344CB8AC3E}">
        <p14:creationId xmlns:p14="http://schemas.microsoft.com/office/powerpoint/2010/main" val="25521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8766" y="0"/>
            <a:ext cx="8229600" cy="1143000"/>
          </a:xfrm>
        </p:spPr>
        <p:txBody>
          <a:bodyPr/>
          <a:lstStyle/>
          <a:p>
            <a:r>
              <a:rPr lang="en-US" sz="3200" u="sng"/>
              <a:t>Conductors and Insulators</a:t>
            </a:r>
          </a:p>
        </p:txBody>
      </p:sp>
      <p:sp>
        <p:nvSpPr>
          <p:cNvPr id="8195" name="Rectangle 3"/>
          <p:cNvSpPr>
            <a:spLocks noGrp="1" noChangeArrowheads="1"/>
          </p:cNvSpPr>
          <p:nvPr>
            <p:ph type="body" idx="1"/>
          </p:nvPr>
        </p:nvSpPr>
        <p:spPr>
          <a:xfrm>
            <a:off x="299049" y="914400"/>
            <a:ext cx="8839200" cy="5029200"/>
          </a:xfrm>
        </p:spPr>
        <p:txBody>
          <a:bodyPr/>
          <a:lstStyle/>
          <a:p>
            <a:r>
              <a:rPr lang="en-US" sz="2000" dirty="0"/>
              <a:t>How easy is it to get an electric current to flow across a material? Property called  </a:t>
            </a:r>
            <a:r>
              <a:rPr lang="en-US" sz="2000" b="1" dirty="0">
                <a:solidFill>
                  <a:srgbClr val="0070C0"/>
                </a:solidFill>
              </a:rPr>
              <a:t>electrical conductivity</a:t>
            </a:r>
            <a:r>
              <a:rPr lang="en-US" sz="2000" dirty="0">
                <a:solidFill>
                  <a:srgbClr val="0070C0"/>
                </a:solidFill>
              </a:rPr>
              <a:t>.</a:t>
            </a:r>
          </a:p>
          <a:p>
            <a:r>
              <a:rPr lang="en-US" sz="2000" dirty="0"/>
              <a:t>Depends on how strongly the electrons are anchored to the nuclei:</a:t>
            </a:r>
          </a:p>
          <a:p>
            <a:pPr>
              <a:buFontTx/>
              <a:buNone/>
            </a:pPr>
            <a:r>
              <a:rPr lang="en-US" sz="2000" dirty="0"/>
              <a:t>Good </a:t>
            </a:r>
            <a:r>
              <a:rPr lang="en-US" sz="2000" b="1" dirty="0">
                <a:solidFill>
                  <a:srgbClr val="0070C0"/>
                </a:solidFill>
              </a:rPr>
              <a:t>conductor</a:t>
            </a:r>
            <a:r>
              <a:rPr lang="en-US" sz="2000" dirty="0">
                <a:solidFill>
                  <a:srgbClr val="0070C0"/>
                </a:solidFill>
              </a:rPr>
              <a:t>: </a:t>
            </a:r>
            <a:r>
              <a:rPr lang="en-US" sz="2000" dirty="0" smtClean="0"/>
              <a:t>e.g</a:t>
            </a:r>
            <a:r>
              <a:rPr lang="en-US" sz="2000" dirty="0"/>
              <a:t>. metal. Electrons freely wander in the material, they are “loose”. Good conductors of electrical current are also good heat conductors.</a:t>
            </a:r>
          </a:p>
          <a:p>
            <a:pPr>
              <a:buFontTx/>
              <a:buNone/>
            </a:pPr>
            <a:r>
              <a:rPr lang="en-US" sz="2000" dirty="0"/>
              <a:t>Good </a:t>
            </a:r>
            <a:r>
              <a:rPr lang="en-US" sz="2000" b="1" dirty="0">
                <a:solidFill>
                  <a:srgbClr val="0070C0"/>
                </a:solidFill>
              </a:rPr>
              <a:t>insulator</a:t>
            </a:r>
            <a:r>
              <a:rPr lang="en-US" sz="2000" dirty="0">
                <a:solidFill>
                  <a:srgbClr val="0070C0"/>
                </a:solidFill>
              </a:rPr>
              <a:t>:</a:t>
            </a:r>
            <a:r>
              <a:rPr lang="en-US" sz="2000" dirty="0"/>
              <a:t> </a:t>
            </a:r>
            <a:r>
              <a:rPr lang="en-US" sz="2000" dirty="0" smtClean="0"/>
              <a:t>e.g. </a:t>
            </a:r>
            <a:r>
              <a:rPr lang="en-US" sz="2000" dirty="0"/>
              <a:t>rubber, glass, wood. Electrons tightly bound to nuclei, so hard to make them flow. Hence, poor conductors of current and of heat.</a:t>
            </a:r>
          </a:p>
          <a:p>
            <a:pPr>
              <a:buFontTx/>
              <a:buNone/>
            </a:pPr>
            <a:endParaRPr lang="en-US" sz="2000" dirty="0"/>
          </a:p>
          <a:p>
            <a:r>
              <a:rPr lang="en-US" sz="2000" b="1" dirty="0">
                <a:solidFill>
                  <a:srgbClr val="0070C0"/>
                </a:solidFill>
              </a:rPr>
              <a:t>Electrical resistivity </a:t>
            </a:r>
            <a:r>
              <a:rPr lang="en-US" sz="2000" b="1" dirty="0"/>
              <a:t>– </a:t>
            </a:r>
            <a:r>
              <a:rPr lang="en-US" sz="2000" dirty="0"/>
              <a:t>quantifies how much a material resists current flow. </a:t>
            </a:r>
          </a:p>
          <a:p>
            <a:pPr>
              <a:buFontTx/>
              <a:buNone/>
            </a:pPr>
            <a:r>
              <a:rPr lang="en-US" sz="2000" dirty="0"/>
              <a:t>Insulator has very high resistance (or resistivity), conductor very low. There is a range, depending on the material.</a:t>
            </a:r>
          </a:p>
          <a:p>
            <a:pPr>
              <a:buFontTx/>
              <a:buNone/>
            </a:pPr>
            <a:r>
              <a:rPr lang="en-US" sz="2000" dirty="0"/>
              <a:t>(More on this in Ch 23)</a:t>
            </a:r>
          </a:p>
          <a:p>
            <a:pPr>
              <a:buFontTx/>
              <a:buNone/>
            </a:pPr>
            <a:endParaRPr lang="en-US" sz="20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0"/>
            <a:ext cx="8229600" cy="990600"/>
          </a:xfrm>
        </p:spPr>
        <p:txBody>
          <a:bodyPr/>
          <a:lstStyle/>
          <a:p>
            <a:r>
              <a:rPr lang="en-US" sz="2800" u="sng" dirty="0"/>
              <a:t>Semiconductors</a:t>
            </a:r>
          </a:p>
        </p:txBody>
      </p:sp>
      <p:sp>
        <p:nvSpPr>
          <p:cNvPr id="9219" name="Rectangle 3"/>
          <p:cNvSpPr>
            <a:spLocks noGrp="1" noChangeArrowheads="1"/>
          </p:cNvSpPr>
          <p:nvPr>
            <p:ph type="body" idx="1"/>
          </p:nvPr>
        </p:nvSpPr>
        <p:spPr>
          <a:xfrm>
            <a:off x="266700" y="762000"/>
            <a:ext cx="8458200" cy="5181600"/>
          </a:xfrm>
        </p:spPr>
        <p:txBody>
          <a:bodyPr/>
          <a:lstStyle/>
          <a:p>
            <a:pPr>
              <a:lnSpc>
                <a:spcPct val="90000"/>
              </a:lnSpc>
            </a:pPr>
            <a:r>
              <a:rPr lang="en-US" sz="2000" b="1" dirty="0"/>
              <a:t>Materials that can be made to behave sometimes as insulators, sometimes as conductors.</a:t>
            </a:r>
            <a:r>
              <a:rPr lang="en-US" sz="2000" dirty="0"/>
              <a:t> </a:t>
            </a:r>
          </a:p>
          <a:p>
            <a:pPr>
              <a:lnSpc>
                <a:spcPct val="90000"/>
              </a:lnSpc>
              <a:buFontTx/>
              <a:buNone/>
            </a:pPr>
            <a:r>
              <a:rPr lang="en-US" sz="2000" b="1" dirty="0" smtClean="0">
                <a:solidFill>
                  <a:srgbClr val="0070C0"/>
                </a:solidFill>
              </a:rPr>
              <a:t>E.g</a:t>
            </a:r>
            <a:r>
              <a:rPr lang="en-US" sz="2000" dirty="0">
                <a:solidFill>
                  <a:srgbClr val="0070C0"/>
                </a:solidFill>
              </a:rPr>
              <a:t>. Germanium, silicon. In pure crystalline form, are insulators. But if replace even one atom in 10 million with an impurity atom (</a:t>
            </a:r>
            <a:r>
              <a:rPr lang="en-US" sz="2000" dirty="0" smtClean="0">
                <a:solidFill>
                  <a:srgbClr val="0070C0"/>
                </a:solidFill>
              </a:rPr>
              <a:t>i.e. </a:t>
            </a:r>
            <a:r>
              <a:rPr lang="en-US" sz="2000" dirty="0">
                <a:solidFill>
                  <a:srgbClr val="0070C0"/>
                </a:solidFill>
              </a:rPr>
              <a:t>a different type of atom that has a different # of electrons in their outer shell), it becomes an excellent conductor.</a:t>
            </a:r>
          </a:p>
          <a:p>
            <a:pPr>
              <a:lnSpc>
                <a:spcPct val="90000"/>
              </a:lnSpc>
              <a:buFontTx/>
              <a:buNone/>
            </a:pPr>
            <a:endParaRPr lang="en-US" sz="2000" dirty="0"/>
          </a:p>
          <a:p>
            <a:pPr>
              <a:lnSpc>
                <a:spcPct val="90000"/>
              </a:lnSpc>
            </a:pPr>
            <a:r>
              <a:rPr lang="en-US" sz="2000" b="1" dirty="0"/>
              <a:t>Transistors</a:t>
            </a:r>
            <a:r>
              <a:rPr lang="en-US" sz="2000" dirty="0"/>
              <a:t>: thin layers of semiconducting materials joined together. </a:t>
            </a:r>
          </a:p>
          <a:p>
            <a:pPr>
              <a:lnSpc>
                <a:spcPct val="90000"/>
              </a:lnSpc>
              <a:buFontTx/>
              <a:buNone/>
            </a:pPr>
            <a:r>
              <a:rPr lang="en-US" sz="2000" dirty="0"/>
              <a:t>Used to control flow of currents, detect and amplify radio signals, act as digital switches…An integrated circuit contains many transistors.</a:t>
            </a:r>
          </a:p>
          <a:p>
            <a:pPr>
              <a:lnSpc>
                <a:spcPct val="90000"/>
              </a:lnSpc>
              <a:buFontTx/>
              <a:buNone/>
            </a:pPr>
            <a:endParaRPr lang="en-US" sz="2000" dirty="0"/>
          </a:p>
          <a:p>
            <a:pPr>
              <a:lnSpc>
                <a:spcPct val="90000"/>
              </a:lnSpc>
            </a:pPr>
            <a:r>
              <a:rPr lang="en-US" sz="2000" b="1" dirty="0"/>
              <a:t>Light can cause conduction in semiconductors</a:t>
            </a:r>
            <a:r>
              <a:rPr lang="en-US" sz="2000" dirty="0"/>
              <a:t>: </a:t>
            </a:r>
          </a:p>
          <a:p>
            <a:pPr>
              <a:lnSpc>
                <a:spcPct val="90000"/>
              </a:lnSpc>
              <a:buFontTx/>
              <a:buNone/>
            </a:pPr>
            <a:r>
              <a:rPr lang="en-US" sz="2000" dirty="0" smtClean="0">
                <a:solidFill>
                  <a:srgbClr val="0070C0"/>
                </a:solidFill>
              </a:rPr>
              <a:t>E.g</a:t>
            </a:r>
            <a:r>
              <a:rPr lang="en-US" sz="2000" dirty="0">
                <a:solidFill>
                  <a:srgbClr val="0070C0"/>
                </a:solidFill>
              </a:rPr>
              <a:t>. In the dark, selenium is a good insulator, can hold electric charge for long time. But if shine light on it, charge quickly leaks away to surroundings</a:t>
            </a:r>
            <a:r>
              <a:rPr lang="en-US" sz="2000" dirty="0" smtClean="0">
                <a:solidFill>
                  <a:srgbClr val="0070C0"/>
                </a:solidFill>
              </a:rPr>
              <a:t>.</a:t>
            </a:r>
          </a:p>
          <a:p>
            <a:pPr>
              <a:lnSpc>
                <a:spcPct val="90000"/>
              </a:lnSpc>
              <a:buFontTx/>
              <a:buNone/>
            </a:pPr>
            <a:endParaRPr lang="en-US" sz="1200" dirty="0"/>
          </a:p>
          <a:p>
            <a:pPr>
              <a:lnSpc>
                <a:spcPct val="90000"/>
              </a:lnSpc>
              <a:buFontTx/>
              <a:buNone/>
            </a:pPr>
            <a:r>
              <a:rPr lang="en-US" sz="2000" dirty="0"/>
              <a:t>This is the basis of </a:t>
            </a:r>
            <a:r>
              <a:rPr lang="en-US" sz="2000" dirty="0" err="1"/>
              <a:t>xerox</a:t>
            </a:r>
            <a:r>
              <a:rPr lang="en-US" sz="2000" dirty="0"/>
              <a:t> machines! Black plastic powder sticks only to the charged areas which have </a:t>
            </a:r>
            <a:r>
              <a:rPr lang="en-US" sz="2000" i="1" dirty="0"/>
              <a:t>not </a:t>
            </a:r>
            <a:r>
              <a:rPr lang="en-US" sz="2000" dirty="0"/>
              <a:t>been exposed to light – hence reproduces pattern of the light.</a:t>
            </a:r>
          </a:p>
          <a:p>
            <a:pPr>
              <a:lnSpc>
                <a:spcPct val="9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3401</Words>
  <Application>Microsoft Office PowerPoint</Application>
  <PresentationFormat>On-screen Show (4:3)</PresentationFormat>
  <Paragraphs>328</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 Math</vt:lpstr>
      <vt:lpstr>Times New Roman</vt:lpstr>
      <vt:lpstr>Wingdings</vt:lpstr>
      <vt:lpstr>Default Design</vt:lpstr>
      <vt:lpstr>PowerPoint Presentation</vt:lpstr>
      <vt:lpstr>Electrical Force: Coulomb’s Law</vt:lpstr>
      <vt:lpstr>Charge</vt:lpstr>
      <vt:lpstr>More on charge</vt:lpstr>
      <vt:lpstr>Question</vt:lpstr>
      <vt:lpstr>Clicker Question</vt:lpstr>
      <vt:lpstr>Clicker Question </vt:lpstr>
      <vt:lpstr>Conductors and Insulators</vt:lpstr>
      <vt:lpstr>Semiconductors</vt:lpstr>
      <vt:lpstr>Superconductors</vt:lpstr>
      <vt:lpstr>Charging</vt:lpstr>
      <vt:lpstr>Clicker Question</vt:lpstr>
      <vt:lpstr>(2) Charging by induction</vt:lpstr>
      <vt:lpstr>PowerPoint Presentation</vt:lpstr>
      <vt:lpstr>PowerPoint Presentation</vt:lpstr>
      <vt:lpstr>Charge polarization</vt:lpstr>
      <vt:lpstr>Charge polarization continued</vt:lpstr>
      <vt:lpstr>Clicker question</vt:lpstr>
      <vt:lpstr>PowerPoint Presentation</vt:lpstr>
      <vt:lpstr>PowerPoint Presentation</vt:lpstr>
      <vt:lpstr>Electric Field</vt:lpstr>
      <vt:lpstr>Electric field cont.</vt:lpstr>
      <vt:lpstr>Clicker Question</vt:lpstr>
      <vt:lpstr>Electrical Shielding</vt:lpstr>
      <vt:lpstr>PowerPoint Presentation</vt:lpstr>
      <vt:lpstr>Electric Potential</vt:lpstr>
      <vt:lpstr>Electric potential cont.</vt:lpstr>
      <vt:lpstr>Clicker Question</vt:lpstr>
      <vt:lpstr>Electrical Energy Storage</vt:lpstr>
      <vt:lpstr>Van de Graaff generator</vt:lpstr>
      <vt:lpstr>Clicker Question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neepa_m</dc:creator>
  <cp:lastModifiedBy>Neepa</cp:lastModifiedBy>
  <cp:revision>107</cp:revision>
  <dcterms:created xsi:type="dcterms:W3CDTF">2009-10-30T20:11:41Z</dcterms:created>
  <dcterms:modified xsi:type="dcterms:W3CDTF">2016-11-08T14:16:46Z</dcterms:modified>
</cp:coreProperties>
</file>