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6" r:id="rId2"/>
    <p:sldId id="256" r:id="rId3"/>
    <p:sldId id="257" r:id="rId4"/>
    <p:sldId id="291" r:id="rId5"/>
    <p:sldId id="258" r:id="rId6"/>
    <p:sldId id="259" r:id="rId7"/>
    <p:sldId id="261" r:id="rId8"/>
    <p:sldId id="262" r:id="rId9"/>
    <p:sldId id="282" r:id="rId10"/>
    <p:sldId id="263" r:id="rId11"/>
    <p:sldId id="264" r:id="rId12"/>
    <p:sldId id="265" r:id="rId13"/>
    <p:sldId id="283" r:id="rId14"/>
    <p:sldId id="284" r:id="rId15"/>
    <p:sldId id="266" r:id="rId16"/>
    <p:sldId id="267" r:id="rId17"/>
    <p:sldId id="268" r:id="rId18"/>
    <p:sldId id="289" r:id="rId19"/>
    <p:sldId id="269" r:id="rId20"/>
    <p:sldId id="270" r:id="rId21"/>
    <p:sldId id="271" r:id="rId22"/>
    <p:sldId id="272" r:id="rId23"/>
    <p:sldId id="273" r:id="rId24"/>
    <p:sldId id="274" r:id="rId25"/>
    <p:sldId id="275" r:id="rId26"/>
    <p:sldId id="276" r:id="rId27"/>
    <p:sldId id="292" r:id="rId28"/>
    <p:sldId id="294" r:id="rId29"/>
    <p:sldId id="295" r:id="rId30"/>
  </p:sldIdLst>
  <p:sldSz cx="9144000" cy="6858000" type="screen4x3"/>
  <p:notesSz cx="7315200" cy="9601200"/>
  <p:defaultTextStyle>
    <a:defPPr>
      <a:defRPr lang="en-US"/>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6600CC"/>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300"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b="0"/>
            </a:lvl1pPr>
          </a:lstStyle>
          <a:p>
            <a:pPr>
              <a:defRPr/>
            </a:pPr>
            <a:endParaRPr lang="en-US"/>
          </a:p>
        </p:txBody>
      </p:sp>
      <p:sp>
        <p:nvSpPr>
          <p:cNvPr id="4099"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b="0"/>
            </a:lvl1pPr>
          </a:lstStyle>
          <a:p>
            <a:pPr>
              <a:defRPr/>
            </a:pPr>
            <a:endParaRPr lang="en-US"/>
          </a:p>
        </p:txBody>
      </p:sp>
      <p:sp>
        <p:nvSpPr>
          <p:cNvPr id="3277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b="0"/>
            </a:lvl1pPr>
          </a:lstStyle>
          <a:p>
            <a:pPr>
              <a:defRPr/>
            </a:pPr>
            <a:endParaRPr lang="en-US"/>
          </a:p>
        </p:txBody>
      </p:sp>
      <p:sp>
        <p:nvSpPr>
          <p:cNvPr id="4103"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b="0"/>
            </a:lvl1pPr>
          </a:lstStyle>
          <a:p>
            <a:pPr>
              <a:defRPr/>
            </a:pPr>
            <a:fld id="{5C0328FA-7688-4A0C-B81F-1B6B4886B17D}" type="slidenum">
              <a:rPr lang="en-US"/>
              <a:pPr>
                <a:defRPr/>
              </a:pPr>
              <a:t>‹#›</a:t>
            </a:fld>
            <a:endParaRPr lang="en-US"/>
          </a:p>
        </p:txBody>
      </p:sp>
    </p:spTree>
    <p:extLst>
      <p:ext uri="{BB962C8B-B14F-4D97-AF65-F5344CB8AC3E}">
        <p14:creationId xmlns:p14="http://schemas.microsoft.com/office/powerpoint/2010/main" val="30548001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pPr eaLnBrk="1" hangingPunct="1"/>
            <a:endParaRPr lang="en-US" smtClean="0"/>
          </a:p>
        </p:txBody>
      </p:sp>
      <p:sp>
        <p:nvSpPr>
          <p:cNvPr id="33796" name="Slide Number Placeholder 3"/>
          <p:cNvSpPr>
            <a:spLocks noGrp="1"/>
          </p:cNvSpPr>
          <p:nvPr>
            <p:ph type="sldNum" sz="quarter" idx="5"/>
          </p:nvPr>
        </p:nvSpPr>
        <p:spPr>
          <a:noFill/>
        </p:spPr>
        <p:txBody>
          <a:bodyPr/>
          <a:lstStyle/>
          <a:p>
            <a:fld id="{90C893B0-36A7-4570-A705-C83F240B81D7}" type="slidenum">
              <a:rPr lang="en-US" smtClean="0"/>
              <a:pPr/>
              <a:t>2</a:t>
            </a:fld>
            <a:endParaRPr lang="en-US" smtClean="0"/>
          </a:p>
        </p:txBody>
      </p:sp>
    </p:spTree>
    <p:extLst>
      <p:ext uri="{BB962C8B-B14F-4D97-AF65-F5344CB8AC3E}">
        <p14:creationId xmlns:p14="http://schemas.microsoft.com/office/powerpoint/2010/main" val="840803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0A7F82EE-9511-45B1-8FA7-C358636838BC}" type="slidenum">
              <a:rPr lang="en-US" smtClean="0"/>
              <a:pPr/>
              <a:t>11</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smtClean="0"/>
              <a:t>Start here Tuesday</a:t>
            </a:r>
          </a:p>
        </p:txBody>
      </p:sp>
    </p:spTree>
    <p:extLst>
      <p:ext uri="{BB962C8B-B14F-4D97-AF65-F5344CB8AC3E}">
        <p14:creationId xmlns:p14="http://schemas.microsoft.com/office/powerpoint/2010/main" val="785968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41D29799-582A-4CA0-856D-8A3814DC4077}" type="slidenum">
              <a:rPr lang="en-US" smtClean="0"/>
              <a:pPr/>
              <a:t>12</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881543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pPr eaLnBrk="1" hangingPunct="1"/>
            <a:endParaRPr lang="en-US" smtClean="0"/>
          </a:p>
        </p:txBody>
      </p:sp>
      <p:sp>
        <p:nvSpPr>
          <p:cNvPr id="48132" name="Slide Number Placeholder 3"/>
          <p:cNvSpPr>
            <a:spLocks noGrp="1"/>
          </p:cNvSpPr>
          <p:nvPr>
            <p:ph type="sldNum" sz="quarter" idx="5"/>
          </p:nvPr>
        </p:nvSpPr>
        <p:spPr>
          <a:noFill/>
        </p:spPr>
        <p:txBody>
          <a:bodyPr/>
          <a:lstStyle/>
          <a:p>
            <a:fld id="{4B1D61A5-869B-401B-8F74-51BF772A02B6}" type="slidenum">
              <a:rPr lang="en-US" smtClean="0"/>
              <a:pPr/>
              <a:t>13</a:t>
            </a:fld>
            <a:endParaRPr lang="en-US" smtClean="0"/>
          </a:p>
        </p:txBody>
      </p:sp>
    </p:spTree>
    <p:extLst>
      <p:ext uri="{BB962C8B-B14F-4D97-AF65-F5344CB8AC3E}">
        <p14:creationId xmlns:p14="http://schemas.microsoft.com/office/powerpoint/2010/main" val="2855299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pPr eaLnBrk="1" hangingPunct="1"/>
            <a:endParaRPr lang="en-US" smtClean="0"/>
          </a:p>
        </p:txBody>
      </p:sp>
      <p:sp>
        <p:nvSpPr>
          <p:cNvPr id="49156" name="Slide Number Placeholder 3"/>
          <p:cNvSpPr>
            <a:spLocks noGrp="1"/>
          </p:cNvSpPr>
          <p:nvPr>
            <p:ph type="sldNum" sz="quarter" idx="5"/>
          </p:nvPr>
        </p:nvSpPr>
        <p:spPr>
          <a:noFill/>
        </p:spPr>
        <p:txBody>
          <a:bodyPr/>
          <a:lstStyle/>
          <a:p>
            <a:fld id="{D972FE9E-6BFA-4987-B3E7-7ADEB72FFE6B}" type="slidenum">
              <a:rPr lang="en-US" smtClean="0"/>
              <a:pPr/>
              <a:t>14</a:t>
            </a:fld>
            <a:endParaRPr lang="en-US" smtClean="0"/>
          </a:p>
        </p:txBody>
      </p:sp>
    </p:spTree>
    <p:extLst>
      <p:ext uri="{BB962C8B-B14F-4D97-AF65-F5344CB8AC3E}">
        <p14:creationId xmlns:p14="http://schemas.microsoft.com/office/powerpoint/2010/main" val="2987637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A954B680-4ABC-4CE6-B374-C588B7CBA17A}" type="slidenum">
              <a:rPr lang="en-US" smtClean="0"/>
              <a:pPr/>
              <a:t>15</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9441656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08661265-8A4D-4C84-BA0A-285D3F4253DB}" type="slidenum">
              <a:rPr lang="en-US" smtClean="0"/>
              <a:pPr/>
              <a:t>16</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053669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A08DEB90-A63A-4BF3-A6DD-61028BE718D5}" type="slidenum">
              <a:rPr lang="en-US" smtClean="0"/>
              <a:pPr/>
              <a:t>17</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6402709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pPr eaLnBrk="1" hangingPunct="1"/>
            <a:endParaRPr lang="en-US" smtClean="0"/>
          </a:p>
        </p:txBody>
      </p:sp>
      <p:sp>
        <p:nvSpPr>
          <p:cNvPr id="53252" name="Slide Number Placeholder 3"/>
          <p:cNvSpPr>
            <a:spLocks noGrp="1"/>
          </p:cNvSpPr>
          <p:nvPr>
            <p:ph type="sldNum" sz="quarter" idx="5"/>
          </p:nvPr>
        </p:nvSpPr>
        <p:spPr>
          <a:noFill/>
        </p:spPr>
        <p:txBody>
          <a:bodyPr/>
          <a:lstStyle/>
          <a:p>
            <a:fld id="{B0E292C1-902A-4D80-A29C-9AEF3B478EAE}" type="slidenum">
              <a:rPr lang="en-US" smtClean="0"/>
              <a:pPr/>
              <a:t>18</a:t>
            </a:fld>
            <a:endParaRPr lang="en-US" smtClean="0"/>
          </a:p>
        </p:txBody>
      </p:sp>
    </p:spTree>
    <p:extLst>
      <p:ext uri="{BB962C8B-B14F-4D97-AF65-F5344CB8AC3E}">
        <p14:creationId xmlns:p14="http://schemas.microsoft.com/office/powerpoint/2010/main" val="26882914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C1C2BE20-423E-4F4C-9E38-2664EF1E2DBB}" type="slidenum">
              <a:rPr lang="en-US" smtClean="0"/>
              <a:pPr/>
              <a:t>19</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679896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C45FC7F9-F26C-49D7-81A9-842760CBD196}" type="slidenum">
              <a:rPr lang="en-US" smtClean="0"/>
              <a:pPr/>
              <a:t>20</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956879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C646194E-7C3D-4066-974A-D506091F9A2E}" type="slidenum">
              <a:rPr lang="en-US" smtClean="0"/>
              <a:pPr/>
              <a:t>3</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4669958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442D6157-BCB1-464D-B904-5C7A800678EC}" type="slidenum">
              <a:rPr lang="en-US" smtClean="0"/>
              <a:pPr/>
              <a:t>21</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492647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5E6F20AC-A401-42E5-A3FD-8BAF7DDEEF92}" type="slidenum">
              <a:rPr lang="en-US" smtClean="0"/>
              <a:pPr/>
              <a:t>22</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997768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CB0EC7F8-D48F-4E3B-9DB2-5FAA2DF4784F}" type="slidenum">
              <a:rPr lang="en-US" smtClean="0"/>
              <a:pPr/>
              <a:t>23</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7149656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6927730D-A168-4D97-8593-61882370497F}" type="slidenum">
              <a:rPr lang="en-US" smtClean="0"/>
              <a:pPr/>
              <a:t>24</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US" smtClean="0"/>
              <a:t>Rotating stool demo with weights</a:t>
            </a:r>
          </a:p>
        </p:txBody>
      </p:sp>
    </p:spTree>
    <p:extLst>
      <p:ext uri="{BB962C8B-B14F-4D97-AF65-F5344CB8AC3E}">
        <p14:creationId xmlns:p14="http://schemas.microsoft.com/office/powerpoint/2010/main" val="39385299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81F53AE2-3D5E-4CFD-A231-A847C3AD963C}" type="slidenum">
              <a:rPr lang="en-US" smtClean="0"/>
              <a:pPr/>
              <a:t>25</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7607173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eaLnBrk="1" hangingPunct="1"/>
            <a:endParaRPr lang="en-US" smtClean="0"/>
          </a:p>
        </p:txBody>
      </p:sp>
      <p:sp>
        <p:nvSpPr>
          <p:cNvPr id="62468" name="Slide Number Placeholder 3"/>
          <p:cNvSpPr>
            <a:spLocks noGrp="1"/>
          </p:cNvSpPr>
          <p:nvPr>
            <p:ph type="sldNum" sz="quarter" idx="5"/>
          </p:nvPr>
        </p:nvSpPr>
        <p:spPr>
          <a:noFill/>
        </p:spPr>
        <p:txBody>
          <a:bodyPr/>
          <a:lstStyle/>
          <a:p>
            <a:fld id="{8F5E8139-F7D2-4386-9BC3-9DE619E2F71C}" type="slidenum">
              <a:rPr lang="en-US" smtClean="0"/>
              <a:pPr/>
              <a:t>26</a:t>
            </a:fld>
            <a:endParaRPr lang="en-US" smtClean="0"/>
          </a:p>
        </p:txBody>
      </p:sp>
    </p:spTree>
    <p:extLst>
      <p:ext uri="{BB962C8B-B14F-4D97-AF65-F5344CB8AC3E}">
        <p14:creationId xmlns:p14="http://schemas.microsoft.com/office/powerpoint/2010/main" val="16506542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pPr eaLnBrk="1" hangingPunct="1"/>
            <a:endParaRPr lang="en-US" smtClean="0"/>
          </a:p>
        </p:txBody>
      </p:sp>
      <p:sp>
        <p:nvSpPr>
          <p:cNvPr id="63492" name="Slide Number Placeholder 3"/>
          <p:cNvSpPr>
            <a:spLocks noGrp="1"/>
          </p:cNvSpPr>
          <p:nvPr>
            <p:ph type="sldNum" sz="quarter" idx="5"/>
          </p:nvPr>
        </p:nvSpPr>
        <p:spPr>
          <a:noFill/>
        </p:spPr>
        <p:txBody>
          <a:bodyPr/>
          <a:lstStyle/>
          <a:p>
            <a:fld id="{EC4C889D-F92A-47A1-A254-FB86ED98C813}" type="slidenum">
              <a:rPr lang="en-US" smtClean="0"/>
              <a:pPr/>
              <a:t>27</a:t>
            </a:fld>
            <a:endParaRPr lang="en-US" smtClean="0"/>
          </a:p>
        </p:txBody>
      </p:sp>
    </p:spTree>
    <p:extLst>
      <p:ext uri="{BB962C8B-B14F-4D97-AF65-F5344CB8AC3E}">
        <p14:creationId xmlns:p14="http://schemas.microsoft.com/office/powerpoint/2010/main" val="37555117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pPr eaLnBrk="1" hangingPunct="1"/>
            <a:endParaRPr lang="en-US" smtClean="0"/>
          </a:p>
        </p:txBody>
      </p:sp>
      <p:sp>
        <p:nvSpPr>
          <p:cNvPr id="44036" name="Slide Number Placeholder 3"/>
          <p:cNvSpPr>
            <a:spLocks noGrp="1"/>
          </p:cNvSpPr>
          <p:nvPr>
            <p:ph type="sldNum" sz="quarter" idx="5"/>
          </p:nvPr>
        </p:nvSpPr>
        <p:spPr>
          <a:noFill/>
        </p:spPr>
        <p:txBody>
          <a:bodyPr/>
          <a:lstStyle/>
          <a:p>
            <a:fld id="{21AE5E7E-8BAC-43EB-A4E0-B077F42F01A2}" type="slidenum">
              <a:rPr lang="en-US" smtClean="0"/>
              <a:pPr/>
              <a:t>28</a:t>
            </a:fld>
            <a:endParaRPr lang="en-US" smtClean="0"/>
          </a:p>
        </p:txBody>
      </p:sp>
    </p:spTree>
    <p:extLst>
      <p:ext uri="{BB962C8B-B14F-4D97-AF65-F5344CB8AC3E}">
        <p14:creationId xmlns:p14="http://schemas.microsoft.com/office/powerpoint/2010/main" val="16909999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pPr eaLnBrk="1" hangingPunct="1"/>
            <a:endParaRPr lang="en-US" smtClean="0"/>
          </a:p>
        </p:txBody>
      </p:sp>
      <p:sp>
        <p:nvSpPr>
          <p:cNvPr id="45060" name="Slide Number Placeholder 3"/>
          <p:cNvSpPr>
            <a:spLocks noGrp="1"/>
          </p:cNvSpPr>
          <p:nvPr>
            <p:ph type="sldNum" sz="quarter" idx="5"/>
          </p:nvPr>
        </p:nvSpPr>
        <p:spPr>
          <a:noFill/>
        </p:spPr>
        <p:txBody>
          <a:bodyPr/>
          <a:lstStyle/>
          <a:p>
            <a:fld id="{0FF8AFBD-2CAA-4EE3-9BC4-752CFC0E6328}" type="slidenum">
              <a:rPr lang="en-US" smtClean="0"/>
              <a:pPr/>
              <a:t>29</a:t>
            </a:fld>
            <a:endParaRPr lang="en-US" smtClean="0"/>
          </a:p>
        </p:txBody>
      </p:sp>
    </p:spTree>
    <p:extLst>
      <p:ext uri="{BB962C8B-B14F-4D97-AF65-F5344CB8AC3E}">
        <p14:creationId xmlns:p14="http://schemas.microsoft.com/office/powerpoint/2010/main" val="1670482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pPr eaLnBrk="1" hangingPunct="1"/>
            <a:endParaRPr lang="en-US" smtClean="0"/>
          </a:p>
        </p:txBody>
      </p:sp>
      <p:sp>
        <p:nvSpPr>
          <p:cNvPr id="35844" name="Slide Number Placeholder 3"/>
          <p:cNvSpPr>
            <a:spLocks noGrp="1"/>
          </p:cNvSpPr>
          <p:nvPr>
            <p:ph type="sldNum" sz="quarter" idx="5"/>
          </p:nvPr>
        </p:nvSpPr>
        <p:spPr>
          <a:noFill/>
        </p:spPr>
        <p:txBody>
          <a:bodyPr/>
          <a:lstStyle/>
          <a:p>
            <a:fld id="{9CD1DF74-648D-4B96-8314-C6D4D647FBA6}" type="slidenum">
              <a:rPr lang="en-US" smtClean="0"/>
              <a:pPr/>
              <a:t>4</a:t>
            </a:fld>
            <a:endParaRPr lang="en-US" smtClean="0"/>
          </a:p>
        </p:txBody>
      </p:sp>
    </p:spTree>
    <p:extLst>
      <p:ext uri="{BB962C8B-B14F-4D97-AF65-F5344CB8AC3E}">
        <p14:creationId xmlns:p14="http://schemas.microsoft.com/office/powerpoint/2010/main" val="71134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75F90302-73BB-424C-A77E-F993156876AF}" type="slidenum">
              <a:rPr lang="en-US" smtClean="0"/>
              <a:pPr/>
              <a:t>5</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smtClean="0"/>
              <a:t>DEMO – need two paper cups and meter sticks?</a:t>
            </a:r>
          </a:p>
        </p:txBody>
      </p:sp>
    </p:spTree>
    <p:extLst>
      <p:ext uri="{BB962C8B-B14F-4D97-AF65-F5344CB8AC3E}">
        <p14:creationId xmlns:p14="http://schemas.microsoft.com/office/powerpoint/2010/main" val="1118901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EB5EB50C-E9F6-4738-B096-C24D67402B83}" type="slidenum">
              <a:rPr lang="en-US" smtClean="0"/>
              <a:pPr/>
              <a:t>6</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en-US" smtClean="0"/>
              <a:t>Get pencil and playdoh.</a:t>
            </a:r>
          </a:p>
        </p:txBody>
      </p:sp>
    </p:spTree>
    <p:extLst>
      <p:ext uri="{BB962C8B-B14F-4D97-AF65-F5344CB8AC3E}">
        <p14:creationId xmlns:p14="http://schemas.microsoft.com/office/powerpoint/2010/main" val="85541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CB5E8D68-1093-4AF8-AF57-18F0197F60CA}" type="slidenum">
              <a:rPr lang="en-US" smtClean="0"/>
              <a:pPr/>
              <a:t>7</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634165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DAEE85BE-A12D-4DFB-B420-FF932D79E527}" type="slidenum">
              <a:rPr lang="en-US" smtClean="0"/>
              <a:pPr/>
              <a:t>8</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r>
              <a:rPr lang="en-US" smtClean="0"/>
              <a:t>Bring a hammer, or, do the two meter sticks </a:t>
            </a:r>
          </a:p>
        </p:txBody>
      </p:sp>
    </p:spTree>
    <p:extLst>
      <p:ext uri="{BB962C8B-B14F-4D97-AF65-F5344CB8AC3E}">
        <p14:creationId xmlns:p14="http://schemas.microsoft.com/office/powerpoint/2010/main" val="1815669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r>
              <a:rPr lang="en-US" dirty="0" smtClean="0"/>
              <a:t>Got up to here last time</a:t>
            </a:r>
          </a:p>
        </p:txBody>
      </p:sp>
      <p:sp>
        <p:nvSpPr>
          <p:cNvPr id="40964" name="Slide Number Placeholder 3"/>
          <p:cNvSpPr>
            <a:spLocks noGrp="1"/>
          </p:cNvSpPr>
          <p:nvPr>
            <p:ph type="sldNum" sz="quarter" idx="5"/>
          </p:nvPr>
        </p:nvSpPr>
        <p:spPr>
          <a:noFill/>
        </p:spPr>
        <p:txBody>
          <a:bodyPr/>
          <a:lstStyle/>
          <a:p>
            <a:fld id="{371D9373-A91E-41B7-A8A9-536F2F6BEBDB}" type="slidenum">
              <a:rPr lang="en-US" smtClean="0"/>
              <a:pPr/>
              <a:t>9</a:t>
            </a:fld>
            <a:endParaRPr lang="en-US" smtClean="0"/>
          </a:p>
        </p:txBody>
      </p:sp>
    </p:spTree>
    <p:extLst>
      <p:ext uri="{BB962C8B-B14F-4D97-AF65-F5344CB8AC3E}">
        <p14:creationId xmlns:p14="http://schemas.microsoft.com/office/powerpoint/2010/main" val="3640909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84F1B07B-BFAA-4AF4-AE38-D3585A2DEF42}" type="slidenum">
              <a:rPr lang="en-US" smtClean="0"/>
              <a:pPr/>
              <a:t>10</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433770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4C175E-D69F-4938-A27A-0DD02D78890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6D36F6-03F8-430F-8702-395F5DF63ED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C3883C-0E02-42D1-8319-DEC4DB3631F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6B7C1AA0-D4B8-45EB-80D3-C7E19D23F894}"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9DBE41A-FC9B-4974-A367-8349679E6B5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E81682-6E0E-4BFA-93E8-2043713759D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A22D7B-AD82-43F3-88A1-5169457BCC6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5D926A8-4934-44E1-8CA7-77AB72F1730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15719AA-B385-482D-AD27-C6BD3D2F54C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16484A2-E3C1-45A2-8609-1229E9D24A0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B1722FE-2920-4D39-836E-4A7E7B8F967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E709E7-E869-4FA9-932F-5CD6D8BE338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89CE28-2F98-4B9E-A88A-8C170F9334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A09BA9B6-0F1A-48D4-AD70-2751932DB0F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7.wmf"/></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8732"/>
            <a:ext cx="8229600" cy="1143000"/>
          </a:xfrm>
        </p:spPr>
        <p:txBody>
          <a:bodyPr/>
          <a:lstStyle/>
          <a:p>
            <a:r>
              <a:rPr lang="en-US" b="1" u="sng" dirty="0" smtClean="0">
                <a:latin typeface="Calibri" panose="020F0502020204030204" pitchFamily="34" charset="0"/>
              </a:rPr>
              <a:t>Today</a:t>
            </a:r>
            <a:endParaRPr lang="en-US" b="1" u="sng" dirty="0">
              <a:latin typeface="Calibri" panose="020F0502020204030204" pitchFamily="34" charset="0"/>
            </a:endParaRPr>
          </a:p>
        </p:txBody>
      </p:sp>
      <p:sp>
        <p:nvSpPr>
          <p:cNvPr id="3" name="Content Placeholder 2"/>
          <p:cNvSpPr>
            <a:spLocks noGrp="1"/>
          </p:cNvSpPr>
          <p:nvPr>
            <p:ph idx="1"/>
          </p:nvPr>
        </p:nvSpPr>
        <p:spPr>
          <a:xfrm>
            <a:off x="455141" y="1336568"/>
            <a:ext cx="8229600" cy="1828800"/>
          </a:xfrm>
        </p:spPr>
        <p:txBody>
          <a:bodyPr/>
          <a:lstStyle/>
          <a:p>
            <a:r>
              <a:rPr lang="en-US" dirty="0" smtClean="0">
                <a:latin typeface="Calibri" panose="020F0502020204030204" pitchFamily="34" charset="0"/>
              </a:rPr>
              <a:t> </a:t>
            </a:r>
            <a:r>
              <a:rPr lang="en-US" dirty="0" smtClean="0">
                <a:latin typeface="Calibri" panose="020F0502020204030204" pitchFamily="34" charset="0"/>
              </a:rPr>
              <a:t>Ch. </a:t>
            </a:r>
            <a:r>
              <a:rPr lang="en-US" dirty="0" smtClean="0">
                <a:latin typeface="Calibri" panose="020F0502020204030204" pitchFamily="34" charset="0"/>
              </a:rPr>
              <a:t>8 </a:t>
            </a:r>
            <a:r>
              <a:rPr lang="en-US" dirty="0" smtClean="0">
                <a:latin typeface="Calibri" panose="020F0502020204030204" pitchFamily="34" charset="0"/>
              </a:rPr>
              <a:t>on </a:t>
            </a:r>
            <a:r>
              <a:rPr lang="en-US" dirty="0" smtClean="0">
                <a:latin typeface="Calibri" panose="020F0502020204030204" pitchFamily="34" charset="0"/>
              </a:rPr>
              <a:t>Rotation</a:t>
            </a:r>
            <a:endParaRPr lang="en-US" dirty="0">
              <a:latin typeface="Calibri" panose="020F0502020204030204" pitchFamily="34" charset="0"/>
            </a:endParaRPr>
          </a:p>
        </p:txBody>
      </p:sp>
      <p:sp>
        <p:nvSpPr>
          <p:cNvPr id="4" name="TextBox 3"/>
          <p:cNvSpPr txBox="1"/>
          <p:nvPr/>
        </p:nvSpPr>
        <p:spPr>
          <a:xfrm>
            <a:off x="76200" y="2759710"/>
            <a:ext cx="8915399" cy="2308324"/>
          </a:xfrm>
          <a:prstGeom prst="rect">
            <a:avLst/>
          </a:prstGeom>
          <a:noFill/>
        </p:spPr>
        <p:txBody>
          <a:bodyPr wrap="square" rtlCol="0">
            <a:spAutoFit/>
          </a:bodyPr>
          <a:lstStyle/>
          <a:p>
            <a:pPr marL="285750" indent="-285750">
              <a:buFont typeface="Wingdings" panose="05000000000000000000" pitchFamily="2" charset="2"/>
              <a:buChar char="v"/>
            </a:pPr>
            <a:r>
              <a:rPr lang="en-US" sz="2400" dirty="0" smtClean="0">
                <a:solidFill>
                  <a:srgbClr val="7030A0"/>
                </a:solidFill>
                <a:latin typeface="Calibri" panose="020F0502020204030204" pitchFamily="34" charset="0"/>
              </a:rPr>
              <a:t>Note, all lectures and pre-lectures posted up as always  at</a:t>
            </a:r>
          </a:p>
          <a:p>
            <a:r>
              <a:rPr lang="en-US" sz="2400" b="0" dirty="0">
                <a:solidFill>
                  <a:srgbClr val="3333CC"/>
                </a:solidFill>
                <a:latin typeface="Calibri" panose="020F0502020204030204" pitchFamily="34" charset="0"/>
              </a:rPr>
              <a:t>http://www.hunter.cuny.edu/physics/courses/physics100/spring-2016</a:t>
            </a:r>
            <a:endParaRPr lang="en-US" sz="2400" b="0" dirty="0">
              <a:latin typeface="Calibri" panose="020F0502020204030204" pitchFamily="34" charset="0"/>
            </a:endParaRPr>
          </a:p>
          <a:p>
            <a:endParaRPr lang="en-US" sz="2400" dirty="0">
              <a:solidFill>
                <a:srgbClr val="7030A0"/>
              </a:solidFill>
              <a:latin typeface="Calibri" panose="020F0502020204030204" pitchFamily="34" charset="0"/>
            </a:endParaRPr>
          </a:p>
          <a:p>
            <a:pPr marL="285750" indent="-285750">
              <a:buFont typeface="Wingdings" panose="05000000000000000000" pitchFamily="2" charset="2"/>
              <a:buChar char="v"/>
            </a:pPr>
            <a:r>
              <a:rPr lang="en-US" sz="2400" u="sng" dirty="0" smtClean="0">
                <a:solidFill>
                  <a:srgbClr val="7030A0"/>
                </a:solidFill>
                <a:latin typeface="Calibri" panose="020F0502020204030204" pitchFamily="34" charset="0"/>
              </a:rPr>
              <a:t>Looking ahead</a:t>
            </a:r>
            <a:r>
              <a:rPr lang="en-US" sz="2400" dirty="0" smtClean="0">
                <a:solidFill>
                  <a:srgbClr val="7030A0"/>
                </a:solidFill>
                <a:latin typeface="Calibri" panose="020F0502020204030204" pitchFamily="34" charset="0"/>
              </a:rPr>
              <a:t>: Sep 27, Review (</a:t>
            </a:r>
            <a:r>
              <a:rPr lang="en-US" sz="2400" dirty="0" err="1" smtClean="0">
                <a:solidFill>
                  <a:srgbClr val="7030A0"/>
                </a:solidFill>
                <a:latin typeface="Calibri" panose="020F0502020204030204" pitchFamily="34" charset="0"/>
              </a:rPr>
              <a:t>Chs</a:t>
            </a:r>
            <a:r>
              <a:rPr lang="en-US" sz="2400" dirty="0" smtClean="0">
                <a:solidFill>
                  <a:srgbClr val="7030A0"/>
                </a:solidFill>
                <a:latin typeface="Calibri" panose="020F0502020204030204" pitchFamily="34" charset="0"/>
              </a:rPr>
              <a:t> 2,3,4,5,6,7,8)</a:t>
            </a:r>
          </a:p>
          <a:p>
            <a:pPr marL="285750" indent="-285750">
              <a:buFont typeface="Wingdings" panose="05000000000000000000" pitchFamily="2" charset="2"/>
              <a:buChar char="v"/>
            </a:pPr>
            <a:endParaRPr lang="en-US" sz="2400" dirty="0">
              <a:solidFill>
                <a:srgbClr val="7030A0"/>
              </a:solidFill>
              <a:latin typeface="Calibri" panose="020F0502020204030204" pitchFamily="34" charset="0"/>
            </a:endParaRPr>
          </a:p>
          <a:p>
            <a:pPr marL="285750" indent="-285750">
              <a:buFont typeface="Wingdings" panose="05000000000000000000" pitchFamily="2" charset="2"/>
              <a:buChar char="v"/>
            </a:pPr>
            <a:r>
              <a:rPr lang="en-US" sz="2400" dirty="0" smtClean="0">
                <a:solidFill>
                  <a:srgbClr val="7030A0"/>
                </a:solidFill>
                <a:latin typeface="Calibri" panose="020F0502020204030204" pitchFamily="34" charset="0"/>
              </a:rPr>
              <a:t>Sep 30: Midterm </a:t>
            </a:r>
            <a:endParaRPr lang="en-US" sz="2400" dirty="0">
              <a:solidFill>
                <a:srgbClr val="7030A0"/>
              </a:solidFill>
              <a:latin typeface="Calibri" panose="020F0502020204030204" pitchFamily="34" charset="0"/>
            </a:endParaRPr>
          </a:p>
        </p:txBody>
      </p:sp>
    </p:spTree>
    <p:extLst>
      <p:ext uri="{BB962C8B-B14F-4D97-AF65-F5344CB8AC3E}">
        <p14:creationId xmlns:p14="http://schemas.microsoft.com/office/powerpoint/2010/main" val="35915630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792162"/>
          </a:xfrm>
        </p:spPr>
        <p:txBody>
          <a:bodyPr/>
          <a:lstStyle/>
          <a:p>
            <a:pPr eaLnBrk="1" hangingPunct="1"/>
            <a:r>
              <a:rPr lang="en-US" sz="2400" u="sng" smtClean="0"/>
              <a:t>More about rotational inertia: rolling objects down a hill…</a:t>
            </a:r>
          </a:p>
        </p:txBody>
      </p:sp>
      <p:sp>
        <p:nvSpPr>
          <p:cNvPr id="10243" name="Rectangle 3"/>
          <p:cNvSpPr>
            <a:spLocks noGrp="1" noChangeArrowheads="1"/>
          </p:cNvSpPr>
          <p:nvPr>
            <p:ph type="body" sz="half" idx="1"/>
          </p:nvPr>
        </p:nvSpPr>
        <p:spPr>
          <a:xfrm>
            <a:off x="381000" y="990600"/>
            <a:ext cx="8077200" cy="685800"/>
          </a:xfrm>
        </p:spPr>
        <p:txBody>
          <a:bodyPr/>
          <a:lstStyle/>
          <a:p>
            <a:pPr eaLnBrk="1" hangingPunct="1"/>
            <a:r>
              <a:rPr lang="en-US" sz="2400" smtClean="0">
                <a:solidFill>
                  <a:schemeClr val="accent2"/>
                </a:solidFill>
              </a:rPr>
              <a:t>Which rolls to the bottom of an incline first, a solid ball, a solid cylinder or a ring?</a:t>
            </a:r>
          </a:p>
        </p:txBody>
      </p:sp>
      <p:sp>
        <p:nvSpPr>
          <p:cNvPr id="15364" name="Text Box 4"/>
          <p:cNvSpPr txBox="1">
            <a:spLocks noChangeArrowheads="1"/>
          </p:cNvSpPr>
          <p:nvPr/>
        </p:nvSpPr>
        <p:spPr bwMode="auto">
          <a:xfrm>
            <a:off x="381000" y="1828800"/>
            <a:ext cx="8763000" cy="1920875"/>
          </a:xfrm>
          <a:prstGeom prst="rect">
            <a:avLst/>
          </a:prstGeom>
          <a:noFill/>
          <a:ln w="9525">
            <a:noFill/>
            <a:miter lim="800000"/>
            <a:headEnd/>
            <a:tailEnd/>
          </a:ln>
        </p:spPr>
        <p:txBody>
          <a:bodyPr>
            <a:spAutoFit/>
          </a:bodyPr>
          <a:lstStyle/>
          <a:p>
            <a:pPr>
              <a:spcBef>
                <a:spcPct val="50000"/>
              </a:spcBef>
            </a:pPr>
            <a:r>
              <a:rPr lang="en-US" sz="2000" b="0"/>
              <a:t>First ask: which has smallest rotational inertia? – since this will resist rolling the least, so will reach the bottom first. </a:t>
            </a:r>
          </a:p>
          <a:p>
            <a:pPr>
              <a:spcBef>
                <a:spcPct val="50000"/>
              </a:spcBef>
            </a:pPr>
            <a:r>
              <a:rPr lang="en-US" sz="2000" b="0"/>
              <a:t>The shape which has most of its </a:t>
            </a:r>
            <a:r>
              <a:rPr lang="en-US" sz="2000" b="0" u="sng"/>
              <a:t>mass closest to the center has least rotational inertia</a:t>
            </a:r>
            <a:r>
              <a:rPr lang="en-US" sz="2000" b="0"/>
              <a:t>, i.e. first is ball, second is cylinder, and last is the ring.</a:t>
            </a:r>
          </a:p>
          <a:p>
            <a:pPr>
              <a:spcBef>
                <a:spcPct val="50000"/>
              </a:spcBef>
            </a:pPr>
            <a:r>
              <a:rPr lang="en-US" sz="2000" b="0"/>
              <a:t>(In fact this is independent of size and mass, it just depends on their shape!)</a:t>
            </a:r>
          </a:p>
        </p:txBody>
      </p:sp>
      <p:sp>
        <p:nvSpPr>
          <p:cNvPr id="15365" name="Text Box 5"/>
          <p:cNvSpPr txBox="1">
            <a:spLocks noChangeArrowheads="1"/>
          </p:cNvSpPr>
          <p:nvPr/>
        </p:nvSpPr>
        <p:spPr bwMode="auto">
          <a:xfrm>
            <a:off x="0" y="5562600"/>
            <a:ext cx="8382000" cy="915988"/>
          </a:xfrm>
          <a:prstGeom prst="rect">
            <a:avLst/>
          </a:prstGeom>
          <a:noFill/>
          <a:ln w="9525">
            <a:noFill/>
            <a:miter lim="800000"/>
            <a:headEnd/>
            <a:tailEnd/>
          </a:ln>
        </p:spPr>
        <p:txBody>
          <a:bodyPr>
            <a:spAutoFit/>
          </a:bodyPr>
          <a:lstStyle/>
          <a:p>
            <a:pPr>
              <a:spcBef>
                <a:spcPct val="50000"/>
              </a:spcBef>
              <a:buFontTx/>
              <a:buChar char="•"/>
            </a:pPr>
            <a:r>
              <a:rPr lang="en-US" b="0"/>
              <a:t>     Fig 8.14 in your text illustrates some rotational inertia values of various objects – you don’t need to learn these, but do try to understand why the bigger ones are bigger from considering mass distribution.</a:t>
            </a:r>
          </a:p>
        </p:txBody>
      </p:sp>
      <p:pic>
        <p:nvPicPr>
          <p:cNvPr id="15366" name="Picture 6" descr="08-13Figure_FIG"/>
          <p:cNvPicPr>
            <a:picLocks noGrp="1" noChangeAspect="1" noChangeArrowheads="1"/>
          </p:cNvPicPr>
          <p:nvPr>
            <p:ph sz="half" idx="2"/>
          </p:nvPr>
        </p:nvPicPr>
        <p:blipFill>
          <a:blip r:embed="rId3"/>
          <a:srcRect b="8708"/>
          <a:stretch>
            <a:fillRect/>
          </a:stretch>
        </p:blipFill>
        <p:spPr>
          <a:xfrm>
            <a:off x="2057400" y="3962400"/>
            <a:ext cx="2895600" cy="14478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6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36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304800"/>
            <a:ext cx="8153400" cy="762000"/>
          </a:xfrm>
        </p:spPr>
        <p:txBody>
          <a:bodyPr/>
          <a:lstStyle/>
          <a:p>
            <a:pPr eaLnBrk="1" hangingPunct="1"/>
            <a:r>
              <a:rPr lang="en-US" sz="3200" u="sng" smtClean="0"/>
              <a:t>Torque</a:t>
            </a:r>
          </a:p>
        </p:txBody>
      </p:sp>
      <p:sp>
        <p:nvSpPr>
          <p:cNvPr id="17411" name="Rectangle 3"/>
          <p:cNvSpPr>
            <a:spLocks noGrp="1" noChangeArrowheads="1"/>
          </p:cNvSpPr>
          <p:nvPr>
            <p:ph type="body" sz="half" idx="1"/>
          </p:nvPr>
        </p:nvSpPr>
        <p:spPr>
          <a:xfrm>
            <a:off x="533400" y="990600"/>
            <a:ext cx="8610600" cy="990600"/>
          </a:xfrm>
        </p:spPr>
        <p:txBody>
          <a:bodyPr/>
          <a:lstStyle/>
          <a:p>
            <a:pPr eaLnBrk="1" hangingPunct="1"/>
            <a:r>
              <a:rPr lang="en-US" sz="2400" smtClean="0"/>
              <a:t>Rotational analog of force – i.e. causes changes in rotations of objects. </a:t>
            </a:r>
          </a:p>
          <a:p>
            <a:pPr eaLnBrk="1" hangingPunct="1">
              <a:buFontTx/>
              <a:buNone/>
            </a:pPr>
            <a:endParaRPr lang="en-US" sz="2400" smtClean="0"/>
          </a:p>
          <a:p>
            <a:pPr lvl="2" eaLnBrk="1" hangingPunct="1">
              <a:buFontTx/>
              <a:buNone/>
            </a:pPr>
            <a:r>
              <a:rPr lang="en-US" b="1" smtClean="0"/>
              <a:t>     Torque = lever arm x force</a:t>
            </a:r>
          </a:p>
        </p:txBody>
      </p:sp>
      <p:grpSp>
        <p:nvGrpSpPr>
          <p:cNvPr id="2" name="Group 7"/>
          <p:cNvGrpSpPr>
            <a:grpSpLocks/>
          </p:cNvGrpSpPr>
          <p:nvPr/>
        </p:nvGrpSpPr>
        <p:grpSpPr bwMode="auto">
          <a:xfrm>
            <a:off x="533400" y="2667000"/>
            <a:ext cx="4876800" cy="1296988"/>
            <a:chOff x="0" y="1200"/>
            <a:chExt cx="3072" cy="817"/>
          </a:xfrm>
        </p:grpSpPr>
        <p:sp>
          <p:nvSpPr>
            <p:cNvPr id="14344" name="Text Box 5"/>
            <p:cNvSpPr txBox="1">
              <a:spLocks noChangeArrowheads="1"/>
            </p:cNvSpPr>
            <p:nvPr/>
          </p:nvSpPr>
          <p:spPr bwMode="auto">
            <a:xfrm>
              <a:off x="0" y="1440"/>
              <a:ext cx="3072" cy="577"/>
            </a:xfrm>
            <a:prstGeom prst="rect">
              <a:avLst/>
            </a:prstGeom>
            <a:noFill/>
            <a:ln w="9525">
              <a:noFill/>
              <a:miter lim="800000"/>
              <a:headEnd/>
              <a:tailEnd/>
            </a:ln>
          </p:spPr>
          <p:txBody>
            <a:bodyPr>
              <a:spAutoFit/>
            </a:bodyPr>
            <a:lstStyle/>
            <a:p>
              <a:pPr>
                <a:spcBef>
                  <a:spcPct val="50000"/>
                </a:spcBef>
              </a:pPr>
              <a:r>
                <a:rPr lang="en-US"/>
                <a:t>lever arm</a:t>
              </a:r>
              <a:r>
                <a:rPr lang="en-US" b="0"/>
                <a:t> = the perpendicular distance from the axis of rotation to the line along which the force acts.</a:t>
              </a:r>
            </a:p>
          </p:txBody>
        </p:sp>
        <p:sp>
          <p:nvSpPr>
            <p:cNvPr id="14345" name="Line 6"/>
            <p:cNvSpPr>
              <a:spLocks noChangeShapeType="1"/>
            </p:cNvSpPr>
            <p:nvPr/>
          </p:nvSpPr>
          <p:spPr bwMode="auto">
            <a:xfrm flipV="1">
              <a:off x="1632" y="1200"/>
              <a:ext cx="96" cy="240"/>
            </a:xfrm>
            <a:prstGeom prst="line">
              <a:avLst/>
            </a:prstGeom>
            <a:noFill/>
            <a:ln w="9525">
              <a:solidFill>
                <a:schemeClr val="tx1"/>
              </a:solidFill>
              <a:round/>
              <a:headEnd/>
              <a:tailEnd type="triangle" w="med" len="med"/>
            </a:ln>
          </p:spPr>
          <p:txBody>
            <a:bodyPr/>
            <a:lstStyle/>
            <a:p>
              <a:endParaRPr lang="en-US"/>
            </a:p>
          </p:txBody>
        </p:sp>
      </p:grpSp>
      <p:sp>
        <p:nvSpPr>
          <p:cNvPr id="17417" name="Text Box 9"/>
          <p:cNvSpPr txBox="1">
            <a:spLocks noChangeArrowheads="1"/>
          </p:cNvSpPr>
          <p:nvPr/>
        </p:nvSpPr>
        <p:spPr bwMode="auto">
          <a:xfrm>
            <a:off x="304800" y="4267200"/>
            <a:ext cx="5943600" cy="396875"/>
          </a:xfrm>
          <a:prstGeom prst="rect">
            <a:avLst/>
          </a:prstGeom>
          <a:noFill/>
          <a:ln w="9525">
            <a:noFill/>
            <a:miter lim="800000"/>
            <a:headEnd/>
            <a:tailEnd/>
          </a:ln>
        </p:spPr>
        <p:txBody>
          <a:bodyPr>
            <a:spAutoFit/>
          </a:bodyPr>
          <a:lstStyle/>
          <a:p>
            <a:pPr>
              <a:spcBef>
                <a:spcPct val="50000"/>
              </a:spcBef>
            </a:pPr>
            <a:r>
              <a:rPr lang="en-US" sz="2000" b="0"/>
              <a:t>Eg. Turning a bolt</a:t>
            </a:r>
          </a:p>
        </p:txBody>
      </p:sp>
      <p:pic>
        <p:nvPicPr>
          <p:cNvPr id="17418" name="Picture 10" descr="08-20Figure_FIG"/>
          <p:cNvPicPr>
            <a:picLocks noGrp="1" noChangeAspect="1" noChangeArrowheads="1"/>
          </p:cNvPicPr>
          <p:nvPr>
            <p:ph sz="half" idx="2"/>
          </p:nvPr>
        </p:nvPicPr>
        <p:blipFill>
          <a:blip r:embed="rId3"/>
          <a:srcRect/>
          <a:stretch>
            <a:fillRect/>
          </a:stretch>
        </p:blipFill>
        <p:spPr>
          <a:xfrm>
            <a:off x="609600" y="4876800"/>
            <a:ext cx="6705600" cy="1668463"/>
          </a:xfrm>
          <a:noFill/>
        </p:spPr>
      </p:pic>
      <p:sp>
        <p:nvSpPr>
          <p:cNvPr id="17421" name="Rectangle 13"/>
          <p:cNvSpPr>
            <a:spLocks noChangeArrowheads="1"/>
          </p:cNvSpPr>
          <p:nvPr/>
        </p:nvSpPr>
        <p:spPr bwMode="auto">
          <a:xfrm>
            <a:off x="1676400" y="1981200"/>
            <a:ext cx="4572000" cy="914400"/>
          </a:xfrm>
          <a:prstGeom prst="rect">
            <a:avLst/>
          </a:prstGeom>
          <a:no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411">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4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4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4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P spid="17417" grpId="0"/>
      <p:bldP spid="174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sz="half" idx="1"/>
          </p:nvPr>
        </p:nvSpPr>
        <p:spPr>
          <a:xfrm>
            <a:off x="381000" y="457200"/>
            <a:ext cx="8763000" cy="1219200"/>
          </a:xfrm>
        </p:spPr>
        <p:txBody>
          <a:bodyPr/>
          <a:lstStyle/>
          <a:p>
            <a:pPr eaLnBrk="1" hangingPunct="1"/>
            <a:r>
              <a:rPr lang="en-US" sz="2000" smtClean="0"/>
              <a:t>Eg. See-saws.</a:t>
            </a:r>
          </a:p>
          <a:p>
            <a:pPr eaLnBrk="1" hangingPunct="1">
              <a:buFontTx/>
              <a:buNone/>
            </a:pPr>
            <a:r>
              <a:rPr lang="en-US" sz="2000" smtClean="0"/>
              <a:t>	The dependence of the torque on the lever arm is why kids can balance see-saws even when they have different weights – The heavier one sits closer to the center :</a:t>
            </a:r>
          </a:p>
          <a:p>
            <a:pPr eaLnBrk="1" hangingPunct="1">
              <a:buFontTx/>
              <a:buNone/>
            </a:pPr>
            <a:r>
              <a:rPr lang="en-US" sz="2000" smtClean="0"/>
              <a:t>		Larger F x Smaller lever-arm = Smaller F x Larger lever-arm.</a:t>
            </a:r>
          </a:p>
          <a:p>
            <a:pPr eaLnBrk="1" hangingPunct="1">
              <a:buFontTx/>
              <a:buNone/>
            </a:pPr>
            <a:endParaRPr lang="en-US" sz="2000" smtClean="0"/>
          </a:p>
        </p:txBody>
      </p:sp>
      <p:sp>
        <p:nvSpPr>
          <p:cNvPr id="19460" name="Text Box 4"/>
          <p:cNvSpPr txBox="1">
            <a:spLocks noChangeArrowheads="1"/>
          </p:cNvSpPr>
          <p:nvPr/>
        </p:nvSpPr>
        <p:spPr bwMode="auto">
          <a:xfrm>
            <a:off x="304800" y="5257800"/>
            <a:ext cx="8839200" cy="954107"/>
          </a:xfrm>
          <a:prstGeom prst="rect">
            <a:avLst/>
          </a:prstGeom>
          <a:noFill/>
          <a:ln w="9525">
            <a:noFill/>
            <a:miter lim="800000"/>
            <a:headEnd/>
            <a:tailEnd/>
          </a:ln>
        </p:spPr>
        <p:txBody>
          <a:bodyPr>
            <a:spAutoFit/>
          </a:bodyPr>
          <a:lstStyle/>
          <a:p>
            <a:pPr>
              <a:spcBef>
                <a:spcPct val="50000"/>
              </a:spcBef>
              <a:buFontTx/>
              <a:buChar char="•"/>
            </a:pPr>
            <a:r>
              <a:rPr lang="en-US" b="0" dirty="0"/>
              <a:t>   </a:t>
            </a:r>
            <a:r>
              <a:rPr lang="en-US" sz="2000" dirty="0">
                <a:solidFill>
                  <a:srgbClr val="00B050"/>
                </a:solidFill>
              </a:rPr>
              <a:t>Mechanical equilibrium</a:t>
            </a:r>
            <a:r>
              <a:rPr lang="en-US" sz="2000" b="0" dirty="0">
                <a:solidFill>
                  <a:srgbClr val="00B050"/>
                </a:solidFill>
              </a:rPr>
              <a:t>: </a:t>
            </a:r>
          </a:p>
          <a:p>
            <a:pPr>
              <a:spcBef>
                <a:spcPct val="50000"/>
              </a:spcBef>
            </a:pPr>
            <a:r>
              <a:rPr lang="en-US" sz="2400" b="0" dirty="0">
                <a:solidFill>
                  <a:srgbClr val="00B050"/>
                </a:solidFill>
              </a:rPr>
              <a:t>not only</a:t>
            </a:r>
            <a:r>
              <a:rPr lang="en-US" sz="2400" b="0" dirty="0">
                <a:solidFill>
                  <a:srgbClr val="00B050"/>
                </a:solidFill>
                <a:latin typeface="Symbol" pitchFamily="18" charset="2"/>
              </a:rPr>
              <a:t> S</a:t>
            </a:r>
            <a:r>
              <a:rPr lang="en-US" sz="2400" b="0" dirty="0">
                <a:solidFill>
                  <a:srgbClr val="00B050"/>
                </a:solidFill>
              </a:rPr>
              <a:t> F = 0 (chap 2) but also  </a:t>
            </a:r>
            <a:r>
              <a:rPr lang="en-US" sz="2400" b="0" dirty="0">
                <a:solidFill>
                  <a:srgbClr val="00B050"/>
                </a:solidFill>
                <a:latin typeface="Symbol" pitchFamily="18" charset="2"/>
              </a:rPr>
              <a:t>S</a:t>
            </a:r>
            <a:r>
              <a:rPr lang="en-US" sz="2400" b="0" dirty="0">
                <a:solidFill>
                  <a:srgbClr val="00B050"/>
                </a:solidFill>
              </a:rPr>
              <a:t> torques = net torque = 0</a:t>
            </a:r>
          </a:p>
        </p:txBody>
      </p:sp>
      <p:pic>
        <p:nvPicPr>
          <p:cNvPr id="15364" name="Picture 5" descr="08-18Figure_FIG"/>
          <p:cNvPicPr>
            <a:picLocks noGrp="1" noChangeAspect="1" noChangeArrowheads="1"/>
          </p:cNvPicPr>
          <p:nvPr>
            <p:ph sz="half" idx="2"/>
          </p:nvPr>
        </p:nvPicPr>
        <p:blipFill>
          <a:blip r:embed="rId3"/>
          <a:srcRect/>
          <a:stretch>
            <a:fillRect/>
          </a:stretch>
        </p:blipFill>
        <p:spPr>
          <a:xfrm>
            <a:off x="1676400" y="2514600"/>
            <a:ext cx="3124200" cy="2479675"/>
          </a:xfrm>
          <a:noFill/>
        </p:spPr>
      </p:pic>
      <p:sp>
        <p:nvSpPr>
          <p:cNvPr id="19464" name="Rectangle 8"/>
          <p:cNvSpPr>
            <a:spLocks noChangeArrowheads="1"/>
          </p:cNvSpPr>
          <p:nvPr/>
        </p:nvSpPr>
        <p:spPr bwMode="auto">
          <a:xfrm>
            <a:off x="0" y="5181600"/>
            <a:ext cx="8763000" cy="1219200"/>
          </a:xfrm>
          <a:prstGeom prst="rect">
            <a:avLst/>
          </a:prstGeom>
          <a:no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4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P spid="1946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Grp="1" noChangeAspect="1" noChangeArrowheads="1"/>
          </p:cNvPicPr>
          <p:nvPr>
            <p:ph idx="1"/>
          </p:nvPr>
        </p:nvPicPr>
        <p:blipFill>
          <a:blip r:embed="rId3"/>
          <a:srcRect t="3572"/>
          <a:stretch>
            <a:fillRect/>
          </a:stretch>
        </p:blipFill>
        <p:spPr>
          <a:xfrm>
            <a:off x="0" y="685800"/>
            <a:ext cx="9144000" cy="6172200"/>
          </a:xfrm>
          <a:ln>
            <a:solidFill>
              <a:srgbClr val="000000"/>
            </a:solidFill>
          </a:ln>
        </p:spPr>
      </p:pic>
      <p:sp>
        <p:nvSpPr>
          <p:cNvPr id="16387" name="Text Box 3"/>
          <p:cNvSpPr txBox="1">
            <a:spLocks noChangeArrowheads="1"/>
          </p:cNvSpPr>
          <p:nvPr/>
        </p:nvSpPr>
        <p:spPr bwMode="auto">
          <a:xfrm>
            <a:off x="381000" y="381000"/>
            <a:ext cx="5638800" cy="457200"/>
          </a:xfrm>
          <a:prstGeom prst="rect">
            <a:avLst/>
          </a:prstGeom>
          <a:solidFill>
            <a:schemeClr val="bg1"/>
          </a:solidFill>
          <a:ln w="9525">
            <a:noFill/>
            <a:miter lim="800000"/>
            <a:headEnd/>
            <a:tailEnd/>
          </a:ln>
        </p:spPr>
        <p:txBody>
          <a:bodyPr>
            <a:spAutoFit/>
          </a:bodyPr>
          <a:lstStyle/>
          <a:p>
            <a:pPr algn="ctr">
              <a:spcBef>
                <a:spcPct val="50000"/>
              </a:spcBef>
            </a:pPr>
            <a:r>
              <a:rPr lang="en-US" sz="2400"/>
              <a:t>Clicker Question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Grp="1" noChangeAspect="1" noChangeArrowheads="1"/>
          </p:cNvPicPr>
          <p:nvPr>
            <p:ph sz="half" idx="1"/>
          </p:nvPr>
        </p:nvPicPr>
        <p:blipFill>
          <a:blip r:embed="rId3">
            <a:clrChange>
              <a:clrFrom>
                <a:srgbClr val="FFFFFF"/>
              </a:clrFrom>
              <a:clrTo>
                <a:srgbClr val="FFFFFF">
                  <a:alpha val="0"/>
                </a:srgbClr>
              </a:clrTo>
            </a:clrChange>
          </a:blip>
          <a:srcRect/>
          <a:stretch>
            <a:fillRect/>
          </a:stretch>
        </p:blipFill>
        <p:spPr>
          <a:xfrm>
            <a:off x="762000" y="4267200"/>
            <a:ext cx="4038600" cy="2363788"/>
          </a:xfrm>
          <a:noFill/>
        </p:spPr>
      </p:pic>
      <p:sp>
        <p:nvSpPr>
          <p:cNvPr id="17411" name="Rectangle 3"/>
          <p:cNvSpPr>
            <a:spLocks noChangeArrowheads="1"/>
          </p:cNvSpPr>
          <p:nvPr/>
        </p:nvSpPr>
        <p:spPr bwMode="auto">
          <a:xfrm>
            <a:off x="457200" y="3048000"/>
            <a:ext cx="8382000" cy="1311275"/>
          </a:xfrm>
          <a:prstGeom prst="rect">
            <a:avLst/>
          </a:prstGeom>
          <a:noFill/>
          <a:ln w="9525">
            <a:noFill/>
            <a:miter lim="800000"/>
            <a:headEnd/>
            <a:tailEnd/>
          </a:ln>
        </p:spPr>
        <p:txBody>
          <a:bodyPr>
            <a:spAutoFit/>
          </a:bodyPr>
          <a:lstStyle/>
          <a:p>
            <a:pPr>
              <a:spcBef>
                <a:spcPct val="30000"/>
              </a:spcBef>
            </a:pPr>
            <a:r>
              <a:rPr lang="en-US" sz="2000" b="0">
                <a:solidFill>
                  <a:srgbClr val="CC0099"/>
                </a:solidFill>
              </a:rPr>
              <a:t>The short broom part  balances the long handle just as kids of unequal weights can balance on a seesaw when the heavier kid sits closer to the fulcrum. Both the balanced broom and seesaw are evidence of equal and opposite torques—not equal weights.</a:t>
            </a:r>
          </a:p>
        </p:txBody>
      </p:sp>
      <p:pic>
        <p:nvPicPr>
          <p:cNvPr id="17412" name="Picture 4"/>
          <p:cNvPicPr>
            <a:picLocks noGrp="1" noChangeAspect="1" noChangeArrowheads="1"/>
          </p:cNvPicPr>
          <p:nvPr>
            <p:ph sz="half" idx="2"/>
          </p:nvPr>
        </p:nvPicPr>
        <p:blipFill>
          <a:blip r:embed="rId4"/>
          <a:srcRect/>
          <a:stretch>
            <a:fillRect/>
          </a:stretch>
        </p:blipFill>
        <p:spPr>
          <a:xfrm>
            <a:off x="5486400" y="228600"/>
            <a:ext cx="3200400" cy="2400300"/>
          </a:xfrm>
          <a:noFill/>
          <a:ln>
            <a:solidFill>
              <a:srgbClr val="000000"/>
            </a:solidFill>
          </a:ln>
        </p:spPr>
      </p:pic>
      <p:sp>
        <p:nvSpPr>
          <p:cNvPr id="17413" name="Text Box 5"/>
          <p:cNvSpPr txBox="1">
            <a:spLocks noChangeArrowheads="1"/>
          </p:cNvSpPr>
          <p:nvPr/>
        </p:nvSpPr>
        <p:spPr bwMode="auto">
          <a:xfrm>
            <a:off x="381000" y="2362200"/>
            <a:ext cx="4191000" cy="396875"/>
          </a:xfrm>
          <a:prstGeom prst="rect">
            <a:avLst/>
          </a:prstGeom>
          <a:noFill/>
          <a:ln w="9525">
            <a:noFill/>
            <a:miter lim="800000"/>
            <a:headEnd/>
            <a:tailEnd/>
          </a:ln>
        </p:spPr>
        <p:txBody>
          <a:bodyPr>
            <a:spAutoFit/>
          </a:bodyPr>
          <a:lstStyle/>
          <a:p>
            <a:pPr>
              <a:spcBef>
                <a:spcPct val="50000"/>
              </a:spcBef>
            </a:pPr>
            <a:r>
              <a:rPr lang="en-US" sz="2000">
                <a:solidFill>
                  <a:srgbClr val="CC0099"/>
                </a:solidFill>
              </a:rPr>
              <a:t>Answer:1. short broom part.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33400" y="304800"/>
            <a:ext cx="8153400" cy="792163"/>
          </a:xfrm>
        </p:spPr>
        <p:txBody>
          <a:bodyPr/>
          <a:lstStyle/>
          <a:p>
            <a:pPr eaLnBrk="1" hangingPunct="1"/>
            <a:r>
              <a:rPr lang="en-US" sz="3200" u="sng" smtClean="0"/>
              <a:t>Center of mass/Center of gravity</a:t>
            </a:r>
          </a:p>
        </p:txBody>
      </p:sp>
      <p:sp>
        <p:nvSpPr>
          <p:cNvPr id="18435" name="Rectangle 3"/>
          <p:cNvSpPr>
            <a:spLocks noGrp="1" noChangeArrowheads="1"/>
          </p:cNvSpPr>
          <p:nvPr>
            <p:ph type="body" sz="half" idx="1"/>
          </p:nvPr>
        </p:nvSpPr>
        <p:spPr>
          <a:xfrm>
            <a:off x="381000" y="1066800"/>
            <a:ext cx="8763000" cy="1752600"/>
          </a:xfrm>
        </p:spPr>
        <p:txBody>
          <a:bodyPr/>
          <a:lstStyle/>
          <a:p>
            <a:pPr eaLnBrk="1" hangingPunct="1">
              <a:lnSpc>
                <a:spcPct val="90000"/>
              </a:lnSpc>
            </a:pPr>
            <a:r>
              <a:rPr lang="en-US" sz="2400" smtClean="0"/>
              <a:t>Center of mass (CM) = average position of all the mass that makes up the object.</a:t>
            </a:r>
          </a:p>
          <a:p>
            <a:pPr eaLnBrk="1" hangingPunct="1">
              <a:lnSpc>
                <a:spcPct val="90000"/>
              </a:lnSpc>
            </a:pPr>
            <a:r>
              <a:rPr lang="en-US" sz="2400" smtClean="0"/>
              <a:t>Center of gravity (CG) = average position of weight distribution</a:t>
            </a:r>
          </a:p>
          <a:p>
            <a:pPr lvl="1" eaLnBrk="1" hangingPunct="1">
              <a:lnSpc>
                <a:spcPct val="90000"/>
              </a:lnSpc>
            </a:pPr>
            <a:r>
              <a:rPr lang="en-US" sz="2400" smtClean="0"/>
              <a:t>So CM = CG for objects on earth. We’ll use CM and CG interchangeably.</a:t>
            </a:r>
          </a:p>
        </p:txBody>
      </p:sp>
      <p:sp>
        <p:nvSpPr>
          <p:cNvPr id="21508" name="Text Box 4"/>
          <p:cNvSpPr txBox="1">
            <a:spLocks noChangeArrowheads="1"/>
          </p:cNvSpPr>
          <p:nvPr/>
        </p:nvSpPr>
        <p:spPr bwMode="auto">
          <a:xfrm>
            <a:off x="304800" y="3276600"/>
            <a:ext cx="8458200" cy="1463675"/>
          </a:xfrm>
          <a:prstGeom prst="rect">
            <a:avLst/>
          </a:prstGeom>
          <a:noFill/>
          <a:ln w="9525">
            <a:noFill/>
            <a:miter lim="800000"/>
            <a:headEnd/>
            <a:tailEnd/>
          </a:ln>
        </p:spPr>
        <p:txBody>
          <a:bodyPr>
            <a:spAutoFit/>
          </a:bodyPr>
          <a:lstStyle/>
          <a:p>
            <a:pPr>
              <a:spcBef>
                <a:spcPct val="50000"/>
              </a:spcBef>
              <a:buFontTx/>
              <a:buChar char="•"/>
            </a:pPr>
            <a:r>
              <a:rPr lang="en-US" b="0"/>
              <a:t>    </a:t>
            </a:r>
            <a:r>
              <a:rPr lang="en-US" sz="2000" b="0"/>
              <a:t>Often, motion of a body is complex, but CM motion is very simple:</a:t>
            </a:r>
          </a:p>
          <a:p>
            <a:pPr>
              <a:spcBef>
                <a:spcPct val="50000"/>
              </a:spcBef>
            </a:pPr>
            <a:r>
              <a:rPr lang="en-US" sz="2000" b="0"/>
              <a:t>Eg. Any shaped object thrown in the air may spin in a complicated way as it falls, but the CM always follows a parabola (as if it were a point object, or ball, thrown)</a:t>
            </a:r>
          </a:p>
        </p:txBody>
      </p:sp>
      <p:pic>
        <p:nvPicPr>
          <p:cNvPr id="21509" name="Picture 5" descr="08-21Figure_FIG"/>
          <p:cNvPicPr>
            <a:picLocks noGrp="1" noChangeAspect="1" noChangeArrowheads="1"/>
          </p:cNvPicPr>
          <p:nvPr>
            <p:ph sz="half" idx="2"/>
          </p:nvPr>
        </p:nvPicPr>
        <p:blipFill>
          <a:blip r:embed="rId3"/>
          <a:srcRect b="7004"/>
          <a:stretch>
            <a:fillRect/>
          </a:stretch>
        </p:blipFill>
        <p:spPr>
          <a:xfrm>
            <a:off x="1066800" y="4348163"/>
            <a:ext cx="6705600" cy="2284412"/>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74638"/>
            <a:ext cx="8153400" cy="715962"/>
          </a:xfrm>
        </p:spPr>
        <p:txBody>
          <a:bodyPr/>
          <a:lstStyle/>
          <a:p>
            <a:pPr eaLnBrk="1" hangingPunct="1"/>
            <a:r>
              <a:rPr lang="en-US" sz="3200" u="sng" smtClean="0"/>
              <a:t>Locating the CM</a:t>
            </a:r>
          </a:p>
        </p:txBody>
      </p:sp>
      <p:sp>
        <p:nvSpPr>
          <p:cNvPr id="23555" name="Rectangle 3"/>
          <p:cNvSpPr>
            <a:spLocks noGrp="1" noChangeArrowheads="1"/>
          </p:cNvSpPr>
          <p:nvPr>
            <p:ph type="body" sz="half" idx="1"/>
          </p:nvPr>
        </p:nvSpPr>
        <p:spPr>
          <a:xfrm>
            <a:off x="381000" y="990600"/>
            <a:ext cx="8153400" cy="762000"/>
          </a:xfrm>
        </p:spPr>
        <p:txBody>
          <a:bodyPr/>
          <a:lstStyle/>
          <a:p>
            <a:pPr eaLnBrk="1" hangingPunct="1"/>
            <a:r>
              <a:rPr lang="en-US" sz="2000" smtClean="0"/>
              <a:t>When object is symmetric, it’s simple eg. For a meter stick, CM is at the center. It acts as if all the mass is concentrated there.</a:t>
            </a:r>
          </a:p>
          <a:p>
            <a:pPr eaLnBrk="1" hangingPunct="1">
              <a:buFontTx/>
              <a:buNone/>
            </a:pPr>
            <a:endParaRPr lang="en-US" sz="2000" smtClean="0"/>
          </a:p>
        </p:txBody>
      </p:sp>
      <p:pic>
        <p:nvPicPr>
          <p:cNvPr id="23560" name="Picture 8" descr="08-25Figure_FIG"/>
          <p:cNvPicPr>
            <a:picLocks noGrp="1" noChangeAspect="1" noChangeArrowheads="1"/>
          </p:cNvPicPr>
          <p:nvPr>
            <p:ph sz="quarter" idx="2"/>
          </p:nvPr>
        </p:nvPicPr>
        <p:blipFill>
          <a:blip r:embed="rId3"/>
          <a:srcRect b="7861"/>
          <a:stretch>
            <a:fillRect/>
          </a:stretch>
        </p:blipFill>
        <p:spPr>
          <a:xfrm>
            <a:off x="5867400" y="1828800"/>
            <a:ext cx="2157413" cy="1600200"/>
          </a:xfrm>
          <a:noFill/>
        </p:spPr>
      </p:pic>
      <p:sp>
        <p:nvSpPr>
          <p:cNvPr id="23556" name="Text Box 4"/>
          <p:cNvSpPr txBox="1">
            <a:spLocks noChangeArrowheads="1"/>
          </p:cNvSpPr>
          <p:nvPr/>
        </p:nvSpPr>
        <p:spPr bwMode="auto">
          <a:xfrm>
            <a:off x="381000" y="1981200"/>
            <a:ext cx="4953000" cy="1006475"/>
          </a:xfrm>
          <a:prstGeom prst="rect">
            <a:avLst/>
          </a:prstGeom>
          <a:noFill/>
          <a:ln w="9525">
            <a:noFill/>
            <a:miter lim="800000"/>
            <a:headEnd/>
            <a:tailEnd/>
          </a:ln>
        </p:spPr>
        <p:txBody>
          <a:bodyPr>
            <a:spAutoFit/>
          </a:bodyPr>
          <a:lstStyle/>
          <a:p>
            <a:pPr>
              <a:spcBef>
                <a:spcPct val="50000"/>
              </a:spcBef>
            </a:pPr>
            <a:r>
              <a:rPr lang="en-US" sz="2000" b="0"/>
              <a:t>All the small arrows indicate gravity along the stick – can combine to single large arrow acting downward through CM.</a:t>
            </a:r>
          </a:p>
        </p:txBody>
      </p:sp>
      <p:sp>
        <p:nvSpPr>
          <p:cNvPr id="19462" name="Text Box 5"/>
          <p:cNvSpPr txBox="1">
            <a:spLocks noChangeArrowheads="1"/>
          </p:cNvSpPr>
          <p:nvPr/>
        </p:nvSpPr>
        <p:spPr bwMode="auto">
          <a:xfrm>
            <a:off x="304800" y="3276600"/>
            <a:ext cx="8001000" cy="366713"/>
          </a:xfrm>
          <a:prstGeom prst="rect">
            <a:avLst/>
          </a:prstGeom>
          <a:noFill/>
          <a:ln w="9525">
            <a:noFill/>
            <a:miter lim="800000"/>
            <a:headEnd/>
            <a:tailEnd/>
          </a:ln>
        </p:spPr>
        <p:txBody>
          <a:bodyPr>
            <a:spAutoFit/>
          </a:bodyPr>
          <a:lstStyle/>
          <a:p>
            <a:pPr>
              <a:spcBef>
                <a:spcPct val="50000"/>
              </a:spcBef>
            </a:pPr>
            <a:endParaRPr lang="en-US" b="0"/>
          </a:p>
        </p:txBody>
      </p:sp>
      <p:sp>
        <p:nvSpPr>
          <p:cNvPr id="23558" name="Text Box 6"/>
          <p:cNvSpPr txBox="1">
            <a:spLocks noChangeArrowheads="1"/>
          </p:cNvSpPr>
          <p:nvPr/>
        </p:nvSpPr>
        <p:spPr bwMode="auto">
          <a:xfrm>
            <a:off x="434470" y="5440362"/>
            <a:ext cx="8534400" cy="1311275"/>
          </a:xfrm>
          <a:prstGeom prst="rect">
            <a:avLst/>
          </a:prstGeom>
          <a:noFill/>
          <a:ln w="9525">
            <a:noFill/>
            <a:miter lim="800000"/>
            <a:headEnd/>
            <a:tailEnd/>
          </a:ln>
        </p:spPr>
        <p:txBody>
          <a:bodyPr>
            <a:spAutoFit/>
          </a:bodyPr>
          <a:lstStyle/>
          <a:p>
            <a:pPr>
              <a:spcBef>
                <a:spcPct val="50000"/>
              </a:spcBef>
              <a:buFontTx/>
              <a:buChar char="•"/>
            </a:pPr>
            <a:r>
              <a:rPr lang="en-US" b="0" dirty="0"/>
              <a:t>   </a:t>
            </a:r>
            <a:r>
              <a:rPr lang="en-US" b="0" dirty="0" smtClean="0"/>
              <a:t>(</a:t>
            </a:r>
            <a:r>
              <a:rPr lang="en-US" sz="2000" b="0" dirty="0" smtClean="0"/>
              <a:t>Generally: </a:t>
            </a:r>
            <a:r>
              <a:rPr lang="en-US" b="0" dirty="0" smtClean="0"/>
              <a:t>i</a:t>
            </a:r>
            <a:r>
              <a:rPr lang="en-US" sz="2000" b="0" dirty="0" smtClean="0"/>
              <a:t>f </a:t>
            </a:r>
            <a:r>
              <a:rPr lang="en-US" sz="2000" b="0" dirty="0"/>
              <a:t>freely suspend an object from any point, the CM lies somewhere along the line vertically down from it. So, to determine exactly where, suspend it freely from some other point on the object, let it adjust, draw again the vertical line: the intersection of the two lines gives </a:t>
            </a:r>
            <a:r>
              <a:rPr lang="en-US" sz="2000" b="0" dirty="0" smtClean="0"/>
              <a:t>CM)</a:t>
            </a:r>
            <a:endParaRPr lang="en-US" sz="2000" b="0" dirty="0"/>
          </a:p>
        </p:txBody>
      </p:sp>
      <p:sp>
        <p:nvSpPr>
          <p:cNvPr id="23559" name="Text Box 7"/>
          <p:cNvSpPr txBox="1">
            <a:spLocks noChangeArrowheads="1"/>
          </p:cNvSpPr>
          <p:nvPr/>
        </p:nvSpPr>
        <p:spPr bwMode="auto">
          <a:xfrm>
            <a:off x="434470" y="3992562"/>
            <a:ext cx="5943600" cy="854075"/>
          </a:xfrm>
          <a:prstGeom prst="rect">
            <a:avLst/>
          </a:prstGeom>
          <a:noFill/>
          <a:ln w="9525">
            <a:noFill/>
            <a:miter lim="800000"/>
            <a:headEnd/>
            <a:tailEnd/>
          </a:ln>
        </p:spPr>
        <p:txBody>
          <a:bodyPr>
            <a:spAutoFit/>
          </a:bodyPr>
          <a:lstStyle/>
          <a:p>
            <a:pPr>
              <a:spcBef>
                <a:spcPct val="50000"/>
              </a:spcBef>
              <a:buFontTx/>
              <a:buChar char="•"/>
            </a:pPr>
            <a:r>
              <a:rPr lang="en-US" b="0" dirty="0"/>
              <a:t>   </a:t>
            </a:r>
            <a:r>
              <a:rPr lang="en-US" sz="2000" b="0" dirty="0"/>
              <a:t>Sometimes, the CM is outside of the object. </a:t>
            </a:r>
          </a:p>
          <a:p>
            <a:pPr>
              <a:spcBef>
                <a:spcPct val="50000"/>
              </a:spcBef>
            </a:pPr>
            <a:r>
              <a:rPr lang="en-US" sz="2000" b="0" dirty="0" err="1"/>
              <a:t>Eg</a:t>
            </a:r>
            <a:r>
              <a:rPr lang="en-US" sz="2000" b="0" dirty="0"/>
              <a:t>. A hollow ring, CM in the center, Or banana: </a:t>
            </a:r>
          </a:p>
        </p:txBody>
      </p:sp>
      <p:pic>
        <p:nvPicPr>
          <p:cNvPr id="23562" name="Picture 10" descr="08-28Figure_FIG"/>
          <p:cNvPicPr>
            <a:picLocks noGrp="1" noChangeAspect="1" noChangeArrowheads="1"/>
          </p:cNvPicPr>
          <p:nvPr>
            <p:ph sz="quarter" idx="3"/>
          </p:nvPr>
        </p:nvPicPr>
        <p:blipFill>
          <a:blip r:embed="rId4"/>
          <a:srcRect/>
          <a:stretch>
            <a:fillRect/>
          </a:stretch>
        </p:blipFill>
        <p:spPr>
          <a:xfrm>
            <a:off x="6606670" y="3505200"/>
            <a:ext cx="1820863" cy="1858962"/>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6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55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55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56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5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P spid="23556" grpId="0"/>
      <p:bldP spid="23558" grpId="0"/>
      <p:bldP spid="2355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28600"/>
            <a:ext cx="8153400" cy="792163"/>
          </a:xfrm>
        </p:spPr>
        <p:txBody>
          <a:bodyPr/>
          <a:lstStyle/>
          <a:p>
            <a:pPr eaLnBrk="1" hangingPunct="1"/>
            <a:r>
              <a:rPr lang="en-US" sz="3200" u="sng" smtClean="0"/>
              <a:t>Stability</a:t>
            </a:r>
          </a:p>
        </p:txBody>
      </p:sp>
      <p:sp>
        <p:nvSpPr>
          <p:cNvPr id="20483" name="Rectangle 3"/>
          <p:cNvSpPr>
            <a:spLocks noGrp="1" noChangeArrowheads="1"/>
          </p:cNvSpPr>
          <p:nvPr>
            <p:ph type="body" sz="half" idx="1"/>
          </p:nvPr>
        </p:nvSpPr>
        <p:spPr>
          <a:xfrm>
            <a:off x="304800" y="1143000"/>
            <a:ext cx="5029200" cy="1219200"/>
          </a:xfrm>
        </p:spPr>
        <p:txBody>
          <a:bodyPr/>
          <a:lstStyle/>
          <a:p>
            <a:pPr eaLnBrk="1" hangingPunct="1"/>
            <a:r>
              <a:rPr lang="en-US" sz="2400" smtClean="0"/>
              <a:t>Stable equilibrium – if vertical line down from CM falls inside the base of object.</a:t>
            </a:r>
          </a:p>
        </p:txBody>
      </p:sp>
      <p:pic>
        <p:nvPicPr>
          <p:cNvPr id="20484" name="Picture 5" descr="08-29Figure_FIG"/>
          <p:cNvPicPr>
            <a:picLocks noGrp="1" noChangeAspect="1" noChangeArrowheads="1"/>
          </p:cNvPicPr>
          <p:nvPr>
            <p:ph sz="quarter" idx="2"/>
          </p:nvPr>
        </p:nvPicPr>
        <p:blipFill>
          <a:blip r:embed="rId3"/>
          <a:srcRect/>
          <a:stretch>
            <a:fillRect/>
          </a:stretch>
        </p:blipFill>
        <p:spPr>
          <a:xfrm>
            <a:off x="6096000" y="685800"/>
            <a:ext cx="1939925" cy="2667000"/>
          </a:xfrm>
          <a:noFill/>
        </p:spPr>
      </p:pic>
      <p:sp>
        <p:nvSpPr>
          <p:cNvPr id="25604" name="Text Box 4"/>
          <p:cNvSpPr txBox="1">
            <a:spLocks noChangeArrowheads="1"/>
          </p:cNvSpPr>
          <p:nvPr/>
        </p:nvSpPr>
        <p:spPr bwMode="auto">
          <a:xfrm>
            <a:off x="914400" y="5486400"/>
            <a:ext cx="8229600" cy="457200"/>
          </a:xfrm>
          <a:prstGeom prst="rect">
            <a:avLst/>
          </a:prstGeom>
          <a:noFill/>
          <a:ln w="9525">
            <a:noFill/>
            <a:miter lim="800000"/>
            <a:headEnd/>
            <a:tailEnd/>
          </a:ln>
        </p:spPr>
        <p:txBody>
          <a:bodyPr>
            <a:spAutoFit/>
          </a:bodyPr>
          <a:lstStyle/>
          <a:p>
            <a:pPr>
              <a:spcBef>
                <a:spcPct val="50000"/>
              </a:spcBef>
            </a:pPr>
            <a:r>
              <a:rPr lang="en-US" sz="2400" b="0"/>
              <a:t>So often design objects with a wide base and lower CM.</a:t>
            </a:r>
          </a:p>
        </p:txBody>
      </p:sp>
      <p:pic>
        <p:nvPicPr>
          <p:cNvPr id="25607" name="Picture 7" descr="08-32Figure_FIG"/>
          <p:cNvPicPr>
            <a:picLocks noGrp="1" noChangeAspect="1" noChangeArrowheads="1"/>
          </p:cNvPicPr>
          <p:nvPr>
            <p:ph sz="quarter" idx="3"/>
          </p:nvPr>
        </p:nvPicPr>
        <p:blipFill>
          <a:blip r:embed="rId4"/>
          <a:srcRect b="7378"/>
          <a:stretch>
            <a:fillRect/>
          </a:stretch>
        </p:blipFill>
        <p:spPr>
          <a:xfrm>
            <a:off x="2667000" y="2362200"/>
            <a:ext cx="2159000" cy="2743200"/>
          </a:xfrm>
          <a:noFill/>
        </p:spPr>
      </p:pic>
      <p:sp>
        <p:nvSpPr>
          <p:cNvPr id="25609" name="Text Box 9"/>
          <p:cNvSpPr txBox="1">
            <a:spLocks noChangeArrowheads="1"/>
          </p:cNvSpPr>
          <p:nvPr/>
        </p:nvSpPr>
        <p:spPr bwMode="auto">
          <a:xfrm>
            <a:off x="1676400" y="2819400"/>
            <a:ext cx="1371600" cy="396875"/>
          </a:xfrm>
          <a:prstGeom prst="rect">
            <a:avLst/>
          </a:prstGeom>
          <a:noFill/>
          <a:ln w="9525">
            <a:noFill/>
            <a:miter lim="800000"/>
            <a:headEnd/>
            <a:tailEnd/>
          </a:ln>
        </p:spPr>
        <p:txBody>
          <a:bodyPr>
            <a:spAutoFit/>
          </a:bodyPr>
          <a:lstStyle/>
          <a:p>
            <a:pPr>
              <a:spcBef>
                <a:spcPct val="50000"/>
              </a:spcBef>
            </a:pPr>
            <a:r>
              <a:rPr lang="en-US" sz="2000" b="0"/>
              <a:t>stable</a:t>
            </a:r>
          </a:p>
        </p:txBody>
      </p:sp>
      <p:sp>
        <p:nvSpPr>
          <p:cNvPr id="25610" name="Text Box 10"/>
          <p:cNvSpPr txBox="1">
            <a:spLocks noChangeArrowheads="1"/>
          </p:cNvSpPr>
          <p:nvPr/>
        </p:nvSpPr>
        <p:spPr bwMode="auto">
          <a:xfrm>
            <a:off x="1752600" y="4267200"/>
            <a:ext cx="1219200" cy="396875"/>
          </a:xfrm>
          <a:prstGeom prst="rect">
            <a:avLst/>
          </a:prstGeom>
          <a:noFill/>
          <a:ln w="9525">
            <a:noFill/>
            <a:miter lim="800000"/>
            <a:headEnd/>
            <a:tailEnd/>
          </a:ln>
        </p:spPr>
        <p:txBody>
          <a:bodyPr>
            <a:spAutoFit/>
          </a:bodyPr>
          <a:lstStyle/>
          <a:p>
            <a:pPr>
              <a:spcBef>
                <a:spcPct val="50000"/>
              </a:spcBef>
            </a:pPr>
            <a:r>
              <a:rPr lang="en-US" sz="2000" b="0"/>
              <a:t>unstable</a:t>
            </a:r>
          </a:p>
        </p:txBody>
      </p:sp>
      <p:sp>
        <p:nvSpPr>
          <p:cNvPr id="20489" name="Rectangle 11"/>
          <p:cNvSpPr>
            <a:spLocks noChangeArrowheads="1"/>
          </p:cNvSpPr>
          <p:nvPr/>
        </p:nvSpPr>
        <p:spPr bwMode="auto">
          <a:xfrm>
            <a:off x="533400" y="990600"/>
            <a:ext cx="4495800" cy="1371600"/>
          </a:xfrm>
          <a:prstGeom prst="rect">
            <a:avLst/>
          </a:prstGeom>
          <a:no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6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6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9" grpId="0"/>
      <p:bldP spid="256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71616" y="0"/>
            <a:ext cx="8229600" cy="685800"/>
          </a:xfrm>
        </p:spPr>
        <p:txBody>
          <a:bodyPr/>
          <a:lstStyle/>
          <a:p>
            <a:pPr eaLnBrk="1" hangingPunct="1"/>
            <a:r>
              <a:rPr lang="en-US" sz="3600" u="sng" dirty="0" smtClean="0">
                <a:latin typeface="+mn-lt"/>
              </a:rPr>
              <a:t>Clicker Question</a:t>
            </a:r>
          </a:p>
        </p:txBody>
      </p:sp>
      <p:sp>
        <p:nvSpPr>
          <p:cNvPr id="21507" name="Rectangle 3"/>
          <p:cNvSpPr>
            <a:spLocks noGrp="1" noChangeArrowheads="1"/>
          </p:cNvSpPr>
          <p:nvPr>
            <p:ph type="body" idx="1"/>
          </p:nvPr>
        </p:nvSpPr>
        <p:spPr>
          <a:xfrm>
            <a:off x="457200" y="655637"/>
            <a:ext cx="8229600" cy="4525963"/>
          </a:xfrm>
        </p:spPr>
        <p:txBody>
          <a:bodyPr/>
          <a:lstStyle/>
          <a:p>
            <a:pPr marL="609600" indent="-609600" eaLnBrk="1" hangingPunct="1">
              <a:buFontTx/>
              <a:buNone/>
            </a:pPr>
            <a:r>
              <a:rPr lang="en-US" sz="2400" dirty="0" smtClean="0"/>
              <a:t>Why should you not leave the top drawers of a heavy cabinet open while the others are closed ?</a:t>
            </a:r>
          </a:p>
          <a:p>
            <a:pPr marL="609600" indent="-609600" eaLnBrk="1" hangingPunct="1">
              <a:buFontTx/>
              <a:buNone/>
            </a:pPr>
            <a:endParaRPr lang="en-US" sz="2400" dirty="0" smtClean="0"/>
          </a:p>
          <a:p>
            <a:pPr marL="609600" indent="-609600" eaLnBrk="1" hangingPunct="1">
              <a:buFontTx/>
              <a:buAutoNum type="alphaUcParenR"/>
            </a:pPr>
            <a:r>
              <a:rPr lang="en-US" sz="2400" dirty="0" smtClean="0"/>
              <a:t>The center of mass becomes too high to be stable, so it would tip</a:t>
            </a:r>
          </a:p>
          <a:p>
            <a:pPr marL="609600" indent="-609600" eaLnBrk="1" hangingPunct="1">
              <a:buFontTx/>
              <a:buAutoNum type="alphaUcParenR"/>
            </a:pPr>
            <a:r>
              <a:rPr lang="en-US" sz="2400" dirty="0" smtClean="0"/>
              <a:t>The center of mass would extend in front of the cabinet, beyond the support base, so it would tip</a:t>
            </a:r>
          </a:p>
          <a:p>
            <a:pPr marL="609600" indent="-609600" eaLnBrk="1" hangingPunct="1">
              <a:buFontTx/>
              <a:buAutoNum type="alphaUcParenR"/>
            </a:pPr>
            <a:r>
              <a:rPr lang="en-US" sz="2400" dirty="0" smtClean="0"/>
              <a:t>The torque exerted by the gravitational force on the drawers decreases</a:t>
            </a:r>
          </a:p>
          <a:p>
            <a:pPr marL="609600" indent="-609600" eaLnBrk="1" hangingPunct="1">
              <a:buFontTx/>
              <a:buAutoNum type="alphaUcParenR"/>
            </a:pPr>
            <a:r>
              <a:rPr lang="en-US" sz="2400" dirty="0" smtClean="0"/>
              <a:t>It looks messy</a:t>
            </a:r>
          </a:p>
        </p:txBody>
      </p:sp>
      <p:sp>
        <p:nvSpPr>
          <p:cNvPr id="100356" name="Text Box 4"/>
          <p:cNvSpPr txBox="1">
            <a:spLocks noChangeArrowheads="1"/>
          </p:cNvSpPr>
          <p:nvPr/>
        </p:nvSpPr>
        <p:spPr bwMode="auto">
          <a:xfrm>
            <a:off x="190500" y="4636638"/>
            <a:ext cx="8763000" cy="1735138"/>
          </a:xfrm>
          <a:prstGeom prst="rect">
            <a:avLst/>
          </a:prstGeom>
          <a:noFill/>
          <a:ln w="9525">
            <a:noFill/>
            <a:miter lim="800000"/>
            <a:headEnd/>
            <a:tailEnd/>
          </a:ln>
        </p:spPr>
        <p:txBody>
          <a:bodyPr>
            <a:spAutoFit/>
          </a:bodyPr>
          <a:lstStyle/>
          <a:p>
            <a:pPr>
              <a:spcBef>
                <a:spcPct val="50000"/>
              </a:spcBef>
            </a:pPr>
            <a:r>
              <a:rPr lang="en-US" sz="2400" dirty="0">
                <a:solidFill>
                  <a:srgbClr val="6600CC"/>
                </a:solidFill>
              </a:rPr>
              <a:t>Answer B:</a:t>
            </a:r>
          </a:p>
          <a:p>
            <a:pPr>
              <a:spcBef>
                <a:spcPct val="50000"/>
              </a:spcBef>
            </a:pPr>
            <a:r>
              <a:rPr lang="en-US" sz="2400" b="0" dirty="0">
                <a:solidFill>
                  <a:srgbClr val="6600CC"/>
                </a:solidFill>
              </a:rPr>
              <a:t>Objects are stable if a vertical line dropped from their COM goes through the base of the object. Leaving the top drawers open makes it look like the </a:t>
            </a:r>
            <a:r>
              <a:rPr lang="en-US" sz="2400" b="0" dirty="0">
                <a:solidFill>
                  <a:srgbClr val="6600CC"/>
                </a:solidFill>
                <a:latin typeface="Symbol" pitchFamily="18" charset="2"/>
              </a:rPr>
              <a:t>G</a:t>
            </a:r>
            <a:r>
              <a:rPr lang="en-US" sz="2400" b="0" dirty="0">
                <a:solidFill>
                  <a:srgbClr val="6600CC"/>
                </a:solidFill>
              </a:rPr>
              <a:t> shape on previous slide.</a:t>
            </a:r>
          </a:p>
        </p:txBody>
      </p:sp>
      <p:sp>
        <p:nvSpPr>
          <p:cNvPr id="100357" name="Oval 5"/>
          <p:cNvSpPr>
            <a:spLocks noChangeArrowheads="1"/>
          </p:cNvSpPr>
          <p:nvPr/>
        </p:nvSpPr>
        <p:spPr bwMode="auto">
          <a:xfrm>
            <a:off x="24714" y="2546522"/>
            <a:ext cx="8305800" cy="1066800"/>
          </a:xfrm>
          <a:prstGeom prst="ellipse">
            <a:avLst/>
          </a:prstGeom>
          <a:noFill/>
          <a:ln w="9525">
            <a:solidFill>
              <a:srgbClr val="6600CC"/>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3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03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6" grpId="0"/>
      <p:bldP spid="10035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81000" y="152400"/>
            <a:ext cx="8229600" cy="639763"/>
          </a:xfrm>
        </p:spPr>
        <p:txBody>
          <a:bodyPr/>
          <a:lstStyle/>
          <a:p>
            <a:pPr eaLnBrk="1" hangingPunct="1"/>
            <a:r>
              <a:rPr lang="en-US" sz="3200" u="sng" smtClean="0"/>
              <a:t>Example</a:t>
            </a:r>
          </a:p>
        </p:txBody>
      </p:sp>
      <p:sp>
        <p:nvSpPr>
          <p:cNvPr id="23555" name="Rectangle 3"/>
          <p:cNvSpPr>
            <a:spLocks noGrp="1" noChangeArrowheads="1"/>
          </p:cNvSpPr>
          <p:nvPr>
            <p:ph type="body" sz="half" idx="1"/>
          </p:nvPr>
        </p:nvSpPr>
        <p:spPr>
          <a:xfrm>
            <a:off x="609600" y="762000"/>
            <a:ext cx="8077200" cy="1371600"/>
          </a:xfrm>
        </p:spPr>
        <p:txBody>
          <a:bodyPr/>
          <a:lstStyle/>
          <a:p>
            <a:pPr eaLnBrk="1" hangingPunct="1"/>
            <a:r>
              <a:rPr lang="en-US" sz="2000" smtClean="0"/>
              <a:t>Why is not possible for a flexible person to bend down and touch her toes  keeping legs straight, while standing with her back against a wall? </a:t>
            </a:r>
            <a:r>
              <a:rPr lang="en-US" sz="2000" i="1" smtClean="0"/>
              <a:t>(Try this!!)</a:t>
            </a:r>
          </a:p>
          <a:p>
            <a:pPr eaLnBrk="1" hangingPunct="1">
              <a:buFontTx/>
              <a:buNone/>
            </a:pPr>
            <a:r>
              <a:rPr lang="en-US" sz="1800" smtClean="0">
                <a:solidFill>
                  <a:srgbClr val="6600CC"/>
                </a:solidFill>
              </a:rPr>
              <a:t>Hint: Deduce first the CM of the person, approximating her as an L-shape (see last slides).</a:t>
            </a:r>
          </a:p>
        </p:txBody>
      </p:sp>
      <p:sp>
        <p:nvSpPr>
          <p:cNvPr id="27652" name="Text Box 4"/>
          <p:cNvSpPr txBox="1">
            <a:spLocks noChangeArrowheads="1"/>
          </p:cNvSpPr>
          <p:nvPr/>
        </p:nvSpPr>
        <p:spPr bwMode="auto">
          <a:xfrm>
            <a:off x="0" y="6248400"/>
            <a:ext cx="9144000" cy="366713"/>
          </a:xfrm>
          <a:prstGeom prst="rect">
            <a:avLst/>
          </a:prstGeom>
          <a:noFill/>
          <a:ln w="9525">
            <a:noFill/>
            <a:miter lim="800000"/>
            <a:headEnd/>
            <a:tailEnd/>
          </a:ln>
        </p:spPr>
        <p:txBody>
          <a:bodyPr>
            <a:spAutoFit/>
          </a:bodyPr>
          <a:lstStyle/>
          <a:p>
            <a:pPr>
              <a:spcBef>
                <a:spcPct val="50000"/>
              </a:spcBef>
            </a:pPr>
            <a:r>
              <a:rPr lang="en-US" b="0">
                <a:solidFill>
                  <a:srgbClr val="6600CC"/>
                </a:solidFill>
              </a:rPr>
              <a:t>Related problem: Try getting up from a chair without putting your feet under your chair.</a:t>
            </a:r>
          </a:p>
        </p:txBody>
      </p:sp>
      <p:sp>
        <p:nvSpPr>
          <p:cNvPr id="27653" name="Text Box 5"/>
          <p:cNvSpPr txBox="1">
            <a:spLocks noChangeArrowheads="1"/>
          </p:cNvSpPr>
          <p:nvPr/>
        </p:nvSpPr>
        <p:spPr bwMode="auto">
          <a:xfrm>
            <a:off x="1143000" y="4648200"/>
            <a:ext cx="3124200" cy="915988"/>
          </a:xfrm>
          <a:prstGeom prst="rect">
            <a:avLst/>
          </a:prstGeom>
          <a:noFill/>
          <a:ln w="9525">
            <a:noFill/>
            <a:miter lim="800000"/>
            <a:headEnd/>
            <a:tailEnd/>
          </a:ln>
        </p:spPr>
        <p:txBody>
          <a:bodyPr>
            <a:spAutoFit/>
          </a:bodyPr>
          <a:lstStyle/>
          <a:p>
            <a:pPr>
              <a:spcBef>
                <a:spcPct val="50000"/>
              </a:spcBef>
            </a:pPr>
            <a:r>
              <a:rPr lang="en-US" b="0">
                <a:solidFill>
                  <a:srgbClr val="CC0099"/>
                </a:solidFill>
              </a:rPr>
              <a:t>If she leans back, the CM is above the base (her feet) - stable</a:t>
            </a:r>
          </a:p>
        </p:txBody>
      </p:sp>
      <p:sp>
        <p:nvSpPr>
          <p:cNvPr id="27654" name="Text Box 6"/>
          <p:cNvSpPr txBox="1">
            <a:spLocks noChangeArrowheads="1"/>
          </p:cNvSpPr>
          <p:nvPr/>
        </p:nvSpPr>
        <p:spPr bwMode="auto">
          <a:xfrm>
            <a:off x="4648200" y="4648200"/>
            <a:ext cx="3048000" cy="915988"/>
          </a:xfrm>
          <a:prstGeom prst="rect">
            <a:avLst/>
          </a:prstGeom>
          <a:noFill/>
          <a:ln w="9525">
            <a:noFill/>
            <a:miter lim="800000"/>
            <a:headEnd/>
            <a:tailEnd/>
          </a:ln>
        </p:spPr>
        <p:txBody>
          <a:bodyPr>
            <a:spAutoFit/>
          </a:bodyPr>
          <a:lstStyle/>
          <a:p>
            <a:pPr>
              <a:spcBef>
                <a:spcPct val="50000"/>
              </a:spcBef>
            </a:pPr>
            <a:r>
              <a:rPr lang="en-US" b="0">
                <a:solidFill>
                  <a:srgbClr val="CC0099"/>
                </a:solidFill>
              </a:rPr>
              <a:t>If she can’t lean back, CM is no longer above her feet- unstable </a:t>
            </a:r>
          </a:p>
        </p:txBody>
      </p:sp>
      <p:sp>
        <p:nvSpPr>
          <p:cNvPr id="27655" name="Text Box 7"/>
          <p:cNvSpPr txBox="1">
            <a:spLocks noChangeArrowheads="1"/>
          </p:cNvSpPr>
          <p:nvPr/>
        </p:nvSpPr>
        <p:spPr bwMode="auto">
          <a:xfrm>
            <a:off x="228600" y="5638800"/>
            <a:ext cx="8458200" cy="641350"/>
          </a:xfrm>
          <a:prstGeom prst="rect">
            <a:avLst/>
          </a:prstGeom>
          <a:noFill/>
          <a:ln w="9525">
            <a:noFill/>
            <a:miter lim="800000"/>
            <a:headEnd/>
            <a:tailEnd/>
          </a:ln>
        </p:spPr>
        <p:txBody>
          <a:bodyPr>
            <a:spAutoFit/>
          </a:bodyPr>
          <a:lstStyle/>
          <a:p>
            <a:pPr>
              <a:spcBef>
                <a:spcPct val="50000"/>
              </a:spcBef>
            </a:pPr>
            <a:r>
              <a:rPr lang="en-US" b="0"/>
              <a:t>The torque from gravity acting on the upper half of the body is larger in the RH case because the lever arm is longer.</a:t>
            </a:r>
          </a:p>
        </p:txBody>
      </p:sp>
      <p:pic>
        <p:nvPicPr>
          <p:cNvPr id="27656" name="Picture 8" descr="08-31Figure_FIG"/>
          <p:cNvPicPr>
            <a:picLocks noGrp="1" noChangeAspect="1" noChangeArrowheads="1"/>
          </p:cNvPicPr>
          <p:nvPr>
            <p:ph sz="half" idx="2"/>
          </p:nvPr>
        </p:nvPicPr>
        <p:blipFill>
          <a:blip r:embed="rId3"/>
          <a:srcRect b="4124"/>
          <a:stretch>
            <a:fillRect/>
          </a:stretch>
        </p:blipFill>
        <p:spPr>
          <a:xfrm>
            <a:off x="2209800" y="2286000"/>
            <a:ext cx="5029200" cy="2474913"/>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65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655">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6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P spid="27653" grpId="0"/>
      <p:bldP spid="2765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7200" y="304800"/>
            <a:ext cx="7696200" cy="838200"/>
          </a:xfrm>
        </p:spPr>
        <p:txBody>
          <a:bodyPr/>
          <a:lstStyle/>
          <a:p>
            <a:pPr eaLnBrk="1" hangingPunct="1"/>
            <a:r>
              <a:rPr lang="en-US" sz="3200" u="sng" smtClean="0"/>
              <a:t>Chapter 8: Rotational Motion</a:t>
            </a:r>
          </a:p>
        </p:txBody>
      </p:sp>
      <p:sp>
        <p:nvSpPr>
          <p:cNvPr id="2052" name="Text Box 4"/>
          <p:cNvSpPr txBox="1">
            <a:spLocks noChangeArrowheads="1"/>
          </p:cNvSpPr>
          <p:nvPr/>
        </p:nvSpPr>
        <p:spPr bwMode="auto">
          <a:xfrm>
            <a:off x="304800" y="990600"/>
            <a:ext cx="8153400" cy="822325"/>
          </a:xfrm>
          <a:prstGeom prst="rect">
            <a:avLst/>
          </a:prstGeom>
          <a:noFill/>
          <a:ln w="9525">
            <a:noFill/>
            <a:miter lim="800000"/>
            <a:headEnd/>
            <a:tailEnd/>
          </a:ln>
        </p:spPr>
        <p:txBody>
          <a:bodyPr>
            <a:spAutoFit/>
          </a:bodyPr>
          <a:lstStyle/>
          <a:p>
            <a:pPr>
              <a:spcBef>
                <a:spcPct val="50000"/>
              </a:spcBef>
            </a:pPr>
            <a:r>
              <a:rPr lang="en-US" sz="2400" b="0">
                <a:solidFill>
                  <a:schemeClr val="accent2"/>
                </a:solidFill>
              </a:rPr>
              <a:t>If you ride near the outside of a merry-go-round, do you go faster or slower than if you ride near the middle?</a:t>
            </a:r>
          </a:p>
        </p:txBody>
      </p:sp>
      <p:sp>
        <p:nvSpPr>
          <p:cNvPr id="2053" name="Text Box 5"/>
          <p:cNvSpPr txBox="1">
            <a:spLocks noChangeArrowheads="1"/>
          </p:cNvSpPr>
          <p:nvPr/>
        </p:nvSpPr>
        <p:spPr bwMode="auto">
          <a:xfrm>
            <a:off x="457200" y="1828800"/>
            <a:ext cx="8077200" cy="3378200"/>
          </a:xfrm>
          <a:prstGeom prst="rect">
            <a:avLst/>
          </a:prstGeom>
          <a:noFill/>
          <a:ln w="9525">
            <a:noFill/>
            <a:miter lim="800000"/>
            <a:headEnd/>
            <a:tailEnd/>
          </a:ln>
        </p:spPr>
        <p:txBody>
          <a:bodyPr>
            <a:spAutoFit/>
          </a:bodyPr>
          <a:lstStyle/>
          <a:p>
            <a:pPr>
              <a:spcBef>
                <a:spcPct val="50000"/>
              </a:spcBef>
            </a:pPr>
            <a:r>
              <a:rPr lang="en-US" sz="2400" b="0"/>
              <a:t>It depends on whether “faster” means </a:t>
            </a:r>
          </a:p>
          <a:p>
            <a:pPr>
              <a:spcBef>
                <a:spcPct val="50000"/>
              </a:spcBef>
              <a:buFontTx/>
              <a:buChar char="-"/>
            </a:pPr>
            <a:r>
              <a:rPr lang="en-US" sz="2400" b="0"/>
              <a:t>a faster </a:t>
            </a:r>
            <a:r>
              <a:rPr lang="en-US" sz="2400"/>
              <a:t>linear speed (= speed)</a:t>
            </a:r>
            <a:r>
              <a:rPr lang="en-US" sz="2400" b="0"/>
              <a:t>, ie more </a:t>
            </a:r>
            <a:r>
              <a:rPr lang="en-US" sz="2400" b="0" i="1"/>
              <a:t>distance </a:t>
            </a:r>
            <a:r>
              <a:rPr lang="en-US" sz="2400" b="0"/>
              <a:t>covered per second, </a:t>
            </a:r>
          </a:p>
          <a:p>
            <a:pPr>
              <a:spcBef>
                <a:spcPct val="50000"/>
              </a:spcBef>
            </a:pPr>
            <a:r>
              <a:rPr lang="en-US" sz="2400" b="0"/>
              <a:t>or</a:t>
            </a:r>
          </a:p>
          <a:p>
            <a:pPr>
              <a:spcBef>
                <a:spcPct val="50000"/>
              </a:spcBef>
            </a:pPr>
            <a:r>
              <a:rPr lang="en-US" sz="2400" b="0"/>
              <a:t>- a faster </a:t>
            </a:r>
            <a:r>
              <a:rPr lang="en-US" sz="2400"/>
              <a:t>rotational speed (=angular speed, </a:t>
            </a:r>
            <a:r>
              <a:rPr lang="en-US" sz="2400">
                <a:latin typeface="Symbol" pitchFamily="18" charset="2"/>
              </a:rPr>
              <a:t>w</a:t>
            </a:r>
            <a:r>
              <a:rPr lang="en-US" sz="2400"/>
              <a:t>), </a:t>
            </a:r>
            <a:r>
              <a:rPr lang="en-US" sz="2400" b="0"/>
              <a:t>i.e. more </a:t>
            </a:r>
            <a:r>
              <a:rPr lang="en-US" sz="2400" b="0" i="1"/>
              <a:t>rotations or revolutions</a:t>
            </a:r>
            <a:r>
              <a:rPr lang="en-US" sz="2400" b="0"/>
              <a:t> per second.</a:t>
            </a:r>
          </a:p>
          <a:p>
            <a:pPr>
              <a:spcBef>
                <a:spcPct val="50000"/>
              </a:spcBef>
            </a:pPr>
            <a:endParaRPr lang="en-US" sz="2400" b="0"/>
          </a:p>
        </p:txBody>
      </p:sp>
      <p:sp>
        <p:nvSpPr>
          <p:cNvPr id="2054" name="Text Box 6"/>
          <p:cNvSpPr txBox="1">
            <a:spLocks noChangeArrowheads="1"/>
          </p:cNvSpPr>
          <p:nvPr/>
        </p:nvSpPr>
        <p:spPr bwMode="auto">
          <a:xfrm>
            <a:off x="381000" y="5013325"/>
            <a:ext cx="8153400" cy="1552575"/>
          </a:xfrm>
          <a:prstGeom prst="rect">
            <a:avLst/>
          </a:prstGeom>
          <a:noFill/>
          <a:ln w="9525">
            <a:noFill/>
            <a:miter lim="800000"/>
            <a:headEnd/>
            <a:tailEnd/>
          </a:ln>
        </p:spPr>
        <p:txBody>
          <a:bodyPr>
            <a:spAutoFit/>
          </a:bodyPr>
          <a:lstStyle/>
          <a:p>
            <a:pPr>
              <a:spcBef>
                <a:spcPct val="50000"/>
              </a:spcBef>
              <a:buFontTx/>
              <a:buChar char="•"/>
            </a:pPr>
            <a:r>
              <a:rPr lang="en-US" b="0"/>
              <a:t> </a:t>
            </a:r>
            <a:r>
              <a:rPr lang="en-US" sz="2400" b="0"/>
              <a:t>The </a:t>
            </a:r>
            <a:r>
              <a:rPr lang="en-US" sz="2400" b="0" i="1"/>
              <a:t>linear </a:t>
            </a:r>
            <a:r>
              <a:rPr lang="en-US" sz="2400" b="0"/>
              <a:t>speed of a rotating object is greater on the outside, further from the axis (center), but the </a:t>
            </a:r>
            <a:r>
              <a:rPr lang="en-US" sz="2400" b="0" i="1"/>
              <a:t>rotational</a:t>
            </a:r>
            <a:r>
              <a:rPr lang="en-US" sz="2400" b="0"/>
              <a:t> speed is the same for any point on the object – all parts make the same # of rotations in the same time interval.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p:bldP spid="205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81000" y="228600"/>
            <a:ext cx="8153400" cy="792163"/>
          </a:xfrm>
        </p:spPr>
        <p:txBody>
          <a:bodyPr/>
          <a:lstStyle/>
          <a:p>
            <a:pPr eaLnBrk="1" hangingPunct="1"/>
            <a:r>
              <a:rPr lang="en-US" sz="3200" u="sng" smtClean="0"/>
              <a:t>Centripetal Force</a:t>
            </a:r>
          </a:p>
        </p:txBody>
      </p:sp>
      <p:sp>
        <p:nvSpPr>
          <p:cNvPr id="29699" name="Rectangle 3"/>
          <p:cNvSpPr>
            <a:spLocks noGrp="1" noChangeArrowheads="1"/>
          </p:cNvSpPr>
          <p:nvPr>
            <p:ph type="body" sz="half" idx="1"/>
          </p:nvPr>
        </p:nvSpPr>
        <p:spPr>
          <a:xfrm>
            <a:off x="381000" y="838200"/>
            <a:ext cx="8763000" cy="4525963"/>
          </a:xfrm>
        </p:spPr>
        <p:txBody>
          <a:bodyPr/>
          <a:lstStyle/>
          <a:p>
            <a:pPr eaLnBrk="1" hangingPunct="1"/>
            <a:r>
              <a:rPr lang="en-US" sz="2400" smtClean="0"/>
              <a:t>Is </a:t>
            </a:r>
            <a:r>
              <a:rPr lang="en-US" sz="2400" i="1" smtClean="0"/>
              <a:t>any</a:t>
            </a:r>
            <a:r>
              <a:rPr lang="en-US" sz="2400" smtClean="0"/>
              <a:t> force that is </a:t>
            </a:r>
            <a:r>
              <a:rPr lang="en-US" sz="2400" b="1" smtClean="0"/>
              <a:t>directed toward a</a:t>
            </a:r>
            <a:r>
              <a:rPr lang="en-US" sz="2400" smtClean="0"/>
              <a:t> </a:t>
            </a:r>
            <a:r>
              <a:rPr lang="en-US" sz="2400" b="1" smtClean="0"/>
              <a:t>fixed center</a:t>
            </a:r>
            <a:r>
              <a:rPr lang="en-US" sz="2400" smtClean="0"/>
              <a:t>. </a:t>
            </a:r>
          </a:p>
          <a:p>
            <a:pPr eaLnBrk="1" hangingPunct="1"/>
            <a:r>
              <a:rPr lang="en-US" sz="2400" smtClean="0"/>
              <a:t>Often leads to motion in a circle – then, force is inwards, towards center of circle</a:t>
            </a:r>
          </a:p>
          <a:p>
            <a:pPr eaLnBrk="1" hangingPunct="1">
              <a:buFontTx/>
              <a:buNone/>
            </a:pPr>
            <a:endParaRPr lang="en-US" sz="2400" smtClean="0"/>
          </a:p>
          <a:p>
            <a:pPr eaLnBrk="1" hangingPunct="1">
              <a:buFontTx/>
              <a:buNone/>
            </a:pPr>
            <a:r>
              <a:rPr lang="en-US" sz="2000" u="sng" smtClean="0"/>
              <a:t>Examples</a:t>
            </a:r>
            <a:r>
              <a:rPr lang="en-US" sz="2000" smtClean="0"/>
              <a:t>				</a:t>
            </a:r>
            <a:r>
              <a:rPr lang="en-US" sz="2000" u="sng" smtClean="0"/>
              <a:t>Centripetal force</a:t>
            </a:r>
          </a:p>
          <a:p>
            <a:pPr eaLnBrk="1" hangingPunct="1">
              <a:buFontTx/>
              <a:buNone/>
            </a:pPr>
            <a:r>
              <a:rPr lang="en-US" sz="2000" smtClean="0"/>
              <a:t>Moon orbiting earth			Gravitational force</a:t>
            </a:r>
          </a:p>
          <a:p>
            <a:pPr eaLnBrk="1" hangingPunct="1">
              <a:buFontTx/>
              <a:buNone/>
            </a:pPr>
            <a:r>
              <a:rPr lang="en-US" sz="2000" smtClean="0"/>
              <a:t>Electrons orbiting nucleus in atom	Electrical force </a:t>
            </a:r>
          </a:p>
          <a:p>
            <a:pPr eaLnBrk="1" hangingPunct="1">
              <a:buFontTx/>
              <a:buNone/>
            </a:pPr>
            <a:r>
              <a:rPr lang="en-US" sz="2000" smtClean="0"/>
              <a:t>Whirling object at end of a string		Tension in the string</a:t>
            </a:r>
          </a:p>
          <a:p>
            <a:pPr eaLnBrk="1" hangingPunct="1">
              <a:buFontTx/>
              <a:buNone/>
            </a:pPr>
            <a:r>
              <a:rPr lang="en-US" sz="2000" smtClean="0"/>
              <a:t>Car rounding a bend			Friction between tires and road</a:t>
            </a:r>
          </a:p>
        </p:txBody>
      </p:sp>
      <p:sp>
        <p:nvSpPr>
          <p:cNvPr id="29702" name="Line 6"/>
          <p:cNvSpPr>
            <a:spLocks noChangeShapeType="1"/>
          </p:cNvSpPr>
          <p:nvPr/>
        </p:nvSpPr>
        <p:spPr bwMode="auto">
          <a:xfrm>
            <a:off x="4343400" y="2438400"/>
            <a:ext cx="0" cy="1981200"/>
          </a:xfrm>
          <a:prstGeom prst="line">
            <a:avLst/>
          </a:prstGeom>
          <a:noFill/>
          <a:ln w="9525">
            <a:solidFill>
              <a:schemeClr val="tx1"/>
            </a:solidFill>
            <a:round/>
            <a:headEnd/>
            <a:tailEnd/>
          </a:ln>
        </p:spPr>
        <p:txBody>
          <a:bodyPr/>
          <a:lstStyle/>
          <a:p>
            <a:endParaRPr lang="en-US"/>
          </a:p>
        </p:txBody>
      </p:sp>
      <p:pic>
        <p:nvPicPr>
          <p:cNvPr id="29705" name="Picture 9" descr="08-39Figure_FIG"/>
          <p:cNvPicPr>
            <a:picLocks noGrp="1" noChangeAspect="1" noChangeArrowheads="1"/>
          </p:cNvPicPr>
          <p:nvPr>
            <p:ph sz="half" idx="2"/>
          </p:nvPr>
        </p:nvPicPr>
        <p:blipFill>
          <a:blip r:embed="rId3"/>
          <a:srcRect t="48294" r="3148" b="7036"/>
          <a:stretch>
            <a:fillRect/>
          </a:stretch>
        </p:blipFill>
        <p:spPr>
          <a:xfrm>
            <a:off x="1676400" y="4343400"/>
            <a:ext cx="3505200" cy="219075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69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69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69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69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699">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70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7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28600"/>
            <a:ext cx="8001000" cy="639763"/>
          </a:xfrm>
        </p:spPr>
        <p:txBody>
          <a:bodyPr/>
          <a:lstStyle/>
          <a:p>
            <a:pPr eaLnBrk="1" hangingPunct="1"/>
            <a:r>
              <a:rPr lang="en-US" sz="3200" u="sng" smtClean="0"/>
              <a:t>Centrifugal force</a:t>
            </a:r>
          </a:p>
        </p:txBody>
      </p:sp>
      <p:sp>
        <p:nvSpPr>
          <p:cNvPr id="31747" name="Rectangle 3"/>
          <p:cNvSpPr>
            <a:spLocks noGrp="1" noChangeArrowheads="1"/>
          </p:cNvSpPr>
          <p:nvPr>
            <p:ph type="body" sz="half" idx="1"/>
          </p:nvPr>
        </p:nvSpPr>
        <p:spPr>
          <a:xfrm>
            <a:off x="457200" y="838200"/>
            <a:ext cx="8382000" cy="4525963"/>
          </a:xfrm>
        </p:spPr>
        <p:txBody>
          <a:bodyPr/>
          <a:lstStyle/>
          <a:p>
            <a:pPr eaLnBrk="1" hangingPunct="1"/>
            <a:r>
              <a:rPr lang="en-US" sz="2400" smtClean="0"/>
              <a:t>When </a:t>
            </a:r>
            <a:r>
              <a:rPr lang="en-US" sz="2400" i="1" smtClean="0"/>
              <a:t>you</a:t>
            </a:r>
            <a:r>
              <a:rPr lang="en-US" sz="2400" smtClean="0"/>
              <a:t> are the object moving in a circle, you feel an </a:t>
            </a:r>
            <a:r>
              <a:rPr lang="en-US" sz="2400" b="1" i="1" smtClean="0"/>
              <a:t>outward</a:t>
            </a:r>
            <a:r>
              <a:rPr lang="en-US" sz="2400" b="1" smtClean="0"/>
              <a:t> force</a:t>
            </a:r>
            <a:r>
              <a:rPr lang="en-US" sz="2400" smtClean="0"/>
              <a:t> – called centrifugal force. It is a type of “inertial” force , as it is a result of rotation.</a:t>
            </a:r>
          </a:p>
          <a:p>
            <a:pPr eaLnBrk="1" hangingPunct="1"/>
            <a:endParaRPr lang="en-US" sz="2400" smtClean="0"/>
          </a:p>
          <a:p>
            <a:pPr eaLnBrk="1" hangingPunct="1"/>
            <a:r>
              <a:rPr lang="en-US" sz="2000" smtClean="0"/>
              <a:t>First, consider again whirling can on end of string:</a:t>
            </a:r>
          </a:p>
          <a:p>
            <a:pPr eaLnBrk="1" hangingPunct="1">
              <a:buFontTx/>
              <a:buNone/>
            </a:pPr>
            <a:r>
              <a:rPr lang="en-US" sz="2000" smtClean="0"/>
              <a:t>Common misconception: to say centrifugal force pulls outward on the can – wrong!</a:t>
            </a:r>
          </a:p>
          <a:p>
            <a:pPr eaLnBrk="1" hangingPunct="1">
              <a:buFontTx/>
              <a:buNone/>
            </a:pPr>
            <a:r>
              <a:rPr lang="en-US" sz="2000" smtClean="0"/>
              <a:t>If the string breaks, the can goes off in a straight line  because no force acts on it. It is the inward-directed centripetal force of the string that keeps it in a circle before string breaks.</a:t>
            </a:r>
          </a:p>
        </p:txBody>
      </p:sp>
      <p:sp>
        <p:nvSpPr>
          <p:cNvPr id="31748" name="Text Box 4"/>
          <p:cNvSpPr txBox="1">
            <a:spLocks noChangeArrowheads="1"/>
          </p:cNvSpPr>
          <p:nvPr/>
        </p:nvSpPr>
        <p:spPr bwMode="auto">
          <a:xfrm>
            <a:off x="381000" y="5943600"/>
            <a:ext cx="8458200" cy="701675"/>
          </a:xfrm>
          <a:prstGeom prst="rect">
            <a:avLst/>
          </a:prstGeom>
          <a:noFill/>
          <a:ln w="9525">
            <a:noFill/>
            <a:miter lim="800000"/>
            <a:headEnd/>
            <a:tailEnd/>
          </a:ln>
        </p:spPr>
        <p:txBody>
          <a:bodyPr>
            <a:spAutoFit/>
          </a:bodyPr>
          <a:lstStyle/>
          <a:p>
            <a:pPr>
              <a:spcBef>
                <a:spcPct val="50000"/>
              </a:spcBef>
            </a:pPr>
            <a:r>
              <a:rPr lang="en-US" sz="2000" b="0" i="1">
                <a:solidFill>
                  <a:schemeClr val="accent2"/>
                </a:solidFill>
                <a:latin typeface="Times New Roman" pitchFamily="18" charset="0"/>
              </a:rPr>
              <a:t>Then why, if we were the can whirling around in a circle,  would we feel we are being pushed out, rather than the inward directed centripetal force?</a:t>
            </a:r>
          </a:p>
        </p:txBody>
      </p:sp>
      <p:pic>
        <p:nvPicPr>
          <p:cNvPr id="31749" name="Picture 5" descr="08-42Figure_FIG"/>
          <p:cNvPicPr>
            <a:picLocks noGrp="1" noChangeAspect="1" noChangeArrowheads="1"/>
          </p:cNvPicPr>
          <p:nvPr>
            <p:ph sz="half" idx="2"/>
          </p:nvPr>
        </p:nvPicPr>
        <p:blipFill>
          <a:blip r:embed="rId3"/>
          <a:srcRect t="10205"/>
          <a:stretch>
            <a:fillRect/>
          </a:stretch>
        </p:blipFill>
        <p:spPr>
          <a:xfrm>
            <a:off x="6096000" y="4114800"/>
            <a:ext cx="1589088" cy="1782763"/>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74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7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74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28600"/>
            <a:ext cx="8077200" cy="563563"/>
          </a:xfrm>
        </p:spPr>
        <p:txBody>
          <a:bodyPr/>
          <a:lstStyle/>
          <a:p>
            <a:pPr eaLnBrk="1" hangingPunct="1"/>
            <a:r>
              <a:rPr lang="en-US" sz="3200" u="sng" smtClean="0"/>
              <a:t>Centrifugal force continued..</a:t>
            </a:r>
          </a:p>
        </p:txBody>
      </p:sp>
      <p:sp>
        <p:nvSpPr>
          <p:cNvPr id="33795" name="Rectangle 3"/>
          <p:cNvSpPr>
            <a:spLocks noGrp="1" noChangeArrowheads="1"/>
          </p:cNvSpPr>
          <p:nvPr>
            <p:ph type="body" sz="half" idx="1"/>
          </p:nvPr>
        </p:nvSpPr>
        <p:spPr>
          <a:xfrm>
            <a:off x="381000" y="2667000"/>
            <a:ext cx="4572000" cy="685800"/>
          </a:xfrm>
        </p:spPr>
        <p:txBody>
          <a:bodyPr/>
          <a:lstStyle/>
          <a:p>
            <a:pPr eaLnBrk="1" hangingPunct="1">
              <a:buFontTx/>
              <a:buNone/>
            </a:pPr>
            <a:r>
              <a:rPr lang="en-US" sz="1800" smtClean="0"/>
              <a:t>Consider a ladybug inside the can from the point of view of someone outside watching it (i.e. in an inertial frame). </a:t>
            </a:r>
          </a:p>
        </p:txBody>
      </p:sp>
      <p:pic>
        <p:nvPicPr>
          <p:cNvPr id="33801" name="Picture 9" descr="08-44Figure_FIG"/>
          <p:cNvPicPr>
            <a:picLocks noGrp="1" noChangeAspect="1" noChangeArrowheads="1"/>
          </p:cNvPicPr>
          <p:nvPr>
            <p:ph sz="quarter" idx="2"/>
          </p:nvPr>
        </p:nvPicPr>
        <p:blipFill>
          <a:blip r:embed="rId3"/>
          <a:srcRect/>
          <a:stretch>
            <a:fillRect/>
          </a:stretch>
        </p:blipFill>
        <p:spPr>
          <a:xfrm>
            <a:off x="6019800" y="3657600"/>
            <a:ext cx="2438400" cy="1212850"/>
          </a:xfrm>
          <a:noFill/>
        </p:spPr>
      </p:pic>
      <p:sp>
        <p:nvSpPr>
          <p:cNvPr id="26629" name="Rectangle 4"/>
          <p:cNvSpPr>
            <a:spLocks noChangeArrowheads="1"/>
          </p:cNvSpPr>
          <p:nvPr/>
        </p:nvSpPr>
        <p:spPr bwMode="auto">
          <a:xfrm>
            <a:off x="381000" y="762000"/>
            <a:ext cx="8153400" cy="641350"/>
          </a:xfrm>
          <a:prstGeom prst="rect">
            <a:avLst/>
          </a:prstGeom>
          <a:noFill/>
          <a:ln w="9525">
            <a:noFill/>
            <a:miter lim="800000"/>
            <a:headEnd/>
            <a:tailEnd/>
          </a:ln>
        </p:spPr>
        <p:txBody>
          <a:bodyPr>
            <a:spAutoFit/>
          </a:bodyPr>
          <a:lstStyle/>
          <a:p>
            <a:pPr>
              <a:spcBef>
                <a:spcPct val="50000"/>
              </a:spcBef>
            </a:pPr>
            <a:r>
              <a:rPr lang="en-US" b="0">
                <a:solidFill>
                  <a:schemeClr val="accent2"/>
                </a:solidFill>
              </a:rPr>
              <a:t>…why, if we were the can, would we feel we are being pushed out rather than the inward directed centripetal force?</a:t>
            </a:r>
          </a:p>
        </p:txBody>
      </p:sp>
      <p:sp>
        <p:nvSpPr>
          <p:cNvPr id="33797" name="Text Box 5"/>
          <p:cNvSpPr txBox="1">
            <a:spLocks noChangeArrowheads="1"/>
          </p:cNvSpPr>
          <p:nvPr/>
        </p:nvSpPr>
        <p:spPr bwMode="auto">
          <a:xfrm>
            <a:off x="304800" y="1524000"/>
            <a:ext cx="8534400" cy="1006475"/>
          </a:xfrm>
          <a:prstGeom prst="rect">
            <a:avLst/>
          </a:prstGeom>
          <a:noFill/>
          <a:ln w="9525">
            <a:noFill/>
            <a:miter lim="800000"/>
            <a:headEnd/>
            <a:tailEnd/>
          </a:ln>
        </p:spPr>
        <p:txBody>
          <a:bodyPr>
            <a:spAutoFit/>
          </a:bodyPr>
          <a:lstStyle/>
          <a:p>
            <a:pPr>
              <a:spcBef>
                <a:spcPct val="50000"/>
              </a:spcBef>
            </a:pPr>
            <a:r>
              <a:rPr lang="en-US" sz="2000" b="0"/>
              <a:t>It’s to do with the </a:t>
            </a:r>
            <a:r>
              <a:rPr lang="en-US" sz="2000"/>
              <a:t>frame of reference: </a:t>
            </a:r>
            <a:r>
              <a:rPr lang="en-US" sz="2000" b="0"/>
              <a:t>a rotating frame is a “non-inertial” frame, unlike inertial (non-accelerating) frames. </a:t>
            </a:r>
            <a:r>
              <a:rPr lang="en-US" sz="2000"/>
              <a:t>Only in inertial frames do Newton’s laws strictly hold.</a:t>
            </a:r>
          </a:p>
        </p:txBody>
      </p:sp>
      <p:sp>
        <p:nvSpPr>
          <p:cNvPr id="33798" name="Text Box 6"/>
          <p:cNvSpPr txBox="1">
            <a:spLocks noChangeArrowheads="1"/>
          </p:cNvSpPr>
          <p:nvPr/>
        </p:nvSpPr>
        <p:spPr bwMode="auto">
          <a:xfrm>
            <a:off x="457200" y="3810000"/>
            <a:ext cx="4038600" cy="915988"/>
          </a:xfrm>
          <a:prstGeom prst="rect">
            <a:avLst/>
          </a:prstGeom>
          <a:noFill/>
          <a:ln w="9525">
            <a:noFill/>
            <a:miter lim="800000"/>
            <a:headEnd/>
            <a:tailEnd/>
          </a:ln>
        </p:spPr>
        <p:txBody>
          <a:bodyPr>
            <a:spAutoFit/>
          </a:bodyPr>
          <a:lstStyle/>
          <a:p>
            <a:pPr>
              <a:spcBef>
                <a:spcPct val="50000"/>
              </a:spcBef>
            </a:pPr>
            <a:r>
              <a:rPr lang="en-US" b="0"/>
              <a:t>Then the only force acting on it is the walls of the can on her feet, giving the inward directed centripetal force.</a:t>
            </a:r>
          </a:p>
        </p:txBody>
      </p:sp>
      <p:sp>
        <p:nvSpPr>
          <p:cNvPr id="33799" name="Text Box 7"/>
          <p:cNvSpPr txBox="1">
            <a:spLocks noChangeArrowheads="1"/>
          </p:cNvSpPr>
          <p:nvPr/>
        </p:nvSpPr>
        <p:spPr bwMode="auto">
          <a:xfrm>
            <a:off x="0" y="5105400"/>
            <a:ext cx="8305800" cy="366713"/>
          </a:xfrm>
          <a:prstGeom prst="rect">
            <a:avLst/>
          </a:prstGeom>
          <a:noFill/>
          <a:ln w="9525">
            <a:noFill/>
            <a:miter lim="800000"/>
            <a:headEnd/>
            <a:tailEnd/>
          </a:ln>
        </p:spPr>
        <p:txBody>
          <a:bodyPr>
            <a:spAutoFit/>
          </a:bodyPr>
          <a:lstStyle/>
          <a:p>
            <a:pPr>
              <a:spcBef>
                <a:spcPct val="50000"/>
              </a:spcBef>
            </a:pPr>
            <a:r>
              <a:rPr lang="en-US" b="0"/>
              <a:t>Now consider from the ladybug’ s rotating frame. </a:t>
            </a:r>
          </a:p>
        </p:txBody>
      </p:sp>
      <p:sp>
        <p:nvSpPr>
          <p:cNvPr id="33800" name="Text Box 8"/>
          <p:cNvSpPr txBox="1">
            <a:spLocks noChangeArrowheads="1"/>
          </p:cNvSpPr>
          <p:nvPr/>
        </p:nvSpPr>
        <p:spPr bwMode="auto">
          <a:xfrm>
            <a:off x="304800" y="5486400"/>
            <a:ext cx="4191000" cy="1603375"/>
          </a:xfrm>
          <a:prstGeom prst="rect">
            <a:avLst/>
          </a:prstGeom>
          <a:noFill/>
          <a:ln w="9525">
            <a:noFill/>
            <a:miter lim="800000"/>
            <a:headEnd/>
            <a:tailEnd/>
          </a:ln>
        </p:spPr>
        <p:txBody>
          <a:bodyPr>
            <a:spAutoFit/>
          </a:bodyPr>
          <a:lstStyle/>
          <a:p>
            <a:pPr>
              <a:spcBef>
                <a:spcPct val="50000"/>
              </a:spcBef>
            </a:pPr>
            <a:r>
              <a:rPr lang="en-US" b="0"/>
              <a:t>In her own frame, she is at rest. So there must be a force to cancel  the wall inwardly pushing - this is the centrifugal force directed outward.</a:t>
            </a:r>
          </a:p>
          <a:p>
            <a:pPr>
              <a:spcBef>
                <a:spcPct val="50000"/>
              </a:spcBef>
            </a:pPr>
            <a:endParaRPr lang="en-US" b="0"/>
          </a:p>
        </p:txBody>
      </p:sp>
      <p:pic>
        <p:nvPicPr>
          <p:cNvPr id="33803" name="Picture 11" descr="08-46Figure_FIG"/>
          <p:cNvPicPr>
            <a:picLocks noGrp="1" noChangeAspect="1" noChangeArrowheads="1"/>
          </p:cNvPicPr>
          <p:nvPr>
            <p:ph sz="quarter" idx="3"/>
          </p:nvPr>
        </p:nvPicPr>
        <p:blipFill>
          <a:blip r:embed="rId4"/>
          <a:srcRect/>
          <a:stretch>
            <a:fillRect/>
          </a:stretch>
        </p:blipFill>
        <p:spPr>
          <a:xfrm>
            <a:off x="5791200" y="5257800"/>
            <a:ext cx="2971800" cy="1252538"/>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80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7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79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80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8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P spid="33797" grpId="0"/>
      <p:bldP spid="33798" grpId="0"/>
      <p:bldP spid="33799" grpId="0"/>
      <p:bldP spid="3380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74638"/>
            <a:ext cx="7848600" cy="487362"/>
          </a:xfrm>
        </p:spPr>
        <p:txBody>
          <a:bodyPr/>
          <a:lstStyle/>
          <a:p>
            <a:pPr eaLnBrk="1" hangingPunct="1"/>
            <a:r>
              <a:rPr lang="en-US" sz="3200" u="sng" smtClean="0"/>
              <a:t>Angular momentum</a:t>
            </a:r>
          </a:p>
        </p:txBody>
      </p:sp>
      <p:sp>
        <p:nvSpPr>
          <p:cNvPr id="27651" name="Rectangle 3"/>
          <p:cNvSpPr>
            <a:spLocks noGrp="1" noChangeArrowheads="1"/>
          </p:cNvSpPr>
          <p:nvPr>
            <p:ph type="body" sz="half" idx="1"/>
          </p:nvPr>
        </p:nvSpPr>
        <p:spPr>
          <a:xfrm>
            <a:off x="381000" y="990600"/>
            <a:ext cx="8763000" cy="1752600"/>
          </a:xfrm>
        </p:spPr>
        <p:txBody>
          <a:bodyPr/>
          <a:lstStyle/>
          <a:p>
            <a:pPr eaLnBrk="1" hangingPunct="1">
              <a:lnSpc>
                <a:spcPct val="90000"/>
              </a:lnSpc>
              <a:buFontTx/>
              <a:buNone/>
            </a:pPr>
            <a:r>
              <a:rPr lang="en-US" sz="2000" smtClean="0"/>
              <a:t> </a:t>
            </a:r>
            <a:r>
              <a:rPr lang="en-US" sz="2000" i="1" smtClean="0"/>
              <a:t>(c.f. momentum = linear momentum of Ch.6)</a:t>
            </a:r>
          </a:p>
          <a:p>
            <a:pPr eaLnBrk="1" hangingPunct="1">
              <a:lnSpc>
                <a:spcPct val="90000"/>
              </a:lnSpc>
              <a:buFontTx/>
              <a:buNone/>
            </a:pPr>
            <a:endParaRPr lang="en-US" sz="2000" i="1" smtClean="0"/>
          </a:p>
          <a:p>
            <a:pPr eaLnBrk="1" hangingPunct="1">
              <a:lnSpc>
                <a:spcPct val="90000"/>
              </a:lnSpc>
              <a:buFontTx/>
              <a:buNone/>
            </a:pPr>
            <a:r>
              <a:rPr lang="en-US" sz="1800" smtClean="0"/>
              <a:t>	</a:t>
            </a:r>
            <a:r>
              <a:rPr lang="en-US" sz="2400" smtClean="0"/>
              <a:t>Angular Momentum = rotational inertia x rotational velocity</a:t>
            </a:r>
          </a:p>
          <a:p>
            <a:pPr eaLnBrk="1" hangingPunct="1">
              <a:lnSpc>
                <a:spcPct val="90000"/>
              </a:lnSpc>
              <a:buFontTx/>
              <a:buNone/>
            </a:pPr>
            <a:r>
              <a:rPr lang="en-US" sz="2400" smtClean="0"/>
              <a:t>			         = </a:t>
            </a:r>
            <a:r>
              <a:rPr lang="en-US" sz="2400" i="1" smtClean="0"/>
              <a:t>I </a:t>
            </a:r>
            <a:r>
              <a:rPr lang="en-US" sz="2400" i="1" smtClean="0">
                <a:latin typeface="Symbol" pitchFamily="18" charset="2"/>
              </a:rPr>
              <a:t>w</a:t>
            </a:r>
          </a:p>
        </p:txBody>
      </p:sp>
      <p:sp>
        <p:nvSpPr>
          <p:cNvPr id="27652" name="Text Box 6"/>
          <p:cNvSpPr txBox="1">
            <a:spLocks noChangeArrowheads="1"/>
          </p:cNvSpPr>
          <p:nvPr/>
        </p:nvSpPr>
        <p:spPr bwMode="auto">
          <a:xfrm>
            <a:off x="304800" y="2971800"/>
            <a:ext cx="5257800" cy="366713"/>
          </a:xfrm>
          <a:prstGeom prst="rect">
            <a:avLst/>
          </a:prstGeom>
          <a:noFill/>
          <a:ln w="9525">
            <a:noFill/>
            <a:miter lim="800000"/>
            <a:headEnd/>
            <a:tailEnd/>
          </a:ln>
        </p:spPr>
        <p:txBody>
          <a:bodyPr>
            <a:spAutoFit/>
          </a:bodyPr>
          <a:lstStyle/>
          <a:p>
            <a:pPr>
              <a:spcBef>
                <a:spcPct val="50000"/>
              </a:spcBef>
            </a:pPr>
            <a:endParaRPr lang="en-US" b="0"/>
          </a:p>
        </p:txBody>
      </p:sp>
      <p:sp>
        <p:nvSpPr>
          <p:cNvPr id="35847" name="Text Box 7"/>
          <p:cNvSpPr txBox="1">
            <a:spLocks noChangeArrowheads="1"/>
          </p:cNvSpPr>
          <p:nvPr/>
        </p:nvSpPr>
        <p:spPr bwMode="auto">
          <a:xfrm>
            <a:off x="381000" y="3124200"/>
            <a:ext cx="3657600" cy="1616075"/>
          </a:xfrm>
          <a:prstGeom prst="rect">
            <a:avLst/>
          </a:prstGeom>
          <a:noFill/>
          <a:ln w="9525">
            <a:noFill/>
            <a:miter lim="800000"/>
            <a:headEnd/>
            <a:tailEnd/>
          </a:ln>
        </p:spPr>
        <p:txBody>
          <a:bodyPr>
            <a:spAutoFit/>
          </a:bodyPr>
          <a:lstStyle/>
          <a:p>
            <a:pPr>
              <a:spcBef>
                <a:spcPct val="50000"/>
              </a:spcBef>
            </a:pPr>
            <a:r>
              <a:rPr lang="en-US" sz="2000" b="0"/>
              <a:t>For an object rotating around a circular path at const speed :</a:t>
            </a:r>
          </a:p>
          <a:p>
            <a:pPr>
              <a:spcBef>
                <a:spcPct val="50000"/>
              </a:spcBef>
            </a:pPr>
            <a:r>
              <a:rPr lang="en-US" sz="2000" b="0" u="sng"/>
              <a:t>ang mom.  = </a:t>
            </a:r>
            <a:r>
              <a:rPr lang="en-US" sz="2000" b="0" i="1" u="sng"/>
              <a:t>m v r</a:t>
            </a:r>
          </a:p>
          <a:p>
            <a:pPr>
              <a:spcBef>
                <a:spcPct val="50000"/>
              </a:spcBef>
            </a:pPr>
            <a:r>
              <a:rPr lang="en-US" sz="2000" b="0"/>
              <a:t>Eg. a whirling tin can</a:t>
            </a:r>
          </a:p>
        </p:txBody>
      </p:sp>
      <p:sp>
        <p:nvSpPr>
          <p:cNvPr id="35848" name="Text Box 8"/>
          <p:cNvSpPr txBox="1">
            <a:spLocks noChangeArrowheads="1"/>
          </p:cNvSpPr>
          <p:nvPr/>
        </p:nvSpPr>
        <p:spPr bwMode="auto">
          <a:xfrm>
            <a:off x="381000" y="5638800"/>
            <a:ext cx="8153400" cy="915988"/>
          </a:xfrm>
          <a:prstGeom prst="rect">
            <a:avLst/>
          </a:prstGeom>
          <a:noFill/>
          <a:ln w="9525">
            <a:noFill/>
            <a:miter lim="800000"/>
            <a:headEnd/>
            <a:tailEnd/>
          </a:ln>
        </p:spPr>
        <p:txBody>
          <a:bodyPr>
            <a:spAutoFit/>
          </a:bodyPr>
          <a:lstStyle/>
          <a:p>
            <a:pPr>
              <a:spcBef>
                <a:spcPct val="50000"/>
              </a:spcBef>
            </a:pPr>
            <a:r>
              <a:rPr lang="en-US" b="0"/>
              <a:t>Angular momentum is a vector quantity, but in this course, we won’t deal with the (many interesting) consequences of its vector nature (eg gyroscopes). Come ask me later if you’d like to learn more about this!</a:t>
            </a:r>
          </a:p>
        </p:txBody>
      </p:sp>
      <p:sp>
        <p:nvSpPr>
          <p:cNvPr id="27655" name="Rectangle 10"/>
          <p:cNvSpPr>
            <a:spLocks noChangeArrowheads="1"/>
          </p:cNvSpPr>
          <p:nvPr/>
        </p:nvSpPr>
        <p:spPr bwMode="auto">
          <a:xfrm>
            <a:off x="685800" y="1524000"/>
            <a:ext cx="8077200" cy="914400"/>
          </a:xfrm>
          <a:prstGeom prst="rect">
            <a:avLst/>
          </a:prstGeom>
          <a:noFill/>
          <a:ln w="9525">
            <a:solidFill>
              <a:schemeClr val="tx1"/>
            </a:solidFill>
            <a:miter lim="800000"/>
            <a:headEnd/>
            <a:tailEnd/>
          </a:ln>
        </p:spPr>
        <p:txBody>
          <a:bodyPr wrap="none" anchor="ctr"/>
          <a:lstStyle/>
          <a:p>
            <a:endParaRPr lang="en-US"/>
          </a:p>
        </p:txBody>
      </p:sp>
      <p:pic>
        <p:nvPicPr>
          <p:cNvPr id="35851" name="Picture 11" descr="08-50Figure_FIG"/>
          <p:cNvPicPr>
            <a:picLocks noGrp="1" noChangeAspect="1" noChangeArrowheads="1"/>
          </p:cNvPicPr>
          <p:nvPr>
            <p:ph sz="half" idx="2"/>
          </p:nvPr>
        </p:nvPicPr>
        <p:blipFill>
          <a:blip r:embed="rId3"/>
          <a:srcRect/>
          <a:stretch>
            <a:fillRect/>
          </a:stretch>
        </p:blipFill>
        <p:spPr>
          <a:xfrm>
            <a:off x="4953000" y="3200400"/>
            <a:ext cx="1898650" cy="1957388"/>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84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28600"/>
            <a:ext cx="7924800" cy="639763"/>
          </a:xfrm>
        </p:spPr>
        <p:txBody>
          <a:bodyPr/>
          <a:lstStyle/>
          <a:p>
            <a:pPr eaLnBrk="1" hangingPunct="1"/>
            <a:r>
              <a:rPr lang="en-US" sz="3200" u="sng" smtClean="0"/>
              <a:t>Conservation of Angular Momentum</a:t>
            </a:r>
          </a:p>
        </p:txBody>
      </p:sp>
      <p:sp>
        <p:nvSpPr>
          <p:cNvPr id="37891" name="Rectangle 3"/>
          <p:cNvSpPr>
            <a:spLocks noGrp="1" noChangeArrowheads="1"/>
          </p:cNvSpPr>
          <p:nvPr>
            <p:ph type="body" sz="half" idx="1"/>
          </p:nvPr>
        </p:nvSpPr>
        <p:spPr>
          <a:xfrm>
            <a:off x="457200" y="838200"/>
            <a:ext cx="8382000" cy="2362200"/>
          </a:xfrm>
        </p:spPr>
        <p:txBody>
          <a:bodyPr/>
          <a:lstStyle/>
          <a:p>
            <a:pPr eaLnBrk="1" hangingPunct="1">
              <a:buFontTx/>
              <a:buNone/>
            </a:pPr>
            <a:r>
              <a:rPr lang="en-US" sz="2400" smtClean="0"/>
              <a:t>An object or system of objects will maintain its angular momentum unless acted upon by an unbalanced external torque.</a:t>
            </a:r>
          </a:p>
          <a:p>
            <a:pPr eaLnBrk="1" hangingPunct="1">
              <a:buFontTx/>
              <a:buNone/>
            </a:pPr>
            <a:endParaRPr lang="en-US" sz="2400" smtClean="0"/>
          </a:p>
          <a:p>
            <a:pPr eaLnBrk="1" hangingPunct="1"/>
            <a:r>
              <a:rPr lang="en-US" sz="2400" smtClean="0"/>
              <a:t>So, if there is no net torque, ang mom is conserved.</a:t>
            </a:r>
          </a:p>
          <a:p>
            <a:pPr eaLnBrk="1" hangingPunct="1"/>
            <a:endParaRPr lang="en-US" sz="2400" smtClean="0"/>
          </a:p>
          <a:p>
            <a:pPr eaLnBrk="1" hangingPunct="1"/>
            <a:r>
              <a:rPr lang="en-US" sz="2000" b="1" smtClean="0"/>
              <a:t>DEMO</a:t>
            </a:r>
            <a:r>
              <a:rPr lang="en-US" sz="2000" smtClean="0"/>
              <a:t>: Sit on a rotating stool, holding weights away from you. Then pull the weights in – you go much faster! Your </a:t>
            </a:r>
            <a:r>
              <a:rPr lang="en-US" sz="2000" i="1" smtClean="0"/>
              <a:t>I</a:t>
            </a:r>
            <a:r>
              <a:rPr lang="en-US" sz="2000" smtClean="0"/>
              <a:t> decreases when you pull in the masses, and your </a:t>
            </a:r>
            <a:r>
              <a:rPr lang="en-US" sz="2000" i="1" smtClean="0">
                <a:latin typeface="Symbol" pitchFamily="18" charset="2"/>
              </a:rPr>
              <a:t>w </a:t>
            </a:r>
            <a:r>
              <a:rPr lang="en-US" sz="2000" smtClean="0"/>
              <a:t>compensates, to keep </a:t>
            </a:r>
            <a:r>
              <a:rPr lang="en-US" sz="2000" i="1" smtClean="0"/>
              <a:t>I </a:t>
            </a:r>
            <a:r>
              <a:rPr lang="en-US" sz="2000" i="1" smtClean="0">
                <a:latin typeface="Symbol" pitchFamily="18" charset="2"/>
              </a:rPr>
              <a:t>w</a:t>
            </a:r>
            <a:r>
              <a:rPr lang="en-US" sz="2000" smtClean="0"/>
              <a:t> constant. </a:t>
            </a:r>
          </a:p>
        </p:txBody>
      </p:sp>
      <p:sp>
        <p:nvSpPr>
          <p:cNvPr id="37895" name="Text Box 7"/>
          <p:cNvSpPr txBox="1">
            <a:spLocks noChangeArrowheads="1"/>
          </p:cNvSpPr>
          <p:nvPr/>
        </p:nvSpPr>
        <p:spPr bwMode="auto">
          <a:xfrm>
            <a:off x="0" y="6156325"/>
            <a:ext cx="8382000" cy="701675"/>
          </a:xfrm>
          <a:prstGeom prst="rect">
            <a:avLst/>
          </a:prstGeom>
          <a:noFill/>
          <a:ln w="9525">
            <a:noFill/>
            <a:miter lim="800000"/>
            <a:headEnd/>
            <a:tailEnd/>
          </a:ln>
        </p:spPr>
        <p:txBody>
          <a:bodyPr>
            <a:spAutoFit/>
          </a:bodyPr>
          <a:lstStyle/>
          <a:p>
            <a:pPr>
              <a:spcBef>
                <a:spcPct val="50000"/>
              </a:spcBef>
            </a:pPr>
            <a:r>
              <a:rPr lang="en-US" sz="2000" b="0"/>
              <a:t>This principle is often used by a figure skater, drawing arms and legs in to spin faster.</a:t>
            </a:r>
          </a:p>
        </p:txBody>
      </p:sp>
      <p:pic>
        <p:nvPicPr>
          <p:cNvPr id="37896" name="Picture 8" descr="08-53Figure_FIG"/>
          <p:cNvPicPr>
            <a:picLocks noGrp="1" noChangeAspect="1" noChangeArrowheads="1"/>
          </p:cNvPicPr>
          <p:nvPr>
            <p:ph sz="half" idx="2"/>
          </p:nvPr>
        </p:nvPicPr>
        <p:blipFill>
          <a:blip r:embed="rId3"/>
          <a:srcRect/>
          <a:stretch>
            <a:fillRect/>
          </a:stretch>
        </p:blipFill>
        <p:spPr>
          <a:xfrm>
            <a:off x="2057400" y="4343400"/>
            <a:ext cx="2971800" cy="1892300"/>
          </a:xfrm>
          <a:noFill/>
        </p:spPr>
      </p:pic>
      <p:sp>
        <p:nvSpPr>
          <p:cNvPr id="28678" name="Rectangle 10"/>
          <p:cNvSpPr>
            <a:spLocks noChangeArrowheads="1"/>
          </p:cNvSpPr>
          <p:nvPr/>
        </p:nvSpPr>
        <p:spPr bwMode="auto">
          <a:xfrm>
            <a:off x="381000" y="838200"/>
            <a:ext cx="8305800" cy="1143000"/>
          </a:xfrm>
          <a:prstGeom prst="rect">
            <a:avLst/>
          </a:prstGeom>
          <a:no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89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8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89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lgn="l" eaLnBrk="1" hangingPunct="1"/>
            <a:r>
              <a:rPr lang="en-US" sz="2000" u="sng" smtClean="0"/>
              <a:t>Another example</a:t>
            </a:r>
            <a:r>
              <a:rPr lang="en-US" sz="2000" smtClean="0"/>
              <a:t>: a falling cat.</a:t>
            </a:r>
          </a:p>
        </p:txBody>
      </p:sp>
      <p:sp>
        <p:nvSpPr>
          <p:cNvPr id="29699" name="Text Box 4"/>
          <p:cNvSpPr txBox="1">
            <a:spLocks noChangeArrowheads="1"/>
          </p:cNvSpPr>
          <p:nvPr/>
        </p:nvSpPr>
        <p:spPr bwMode="auto">
          <a:xfrm>
            <a:off x="381000" y="1295400"/>
            <a:ext cx="4267200" cy="2225675"/>
          </a:xfrm>
          <a:prstGeom prst="rect">
            <a:avLst/>
          </a:prstGeom>
          <a:noFill/>
          <a:ln w="9525">
            <a:noFill/>
            <a:miter lim="800000"/>
            <a:headEnd/>
            <a:tailEnd/>
          </a:ln>
        </p:spPr>
        <p:txBody>
          <a:bodyPr>
            <a:spAutoFit/>
          </a:bodyPr>
          <a:lstStyle/>
          <a:p>
            <a:pPr>
              <a:spcBef>
                <a:spcPct val="50000"/>
              </a:spcBef>
            </a:pPr>
            <a:r>
              <a:rPr lang="en-US" sz="2000" b="0"/>
              <a:t>Cat begins to fall upside-down but rights itself by twisting yet conserving zero angular momentum: twist parts of its body in such a way that it rotates through 180 degrees but keeping zero ang mom!</a:t>
            </a:r>
          </a:p>
        </p:txBody>
      </p:sp>
      <p:pic>
        <p:nvPicPr>
          <p:cNvPr id="29700" name="Picture 6" descr="fig8-54"/>
          <p:cNvPicPr>
            <a:picLocks noGrp="1" noChangeAspect="1" noChangeArrowheads="1"/>
          </p:cNvPicPr>
          <p:nvPr>
            <p:ph idx="1"/>
          </p:nvPr>
        </p:nvPicPr>
        <p:blipFill>
          <a:blip r:embed="rId3"/>
          <a:srcRect/>
          <a:stretch>
            <a:fillRect/>
          </a:stretch>
        </p:blipFill>
        <p:spPr>
          <a:xfrm>
            <a:off x="6096000" y="685800"/>
            <a:ext cx="1778000" cy="5715000"/>
          </a:xfr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
          <p:cNvSpPr>
            <a:spLocks noGrp="1" noChangeArrowheads="1"/>
          </p:cNvSpPr>
          <p:nvPr>
            <p:ph type="title"/>
          </p:nvPr>
        </p:nvSpPr>
        <p:spPr>
          <a:noFill/>
        </p:spPr>
        <p:txBody>
          <a:bodyPr/>
          <a:lstStyle/>
          <a:p>
            <a:pPr algn="l" eaLnBrk="1" hangingPunct="1">
              <a:spcBef>
                <a:spcPct val="50000"/>
              </a:spcBef>
            </a:pPr>
            <a:r>
              <a:rPr lang="en-US" sz="2000" smtClean="0"/>
              <a:t> </a:t>
            </a:r>
            <a:endParaRPr lang="en-US" smtClean="0"/>
          </a:p>
        </p:txBody>
      </p:sp>
      <p:sp>
        <p:nvSpPr>
          <p:cNvPr id="30723" name="Rectangle 3"/>
          <p:cNvSpPr>
            <a:spLocks noGrp="1" noChangeArrowheads="1"/>
          </p:cNvSpPr>
          <p:nvPr>
            <p:ph type="body" sz="half" idx="1"/>
          </p:nvPr>
        </p:nvSpPr>
        <p:spPr>
          <a:xfrm>
            <a:off x="381000" y="533400"/>
            <a:ext cx="8153400" cy="762000"/>
          </a:xfrm>
        </p:spPr>
        <p:txBody>
          <a:bodyPr/>
          <a:lstStyle/>
          <a:p>
            <a:pPr eaLnBrk="1" hangingPunct="1"/>
            <a:r>
              <a:rPr lang="en-US" sz="2000" smtClean="0"/>
              <a:t>Another place where ang mom conservation plays big role, is in understanding motion of planets, and galaxy shapes. </a:t>
            </a:r>
          </a:p>
        </p:txBody>
      </p:sp>
      <p:sp>
        <p:nvSpPr>
          <p:cNvPr id="41989" name="Text Box 5"/>
          <p:cNvSpPr txBox="1">
            <a:spLocks noChangeArrowheads="1"/>
          </p:cNvSpPr>
          <p:nvPr/>
        </p:nvSpPr>
        <p:spPr bwMode="auto">
          <a:xfrm>
            <a:off x="609600" y="5181600"/>
            <a:ext cx="7848600" cy="1006475"/>
          </a:xfrm>
          <a:prstGeom prst="rect">
            <a:avLst/>
          </a:prstGeom>
          <a:noFill/>
          <a:ln w="9525">
            <a:noFill/>
            <a:miter lim="800000"/>
            <a:headEnd/>
            <a:tailEnd/>
          </a:ln>
        </p:spPr>
        <p:txBody>
          <a:bodyPr>
            <a:spAutoFit/>
          </a:bodyPr>
          <a:lstStyle/>
          <a:p>
            <a:pPr>
              <a:spcBef>
                <a:spcPct val="50000"/>
              </a:spcBef>
              <a:buFontTx/>
              <a:buChar char="•"/>
            </a:pPr>
            <a:r>
              <a:rPr lang="en-US" b="0"/>
              <a:t> </a:t>
            </a:r>
            <a:r>
              <a:rPr lang="en-US" sz="2000" b="0"/>
              <a:t>Read in your book about how the moon is gradually getting further away from us because earth’s ang mom is decreasing from ocean-water friction, and so the moon’s must increase to compensate.</a:t>
            </a:r>
          </a:p>
        </p:txBody>
      </p:sp>
      <p:pic>
        <p:nvPicPr>
          <p:cNvPr id="41990" name="Picture 6" descr="08-30UnFigure_FIG"/>
          <p:cNvPicPr>
            <a:picLocks noGrp="1" noChangeAspect="1" noChangeArrowheads="1"/>
          </p:cNvPicPr>
          <p:nvPr>
            <p:ph sz="half" idx="2"/>
          </p:nvPr>
        </p:nvPicPr>
        <p:blipFill>
          <a:blip r:embed="rId3"/>
          <a:srcRect/>
          <a:stretch>
            <a:fillRect/>
          </a:stretch>
        </p:blipFill>
        <p:spPr>
          <a:xfrm>
            <a:off x="1447800" y="3124200"/>
            <a:ext cx="4724400" cy="1920875"/>
          </a:xfrm>
          <a:noFill/>
        </p:spPr>
      </p:pic>
      <p:sp>
        <p:nvSpPr>
          <p:cNvPr id="41992" name="Text Box 8"/>
          <p:cNvSpPr txBox="1">
            <a:spLocks noChangeArrowheads="1"/>
          </p:cNvSpPr>
          <p:nvPr/>
        </p:nvSpPr>
        <p:spPr bwMode="auto">
          <a:xfrm>
            <a:off x="0" y="1600200"/>
            <a:ext cx="8610600" cy="1311275"/>
          </a:xfrm>
          <a:prstGeom prst="rect">
            <a:avLst/>
          </a:prstGeom>
          <a:noFill/>
          <a:ln w="9525">
            <a:noFill/>
            <a:miter lim="800000"/>
            <a:headEnd/>
            <a:tailEnd/>
          </a:ln>
        </p:spPr>
        <p:txBody>
          <a:bodyPr>
            <a:spAutoFit/>
          </a:bodyPr>
          <a:lstStyle/>
          <a:p>
            <a:pPr>
              <a:spcBef>
                <a:spcPct val="50000"/>
              </a:spcBef>
            </a:pPr>
            <a:r>
              <a:rPr lang="en-US" sz="2000" b="0"/>
              <a:t>e.g. we believe originally our galaxy was a huge spherical cloud of gas,  rotating very slowly. Gravitational attraction between particles pulled the cloud together, so giving it a smaller radius. By ang mom cons, this means faster rotation; some stars being spun out…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9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9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98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685800" y="381000"/>
            <a:ext cx="7772400" cy="3560763"/>
          </a:xfrm>
          <a:prstGeom prst="rect">
            <a:avLst/>
          </a:prstGeom>
          <a:noFill/>
          <a:ln w="9525">
            <a:noFill/>
            <a:miter lim="800000"/>
            <a:headEnd/>
            <a:tailEnd/>
          </a:ln>
        </p:spPr>
        <p:txBody>
          <a:bodyPr>
            <a:spAutoFit/>
          </a:bodyPr>
          <a:lstStyle/>
          <a:p>
            <a:pPr marL="342900" indent="-342900">
              <a:spcBef>
                <a:spcPct val="50000"/>
              </a:spcBef>
            </a:pPr>
            <a:r>
              <a:rPr lang="en-US" sz="2400" b="0"/>
              <a:t>If all of Earth’s inhabitants moved to the equator, what would happen to the length of a day?</a:t>
            </a:r>
          </a:p>
          <a:p>
            <a:pPr marL="342900" indent="-342900">
              <a:spcBef>
                <a:spcPct val="50000"/>
              </a:spcBef>
            </a:pPr>
            <a:endParaRPr lang="en-US" sz="2400" b="0"/>
          </a:p>
          <a:p>
            <a:pPr marL="342900" indent="-342900">
              <a:spcBef>
                <a:spcPct val="50000"/>
              </a:spcBef>
              <a:buFontTx/>
              <a:buAutoNum type="alphaUcParenR"/>
            </a:pPr>
            <a:r>
              <a:rPr lang="en-US" sz="2400" b="0"/>
              <a:t>The day would be longer</a:t>
            </a:r>
          </a:p>
          <a:p>
            <a:pPr marL="342900" indent="-342900">
              <a:spcBef>
                <a:spcPct val="50000"/>
              </a:spcBef>
              <a:buFontTx/>
              <a:buAutoNum type="alphaUcParenR"/>
            </a:pPr>
            <a:r>
              <a:rPr lang="en-US" sz="2400" b="0"/>
              <a:t>The day would be shorter</a:t>
            </a:r>
          </a:p>
          <a:p>
            <a:pPr marL="342900" indent="-342900">
              <a:spcBef>
                <a:spcPct val="50000"/>
              </a:spcBef>
              <a:buFontTx/>
              <a:buAutoNum type="alphaUcParenR"/>
            </a:pPr>
            <a:r>
              <a:rPr lang="en-US" sz="2400" b="0"/>
              <a:t>The length of the day would remain the same</a:t>
            </a:r>
          </a:p>
          <a:p>
            <a:pPr marL="342900" indent="-342900">
              <a:spcBef>
                <a:spcPct val="50000"/>
              </a:spcBef>
              <a:buFontTx/>
              <a:buAutoNum type="alphaUcParenR"/>
            </a:pPr>
            <a:r>
              <a:rPr lang="en-US" sz="2400" b="0"/>
              <a:t>There would be no day, only night</a:t>
            </a:r>
          </a:p>
        </p:txBody>
      </p:sp>
      <p:sp>
        <p:nvSpPr>
          <p:cNvPr id="103427" name="Text Box 3"/>
          <p:cNvSpPr txBox="1">
            <a:spLocks noChangeArrowheads="1"/>
          </p:cNvSpPr>
          <p:nvPr/>
        </p:nvSpPr>
        <p:spPr bwMode="auto">
          <a:xfrm>
            <a:off x="533400" y="4267200"/>
            <a:ext cx="7924800" cy="2465388"/>
          </a:xfrm>
          <a:prstGeom prst="rect">
            <a:avLst/>
          </a:prstGeom>
          <a:noFill/>
          <a:ln w="9525">
            <a:noFill/>
            <a:miter lim="800000"/>
            <a:headEnd/>
            <a:tailEnd/>
          </a:ln>
        </p:spPr>
        <p:txBody>
          <a:bodyPr>
            <a:spAutoFit/>
          </a:bodyPr>
          <a:lstStyle/>
          <a:p>
            <a:pPr>
              <a:spcBef>
                <a:spcPct val="50000"/>
              </a:spcBef>
            </a:pPr>
            <a:r>
              <a:rPr lang="en-US" sz="2400" b="0">
                <a:solidFill>
                  <a:srgbClr val="993366"/>
                </a:solidFill>
              </a:rPr>
              <a:t>Answer:A</a:t>
            </a:r>
          </a:p>
          <a:p>
            <a:pPr>
              <a:spcBef>
                <a:spcPct val="50000"/>
              </a:spcBef>
            </a:pPr>
            <a:r>
              <a:rPr lang="en-US" sz="2400" b="0">
                <a:solidFill>
                  <a:srgbClr val="993366"/>
                </a:solidFill>
              </a:rPr>
              <a:t>If mass moves to the equator, it is further from the axis of rotation, so the rotational inertia of the earth increases. Because the angular momentum of the earth is conserved, this means its rotational speed decreases, i.e. the length of the day would be longer.</a:t>
            </a:r>
          </a:p>
        </p:txBody>
      </p:sp>
      <p:sp>
        <p:nvSpPr>
          <p:cNvPr id="103428" name="Oval 4"/>
          <p:cNvSpPr>
            <a:spLocks noChangeArrowheads="1"/>
          </p:cNvSpPr>
          <p:nvPr/>
        </p:nvSpPr>
        <p:spPr bwMode="auto">
          <a:xfrm>
            <a:off x="457200" y="1600200"/>
            <a:ext cx="4724400" cy="914400"/>
          </a:xfrm>
          <a:prstGeom prst="ellipse">
            <a:avLst/>
          </a:prstGeom>
          <a:noFill/>
          <a:ln w="9525">
            <a:solidFill>
              <a:srgbClr val="993366"/>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4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34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p:bldP spid="1034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3"/>
          <a:srcRect/>
          <a:stretch>
            <a:fillRect/>
          </a:stretch>
        </p:blipFill>
        <p:spPr>
          <a:xfrm>
            <a:off x="762000" y="304800"/>
            <a:ext cx="7391400" cy="5543550"/>
          </a:xfrm>
          <a:ln>
            <a:solidFill>
              <a:srgbClr val="000000"/>
            </a:solidFill>
          </a:ln>
        </p:spPr>
      </p:pic>
      <p:sp>
        <p:nvSpPr>
          <p:cNvPr id="12291" name="Text Box 3"/>
          <p:cNvSpPr txBox="1">
            <a:spLocks noChangeArrowheads="1"/>
          </p:cNvSpPr>
          <p:nvPr/>
        </p:nvSpPr>
        <p:spPr bwMode="auto">
          <a:xfrm>
            <a:off x="0" y="5562600"/>
            <a:ext cx="8382000" cy="915988"/>
          </a:xfrm>
          <a:prstGeom prst="rect">
            <a:avLst/>
          </a:prstGeom>
          <a:solidFill>
            <a:schemeClr val="bg1"/>
          </a:solidFill>
          <a:ln w="9525">
            <a:noFill/>
            <a:miter lim="800000"/>
            <a:headEnd/>
            <a:tailEnd/>
          </a:ln>
        </p:spPr>
        <p:txBody>
          <a:bodyPr>
            <a:spAutoFit/>
          </a:bodyPr>
          <a:lstStyle/>
          <a:p>
            <a:pPr>
              <a:spcBef>
                <a:spcPct val="50000"/>
              </a:spcBef>
            </a:pPr>
            <a:r>
              <a:rPr lang="en-US" b="0" i="1"/>
              <a:t>Hint: Note that the regular juice is a liquid and so is not forced to roll with the can i.e. much of it slides. The frozen juice must roll with the can. So which has less rotational inertia? </a:t>
            </a:r>
          </a:p>
        </p:txBody>
      </p:sp>
      <p:sp>
        <p:nvSpPr>
          <p:cNvPr id="12292" name="Text Box 4"/>
          <p:cNvSpPr txBox="1">
            <a:spLocks noChangeArrowheads="1"/>
          </p:cNvSpPr>
          <p:nvPr/>
        </p:nvSpPr>
        <p:spPr bwMode="auto">
          <a:xfrm>
            <a:off x="1219200" y="0"/>
            <a:ext cx="6477000" cy="457200"/>
          </a:xfrm>
          <a:prstGeom prst="rect">
            <a:avLst/>
          </a:prstGeom>
          <a:solidFill>
            <a:schemeClr val="bg1"/>
          </a:solidFill>
          <a:ln w="9525">
            <a:noFill/>
            <a:miter lim="800000"/>
            <a:headEnd/>
            <a:tailEnd/>
          </a:ln>
        </p:spPr>
        <p:txBody>
          <a:bodyPr>
            <a:spAutoFit/>
          </a:bodyPr>
          <a:lstStyle/>
          <a:p>
            <a:pPr algn="ctr">
              <a:spcBef>
                <a:spcPct val="50000"/>
              </a:spcBef>
            </a:pPr>
            <a:r>
              <a:rPr lang="en-US" sz="2400" dirty="0"/>
              <a:t>Clicker Question</a:t>
            </a:r>
          </a:p>
        </p:txBody>
      </p:sp>
    </p:spTree>
    <p:extLst>
      <p:ext uri="{BB962C8B-B14F-4D97-AF65-F5344CB8AC3E}">
        <p14:creationId xmlns:p14="http://schemas.microsoft.com/office/powerpoint/2010/main" val="26406965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srcRect/>
          <a:stretch>
            <a:fillRect/>
          </a:stretch>
        </p:blipFill>
        <p:spPr bwMode="auto">
          <a:xfrm>
            <a:off x="4648200" y="0"/>
            <a:ext cx="4495800" cy="3371850"/>
          </a:xfrm>
          <a:prstGeom prst="rect">
            <a:avLst/>
          </a:prstGeom>
          <a:noFill/>
          <a:ln w="9525">
            <a:solidFill>
              <a:srgbClr val="000000"/>
            </a:solidFill>
            <a:miter lim="800000"/>
            <a:headEnd/>
            <a:tailEnd/>
          </a:ln>
        </p:spPr>
      </p:pic>
      <p:sp>
        <p:nvSpPr>
          <p:cNvPr id="13315" name="Rectangle 3"/>
          <p:cNvSpPr>
            <a:spLocks noChangeArrowheads="1"/>
          </p:cNvSpPr>
          <p:nvPr/>
        </p:nvSpPr>
        <p:spPr bwMode="auto">
          <a:xfrm>
            <a:off x="533400" y="3048000"/>
            <a:ext cx="8077200" cy="2667000"/>
          </a:xfrm>
          <a:prstGeom prst="rect">
            <a:avLst/>
          </a:prstGeom>
          <a:solidFill>
            <a:srgbClr val="FFFFFF"/>
          </a:solidFill>
          <a:ln w="9525">
            <a:noFill/>
            <a:miter lim="800000"/>
            <a:headEnd/>
            <a:tailEnd/>
          </a:ln>
        </p:spPr>
        <p:txBody>
          <a:bodyPr/>
          <a:lstStyle/>
          <a:p>
            <a:pPr>
              <a:spcBef>
                <a:spcPct val="30000"/>
              </a:spcBef>
              <a:tabLst>
                <a:tab pos="2120900" algn="l"/>
                <a:tab pos="2806700" algn="l"/>
              </a:tabLst>
            </a:pPr>
            <a:endParaRPr lang="en-US" sz="1200" b="0" dirty="0"/>
          </a:p>
          <a:p>
            <a:pPr>
              <a:spcBef>
                <a:spcPct val="30000"/>
              </a:spcBef>
              <a:tabLst>
                <a:tab pos="2120900" algn="l"/>
                <a:tab pos="2806700" algn="l"/>
              </a:tabLst>
            </a:pPr>
            <a:r>
              <a:rPr lang="en-US" sz="2000" b="0" dirty="0">
                <a:solidFill>
                  <a:srgbClr val="CC0099"/>
                </a:solidFill>
              </a:rPr>
              <a:t>The regular fruit juice has an appreciably greater acceleration down an incline than the can of frozen juice: Because the regular juice is a liquid and is not made to roll with the can, as the solid juice does. Most of the liquid effectively slides down the incline inside the rolling can. </a:t>
            </a:r>
          </a:p>
          <a:p>
            <a:pPr>
              <a:spcBef>
                <a:spcPct val="30000"/>
              </a:spcBef>
              <a:tabLst>
                <a:tab pos="2120900" algn="l"/>
                <a:tab pos="2806700" algn="l"/>
              </a:tabLst>
            </a:pPr>
            <a:r>
              <a:rPr lang="en-US" sz="2000" b="0" dirty="0">
                <a:solidFill>
                  <a:srgbClr val="CC0099"/>
                </a:solidFill>
              </a:rPr>
              <a:t>The can of liquid </a:t>
            </a:r>
            <a:r>
              <a:rPr lang="en-US" sz="2000" b="0" dirty="0" smtClean="0">
                <a:solidFill>
                  <a:srgbClr val="CC0099"/>
                </a:solidFill>
              </a:rPr>
              <a:t>therefore effectively has </a:t>
            </a:r>
            <a:r>
              <a:rPr lang="en-US" sz="2000" b="0" dirty="0">
                <a:solidFill>
                  <a:srgbClr val="CC0099"/>
                </a:solidFill>
              </a:rPr>
              <a:t>very little rotational inertia compared to its </a:t>
            </a:r>
            <a:r>
              <a:rPr lang="en-US" sz="2000" b="0" dirty="0" smtClean="0">
                <a:solidFill>
                  <a:srgbClr val="CC0099"/>
                </a:solidFill>
              </a:rPr>
              <a:t>mass </a:t>
            </a:r>
            <a:r>
              <a:rPr lang="en-US" sz="2000" b="0" dirty="0" err="1" smtClean="0">
                <a:solidFill>
                  <a:srgbClr val="CC0099"/>
                </a:solidFill>
              </a:rPr>
              <a:t>i.e</a:t>
            </a:r>
            <a:r>
              <a:rPr lang="en-US" sz="2000" b="0" dirty="0" smtClean="0">
                <a:solidFill>
                  <a:srgbClr val="CC0099"/>
                </a:solidFill>
              </a:rPr>
              <a:t> the liquid doesn’t rotate. </a:t>
            </a:r>
            <a:r>
              <a:rPr lang="en-US" sz="2000" b="0" dirty="0">
                <a:solidFill>
                  <a:srgbClr val="CC0099"/>
                </a:solidFill>
              </a:rPr>
              <a:t/>
            </a:r>
            <a:br>
              <a:rPr lang="en-US" sz="2000" b="0" dirty="0">
                <a:solidFill>
                  <a:srgbClr val="CC0099"/>
                </a:solidFill>
              </a:rPr>
            </a:br>
            <a:r>
              <a:rPr lang="en-US" sz="2000" b="0" dirty="0">
                <a:solidFill>
                  <a:srgbClr val="CC0099"/>
                </a:solidFill>
              </a:rPr>
              <a:t>The solid juice, on the other hand, is made to rotate, giving the can more rotational inertia.</a:t>
            </a:r>
          </a:p>
        </p:txBody>
      </p:sp>
      <p:sp>
        <p:nvSpPr>
          <p:cNvPr id="13316" name="Text Box 4"/>
          <p:cNvSpPr txBox="1">
            <a:spLocks noChangeArrowheads="1"/>
          </p:cNvSpPr>
          <p:nvPr/>
        </p:nvSpPr>
        <p:spPr bwMode="auto">
          <a:xfrm>
            <a:off x="533400" y="1905000"/>
            <a:ext cx="3581400" cy="1384995"/>
          </a:xfrm>
          <a:prstGeom prst="rect">
            <a:avLst/>
          </a:prstGeom>
          <a:noFill/>
          <a:ln w="9525">
            <a:noFill/>
            <a:miter lim="800000"/>
            <a:headEnd/>
            <a:tailEnd/>
          </a:ln>
        </p:spPr>
        <p:txBody>
          <a:bodyPr>
            <a:spAutoFit/>
          </a:bodyPr>
          <a:lstStyle/>
          <a:p>
            <a:pPr>
              <a:spcBef>
                <a:spcPct val="50000"/>
              </a:spcBef>
            </a:pPr>
            <a:r>
              <a:rPr lang="en-US" sz="2400" dirty="0">
                <a:solidFill>
                  <a:srgbClr val="CC0099"/>
                </a:solidFill>
              </a:rPr>
              <a:t>Answer: 1. Regular fruit </a:t>
            </a:r>
            <a:r>
              <a:rPr lang="en-US" sz="2400" dirty="0" smtClean="0">
                <a:solidFill>
                  <a:srgbClr val="CC0099"/>
                </a:solidFill>
              </a:rPr>
              <a:t>juice</a:t>
            </a:r>
          </a:p>
          <a:p>
            <a:pPr>
              <a:spcBef>
                <a:spcPct val="50000"/>
              </a:spcBef>
            </a:pPr>
            <a:r>
              <a:rPr lang="en-US" sz="2400" b="0" i="1" dirty="0" smtClean="0">
                <a:solidFill>
                  <a:srgbClr val="CC0099"/>
                </a:solidFill>
              </a:rPr>
              <a:t>Try it at home!</a:t>
            </a:r>
            <a:endParaRPr lang="en-US" sz="2400" b="0" i="1" dirty="0">
              <a:solidFill>
                <a:srgbClr val="CC0099"/>
              </a:solidFill>
            </a:endParaRPr>
          </a:p>
        </p:txBody>
      </p:sp>
    </p:spTree>
    <p:extLst>
      <p:ext uri="{BB962C8B-B14F-4D97-AF65-F5344CB8AC3E}">
        <p14:creationId xmlns:p14="http://schemas.microsoft.com/office/powerpoint/2010/main" val="42912998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81000" y="304800"/>
            <a:ext cx="8077200" cy="609600"/>
          </a:xfrm>
        </p:spPr>
        <p:txBody>
          <a:bodyPr/>
          <a:lstStyle/>
          <a:p>
            <a:pPr eaLnBrk="1" hangingPunct="1"/>
            <a:r>
              <a:rPr lang="en-US" sz="3200" smtClean="0"/>
              <a:t>More on rotational vs tangential speed</a:t>
            </a:r>
          </a:p>
        </p:txBody>
      </p:sp>
      <p:sp>
        <p:nvSpPr>
          <p:cNvPr id="3075" name="Rectangle 3"/>
          <p:cNvSpPr>
            <a:spLocks noGrp="1" noChangeArrowheads="1"/>
          </p:cNvSpPr>
          <p:nvPr>
            <p:ph type="body" sz="half" idx="1"/>
          </p:nvPr>
        </p:nvSpPr>
        <p:spPr>
          <a:xfrm>
            <a:off x="457200" y="1981200"/>
            <a:ext cx="7772400" cy="762000"/>
          </a:xfrm>
        </p:spPr>
        <p:txBody>
          <a:bodyPr/>
          <a:lstStyle/>
          <a:p>
            <a:pPr lvl="1" eaLnBrk="1" hangingPunct="1"/>
            <a:r>
              <a:rPr lang="en-US" sz="2400" smtClean="0"/>
              <a:t>The faster the </a:t>
            </a:r>
            <a:r>
              <a:rPr lang="en-US" sz="2400" smtClean="0">
                <a:latin typeface="Symbol" pitchFamily="18" charset="2"/>
              </a:rPr>
              <a:t>w</a:t>
            </a:r>
            <a:r>
              <a:rPr lang="en-US" sz="2400" smtClean="0"/>
              <a:t>, the faster the </a:t>
            </a:r>
            <a:r>
              <a:rPr lang="en-US" sz="2400" i="1" smtClean="0"/>
              <a:t>v</a:t>
            </a:r>
            <a:r>
              <a:rPr lang="en-US" sz="2400" smtClean="0"/>
              <a:t> in the same way (e.g. merry-go-round), i.e. </a:t>
            </a:r>
            <a:r>
              <a:rPr lang="en-US" sz="2400" i="1" smtClean="0"/>
              <a:t>v</a:t>
            </a:r>
            <a:r>
              <a:rPr lang="en-US" sz="2400" smtClean="0"/>
              <a:t> ~ </a:t>
            </a:r>
            <a:r>
              <a:rPr lang="en-US" sz="2400" smtClean="0">
                <a:latin typeface="Symbol" pitchFamily="18" charset="2"/>
              </a:rPr>
              <a:t>w</a:t>
            </a:r>
            <a:r>
              <a:rPr lang="en-US" sz="2400" smtClean="0"/>
              <a:t>.</a:t>
            </a:r>
          </a:p>
          <a:p>
            <a:pPr lvl="1" eaLnBrk="1" hangingPunct="1">
              <a:buFontTx/>
              <a:buNone/>
            </a:pPr>
            <a:endParaRPr lang="en-US" sz="2400" smtClean="0"/>
          </a:p>
          <a:p>
            <a:pPr lvl="1" eaLnBrk="1" hangingPunct="1">
              <a:buFontTx/>
              <a:buNone/>
            </a:pPr>
            <a:r>
              <a:rPr lang="en-US" sz="2400" smtClean="0">
                <a:latin typeface="Symbol" pitchFamily="18" charset="2"/>
              </a:rPr>
              <a:t> -   w</a:t>
            </a:r>
            <a:r>
              <a:rPr lang="en-US" sz="2400" smtClean="0"/>
              <a:t> doesn’t depend on where you are on the merry-go-round, but v does: i.e. </a:t>
            </a:r>
            <a:r>
              <a:rPr lang="en-US" sz="2400" i="1" smtClean="0"/>
              <a:t>v</a:t>
            </a:r>
            <a:r>
              <a:rPr lang="en-US" sz="2400" smtClean="0"/>
              <a:t> ~ </a:t>
            </a:r>
            <a:r>
              <a:rPr lang="en-US" sz="2400" i="1" smtClean="0"/>
              <a:t>r</a:t>
            </a:r>
          </a:p>
        </p:txBody>
      </p:sp>
      <p:pic>
        <p:nvPicPr>
          <p:cNvPr id="3081" name="Picture 9" descr="08-01Figure_FIG"/>
          <p:cNvPicPr>
            <a:picLocks noGrp="1" noChangeAspect="1" noChangeArrowheads="1"/>
          </p:cNvPicPr>
          <p:nvPr>
            <p:ph sz="quarter" idx="2"/>
          </p:nvPr>
        </p:nvPicPr>
        <p:blipFill>
          <a:blip r:embed="rId3"/>
          <a:srcRect/>
          <a:stretch>
            <a:fillRect/>
          </a:stretch>
        </p:blipFill>
        <p:spPr>
          <a:xfrm>
            <a:off x="457200" y="4343400"/>
            <a:ext cx="1435100" cy="1524000"/>
          </a:xfrm>
          <a:noFill/>
        </p:spPr>
      </p:pic>
      <p:grpSp>
        <p:nvGrpSpPr>
          <p:cNvPr id="2" name="Group 6"/>
          <p:cNvGrpSpPr>
            <a:grpSpLocks/>
          </p:cNvGrpSpPr>
          <p:nvPr/>
        </p:nvGrpSpPr>
        <p:grpSpPr bwMode="auto">
          <a:xfrm>
            <a:off x="5257800" y="2743200"/>
            <a:ext cx="2895600" cy="519113"/>
            <a:chOff x="1344" y="2640"/>
            <a:chExt cx="1824" cy="327"/>
          </a:xfrm>
        </p:grpSpPr>
        <p:sp>
          <p:nvSpPr>
            <p:cNvPr id="3085" name="Text Box 4"/>
            <p:cNvSpPr txBox="1">
              <a:spLocks noChangeArrowheads="1"/>
            </p:cNvSpPr>
            <p:nvPr/>
          </p:nvSpPr>
          <p:spPr bwMode="auto">
            <a:xfrm>
              <a:off x="1440" y="2736"/>
              <a:ext cx="1728" cy="231"/>
            </a:xfrm>
            <a:prstGeom prst="rect">
              <a:avLst/>
            </a:prstGeom>
            <a:noFill/>
            <a:ln w="9525">
              <a:noFill/>
              <a:miter lim="800000"/>
              <a:headEnd/>
              <a:tailEnd/>
            </a:ln>
          </p:spPr>
          <p:txBody>
            <a:bodyPr>
              <a:spAutoFit/>
            </a:bodyPr>
            <a:lstStyle/>
            <a:p>
              <a:pPr>
                <a:spcBef>
                  <a:spcPct val="50000"/>
                </a:spcBef>
              </a:pPr>
              <a:r>
                <a:rPr lang="en-US" b="0">
                  <a:solidFill>
                    <a:srgbClr val="CC0099"/>
                  </a:solidFill>
                </a:rPr>
                <a:t>directly proportional to</a:t>
              </a:r>
            </a:p>
          </p:txBody>
        </p:sp>
        <p:sp>
          <p:nvSpPr>
            <p:cNvPr id="3086" name="Line 5"/>
            <p:cNvSpPr>
              <a:spLocks noChangeShapeType="1"/>
            </p:cNvSpPr>
            <p:nvPr/>
          </p:nvSpPr>
          <p:spPr bwMode="auto">
            <a:xfrm flipH="1" flipV="1">
              <a:off x="1344" y="2640"/>
              <a:ext cx="192" cy="144"/>
            </a:xfrm>
            <a:prstGeom prst="line">
              <a:avLst/>
            </a:prstGeom>
            <a:noFill/>
            <a:ln w="9525">
              <a:solidFill>
                <a:srgbClr val="CC0099"/>
              </a:solidFill>
              <a:round/>
              <a:headEnd/>
              <a:tailEnd type="triangle" w="med" len="med"/>
            </a:ln>
          </p:spPr>
          <p:txBody>
            <a:bodyPr/>
            <a:lstStyle/>
            <a:p>
              <a:endParaRPr lang="en-US"/>
            </a:p>
          </p:txBody>
        </p:sp>
      </p:grpSp>
      <p:sp>
        <p:nvSpPr>
          <p:cNvPr id="3079" name="Text Box 7"/>
          <p:cNvSpPr txBox="1">
            <a:spLocks noChangeArrowheads="1"/>
          </p:cNvSpPr>
          <p:nvPr/>
        </p:nvSpPr>
        <p:spPr bwMode="auto">
          <a:xfrm>
            <a:off x="2514600" y="4876800"/>
            <a:ext cx="3733800" cy="1187450"/>
          </a:xfrm>
          <a:prstGeom prst="rect">
            <a:avLst/>
          </a:prstGeom>
          <a:noFill/>
          <a:ln w="9525">
            <a:noFill/>
            <a:miter lim="800000"/>
            <a:headEnd/>
            <a:tailEnd/>
          </a:ln>
        </p:spPr>
        <p:txBody>
          <a:bodyPr>
            <a:spAutoFit/>
          </a:bodyPr>
          <a:lstStyle/>
          <a:p>
            <a:pPr>
              <a:spcBef>
                <a:spcPct val="50000"/>
              </a:spcBef>
            </a:pPr>
            <a:r>
              <a:rPr lang="en-US" sz="2400" b="0"/>
              <a:t>Same RPM (</a:t>
            </a:r>
            <a:r>
              <a:rPr lang="en-US" sz="2400" b="0">
                <a:latin typeface="Symbol" pitchFamily="18" charset="2"/>
              </a:rPr>
              <a:t>w</a:t>
            </a:r>
            <a:r>
              <a:rPr lang="en-US" sz="2400" b="0"/>
              <a:t>) for all these people, but different tangential speeds.</a:t>
            </a:r>
          </a:p>
        </p:txBody>
      </p:sp>
      <p:grpSp>
        <p:nvGrpSpPr>
          <p:cNvPr id="3" name="Group 16"/>
          <p:cNvGrpSpPr>
            <a:grpSpLocks/>
          </p:cNvGrpSpPr>
          <p:nvPr/>
        </p:nvGrpSpPr>
        <p:grpSpPr bwMode="auto">
          <a:xfrm>
            <a:off x="6400800" y="4038600"/>
            <a:ext cx="2743200" cy="2460625"/>
            <a:chOff x="3792" y="2544"/>
            <a:chExt cx="1728" cy="1550"/>
          </a:xfrm>
        </p:grpSpPr>
        <p:sp>
          <p:nvSpPr>
            <p:cNvPr id="4" name="Text Box 8"/>
            <p:cNvSpPr txBox="1">
              <a:spLocks noChangeArrowheads="1"/>
            </p:cNvSpPr>
            <p:nvPr/>
          </p:nvSpPr>
          <p:spPr bwMode="auto">
            <a:xfrm>
              <a:off x="3792" y="2544"/>
              <a:ext cx="1728" cy="404"/>
            </a:xfrm>
            <a:prstGeom prst="rect">
              <a:avLst/>
            </a:prstGeom>
            <a:noFill/>
            <a:ln w="9525">
              <a:noFill/>
              <a:miter lim="800000"/>
              <a:headEnd/>
              <a:tailEnd/>
            </a:ln>
          </p:spPr>
          <p:txBody>
            <a:bodyPr>
              <a:spAutoFit/>
            </a:bodyPr>
            <a:lstStyle/>
            <a:p>
              <a:pPr>
                <a:spcBef>
                  <a:spcPct val="50000"/>
                </a:spcBef>
              </a:pPr>
              <a:r>
                <a:rPr lang="en-US" b="0" dirty="0"/>
                <a:t>He’s got twice the linear speed than this guy.</a:t>
              </a:r>
            </a:p>
          </p:txBody>
        </p:sp>
        <p:pic>
          <p:nvPicPr>
            <p:cNvPr id="3082" name="Picture 11" descr="08-03Figure_FIG"/>
            <p:cNvPicPr>
              <a:picLocks noChangeAspect="1" noChangeArrowheads="1"/>
            </p:cNvPicPr>
            <p:nvPr/>
          </p:nvPicPr>
          <p:blipFill>
            <a:blip r:embed="rId4"/>
            <a:srcRect/>
            <a:stretch>
              <a:fillRect/>
            </a:stretch>
          </p:blipFill>
          <p:spPr bwMode="auto">
            <a:xfrm>
              <a:off x="3840" y="2976"/>
              <a:ext cx="1536" cy="1118"/>
            </a:xfrm>
            <a:prstGeom prst="rect">
              <a:avLst/>
            </a:prstGeom>
            <a:noFill/>
            <a:ln w="9525">
              <a:noFill/>
              <a:miter lim="800000"/>
              <a:headEnd/>
              <a:tailEnd/>
            </a:ln>
          </p:spPr>
        </p:pic>
        <p:sp>
          <p:nvSpPr>
            <p:cNvPr id="3083" name="Line 14"/>
            <p:cNvSpPr>
              <a:spLocks noChangeShapeType="1"/>
            </p:cNvSpPr>
            <p:nvPr/>
          </p:nvSpPr>
          <p:spPr bwMode="auto">
            <a:xfrm>
              <a:off x="3936" y="2736"/>
              <a:ext cx="96" cy="432"/>
            </a:xfrm>
            <a:prstGeom prst="line">
              <a:avLst/>
            </a:prstGeom>
            <a:noFill/>
            <a:ln w="9525">
              <a:solidFill>
                <a:srgbClr val="6600CC"/>
              </a:solidFill>
              <a:round/>
              <a:headEnd/>
              <a:tailEnd type="triangle" w="med" len="med"/>
            </a:ln>
          </p:spPr>
          <p:txBody>
            <a:bodyPr/>
            <a:lstStyle/>
            <a:p>
              <a:endParaRPr lang="en-US"/>
            </a:p>
          </p:txBody>
        </p:sp>
        <p:sp>
          <p:nvSpPr>
            <p:cNvPr id="3084" name="Line 15"/>
            <p:cNvSpPr>
              <a:spLocks noChangeShapeType="1"/>
            </p:cNvSpPr>
            <p:nvPr/>
          </p:nvSpPr>
          <p:spPr bwMode="auto">
            <a:xfrm flipH="1">
              <a:off x="4464" y="2928"/>
              <a:ext cx="432" cy="240"/>
            </a:xfrm>
            <a:prstGeom prst="line">
              <a:avLst/>
            </a:prstGeom>
            <a:noFill/>
            <a:ln w="9525">
              <a:solidFill>
                <a:srgbClr val="6600CC"/>
              </a:solidFill>
              <a:round/>
              <a:headEnd/>
              <a:tailEnd type="triangle" w="med" len="med"/>
            </a:ln>
          </p:spPr>
          <p:txBody>
            <a:bodyPr/>
            <a:lstStyle/>
            <a:p>
              <a:endParaRPr lang="en-US"/>
            </a:p>
          </p:txBody>
        </p:sp>
      </p:grpSp>
      <p:sp>
        <p:nvSpPr>
          <p:cNvPr id="3089" name="Text Box 17"/>
          <p:cNvSpPr txBox="1">
            <a:spLocks noChangeArrowheads="1"/>
          </p:cNvSpPr>
          <p:nvPr/>
        </p:nvSpPr>
        <p:spPr bwMode="auto">
          <a:xfrm>
            <a:off x="381000" y="914400"/>
            <a:ext cx="8763000" cy="822325"/>
          </a:xfrm>
          <a:prstGeom prst="rect">
            <a:avLst/>
          </a:prstGeom>
          <a:noFill/>
          <a:ln w="9525">
            <a:noFill/>
            <a:miter lim="800000"/>
            <a:headEnd/>
            <a:tailEnd/>
          </a:ln>
        </p:spPr>
        <p:txBody>
          <a:bodyPr>
            <a:spAutoFit/>
          </a:bodyPr>
          <a:lstStyle/>
          <a:p>
            <a:pPr>
              <a:spcBef>
                <a:spcPct val="50000"/>
              </a:spcBef>
            </a:pPr>
            <a:r>
              <a:rPr lang="en-US" sz="2400" b="0"/>
              <a:t>For motion in a circle, linear speed is often called </a:t>
            </a:r>
            <a:r>
              <a:rPr lang="en-US" sz="2400"/>
              <a:t>tangential speed</a:t>
            </a:r>
            <a:endParaRPr lang="en-US" sz="2400" b="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8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P spid="3079" grpId="0"/>
      <p:bldP spid="308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3481388" y="2417763"/>
            <a:ext cx="9144001" cy="0"/>
          </a:xfrm>
          <a:prstGeom prst="rect">
            <a:avLst/>
          </a:prstGeom>
          <a:noFill/>
          <a:ln w="9525">
            <a:noFill/>
            <a:miter lim="800000"/>
            <a:headEnd/>
            <a:tailEnd/>
          </a:ln>
        </p:spPr>
        <p:txBody>
          <a:bodyPr wrap="none" anchor="ctr">
            <a:spAutoFit/>
          </a:bodyPr>
          <a:lstStyle/>
          <a:p>
            <a:endParaRPr lang="en-US"/>
          </a:p>
        </p:txBody>
      </p:sp>
      <p:pic>
        <p:nvPicPr>
          <p:cNvPr id="4099" name="Picture 3"/>
          <p:cNvPicPr>
            <a:picLocks noChangeAspect="1" noChangeArrowheads="1"/>
          </p:cNvPicPr>
          <p:nvPr/>
        </p:nvPicPr>
        <p:blipFill>
          <a:blip r:embed="rId3"/>
          <a:srcRect/>
          <a:stretch>
            <a:fillRect/>
          </a:stretch>
        </p:blipFill>
        <p:spPr bwMode="auto">
          <a:xfrm>
            <a:off x="228600" y="1295400"/>
            <a:ext cx="2971800" cy="2127250"/>
          </a:xfrm>
          <a:prstGeom prst="rect">
            <a:avLst/>
          </a:prstGeom>
          <a:noFill/>
          <a:ln w="9525">
            <a:noFill/>
            <a:miter lim="800000"/>
            <a:headEnd/>
            <a:tailEnd/>
          </a:ln>
        </p:spPr>
      </p:pic>
      <p:sp>
        <p:nvSpPr>
          <p:cNvPr id="4100" name="Rectangle 4"/>
          <p:cNvSpPr>
            <a:spLocks noChangeArrowheads="1"/>
          </p:cNvSpPr>
          <p:nvPr/>
        </p:nvSpPr>
        <p:spPr bwMode="auto">
          <a:xfrm>
            <a:off x="2667000" y="1066800"/>
            <a:ext cx="6477000" cy="4108450"/>
          </a:xfrm>
          <a:prstGeom prst="rect">
            <a:avLst/>
          </a:prstGeom>
          <a:noFill/>
          <a:ln w="9525">
            <a:noFill/>
            <a:miter lim="800000"/>
            <a:headEnd/>
            <a:tailEnd/>
          </a:ln>
        </p:spPr>
        <p:txBody>
          <a:bodyPr anchor="ctr">
            <a:spAutoFit/>
          </a:bodyPr>
          <a:lstStyle/>
          <a:p>
            <a:pPr marL="342900" indent="-342900"/>
            <a:r>
              <a:rPr lang="en-US" sz="2400" b="0">
                <a:solidFill>
                  <a:srgbClr val="000000"/>
                </a:solidFill>
                <a:cs typeface="Times New Roman" pitchFamily="18" charset="0"/>
              </a:rPr>
              <a:t>A carnival has a Ferris wheel where the seats are located halfway between the center and outside rim. Compared with a Ferris wheel with seats on the outside rim, your angular speed while riding on this Ferris wheel would be</a:t>
            </a:r>
            <a:r>
              <a:rPr lang="en-US" sz="2400" b="0">
                <a:cs typeface="Times New Roman" pitchFamily="18" charset="0"/>
              </a:rPr>
              <a:t> </a:t>
            </a:r>
          </a:p>
          <a:p>
            <a:pPr marL="342900" indent="-342900"/>
            <a:endParaRPr lang="en-US" sz="2400" b="0"/>
          </a:p>
          <a:p>
            <a:pPr marL="342900" indent="-342900" eaLnBrk="0" hangingPunct="0"/>
            <a:r>
              <a:rPr lang="en-US" sz="2400" b="0">
                <a:solidFill>
                  <a:srgbClr val="000000"/>
                </a:solidFill>
                <a:cs typeface="Times New Roman" pitchFamily="18" charset="0"/>
              </a:rPr>
              <a:t>A) more and your tangential speed less.</a:t>
            </a:r>
            <a:r>
              <a:rPr lang="en-US" sz="2400" b="0">
                <a:cs typeface="Times New Roman" pitchFamily="18" charset="0"/>
              </a:rPr>
              <a:t> </a:t>
            </a:r>
            <a:endParaRPr lang="en-US" sz="2400" b="0"/>
          </a:p>
          <a:p>
            <a:pPr marL="342900" indent="-342900" eaLnBrk="0" hangingPunct="0"/>
            <a:r>
              <a:rPr lang="en-US" sz="2400" b="0">
                <a:solidFill>
                  <a:srgbClr val="000000"/>
                </a:solidFill>
                <a:cs typeface="Times New Roman" pitchFamily="18" charset="0"/>
              </a:rPr>
              <a:t>B) the same and your tangential speed less.</a:t>
            </a:r>
            <a:r>
              <a:rPr lang="en-US" sz="2400" b="0">
                <a:cs typeface="Times New Roman" pitchFamily="18" charset="0"/>
              </a:rPr>
              <a:t> </a:t>
            </a:r>
            <a:endParaRPr lang="en-US" sz="2400" b="0"/>
          </a:p>
          <a:p>
            <a:pPr marL="342900" indent="-342900" eaLnBrk="0" hangingPunct="0"/>
            <a:r>
              <a:rPr lang="en-US" sz="2400" b="0">
                <a:solidFill>
                  <a:srgbClr val="000000"/>
                </a:solidFill>
                <a:cs typeface="Times New Roman" pitchFamily="18" charset="0"/>
              </a:rPr>
              <a:t>C) less and your tangential speed more.</a:t>
            </a:r>
            <a:r>
              <a:rPr lang="en-US" sz="2400" b="0">
                <a:cs typeface="Times New Roman" pitchFamily="18" charset="0"/>
              </a:rPr>
              <a:t> </a:t>
            </a:r>
          </a:p>
          <a:p>
            <a:pPr marL="342900" indent="-342900" eaLnBrk="0" hangingPunct="0"/>
            <a:r>
              <a:rPr lang="en-US" sz="2400" b="0">
                <a:cs typeface="Times New Roman" pitchFamily="18" charset="0"/>
              </a:rPr>
              <a:t>D) None of the above</a:t>
            </a:r>
            <a:endParaRPr lang="en-US" sz="2400" b="0"/>
          </a:p>
        </p:txBody>
      </p:sp>
      <p:sp>
        <p:nvSpPr>
          <p:cNvPr id="102405" name="Text Box 5"/>
          <p:cNvSpPr txBox="1">
            <a:spLocks noChangeArrowheads="1"/>
          </p:cNvSpPr>
          <p:nvPr/>
        </p:nvSpPr>
        <p:spPr bwMode="auto">
          <a:xfrm>
            <a:off x="381000" y="4800600"/>
            <a:ext cx="7391400" cy="1735138"/>
          </a:xfrm>
          <a:prstGeom prst="rect">
            <a:avLst/>
          </a:prstGeom>
          <a:noFill/>
          <a:ln w="9525">
            <a:noFill/>
            <a:miter lim="800000"/>
            <a:headEnd/>
            <a:tailEnd/>
          </a:ln>
        </p:spPr>
        <p:txBody>
          <a:bodyPr>
            <a:spAutoFit/>
          </a:bodyPr>
          <a:lstStyle/>
          <a:p>
            <a:pPr>
              <a:spcBef>
                <a:spcPct val="50000"/>
              </a:spcBef>
            </a:pPr>
            <a:r>
              <a:rPr lang="en-US" sz="2400" b="0">
                <a:solidFill>
                  <a:srgbClr val="993366"/>
                </a:solidFill>
              </a:rPr>
              <a:t>Answer: B</a:t>
            </a:r>
          </a:p>
          <a:p>
            <a:pPr>
              <a:spcBef>
                <a:spcPct val="50000"/>
              </a:spcBef>
            </a:pPr>
            <a:r>
              <a:rPr lang="en-US" sz="2400" b="0">
                <a:solidFill>
                  <a:srgbClr val="993366"/>
                </a:solidFill>
              </a:rPr>
              <a:t>Same # cycles per second i.e. same angular speed, but less distance covered each second, so less tangential speed</a:t>
            </a:r>
          </a:p>
        </p:txBody>
      </p:sp>
      <p:sp>
        <p:nvSpPr>
          <p:cNvPr id="102406" name="Oval 6"/>
          <p:cNvSpPr>
            <a:spLocks noChangeArrowheads="1"/>
          </p:cNvSpPr>
          <p:nvPr/>
        </p:nvSpPr>
        <p:spPr bwMode="auto">
          <a:xfrm>
            <a:off x="2590800" y="3962400"/>
            <a:ext cx="609600" cy="457200"/>
          </a:xfrm>
          <a:prstGeom prst="ellipse">
            <a:avLst/>
          </a:prstGeom>
          <a:noFill/>
          <a:ln w="9525">
            <a:solidFill>
              <a:srgbClr val="993366"/>
            </a:solidFill>
            <a:round/>
            <a:headEnd/>
            <a:tailEnd/>
          </a:ln>
        </p:spPr>
        <p:txBody>
          <a:bodyPr wrap="none" anchor="ctr"/>
          <a:lstStyle/>
          <a:p>
            <a:endParaRPr lang="en-US"/>
          </a:p>
        </p:txBody>
      </p:sp>
      <p:sp>
        <p:nvSpPr>
          <p:cNvPr id="4103" name="Text Box 7"/>
          <p:cNvSpPr txBox="1">
            <a:spLocks noChangeArrowheads="1"/>
          </p:cNvSpPr>
          <p:nvPr/>
        </p:nvSpPr>
        <p:spPr bwMode="auto">
          <a:xfrm>
            <a:off x="685800" y="457200"/>
            <a:ext cx="7620000" cy="519113"/>
          </a:xfrm>
          <a:prstGeom prst="rect">
            <a:avLst/>
          </a:prstGeom>
          <a:noFill/>
          <a:ln w="9525">
            <a:noFill/>
            <a:miter lim="800000"/>
            <a:headEnd/>
            <a:tailEnd/>
          </a:ln>
        </p:spPr>
        <p:txBody>
          <a:bodyPr>
            <a:spAutoFit/>
          </a:bodyPr>
          <a:lstStyle/>
          <a:p>
            <a:pPr algn="ctr">
              <a:spcBef>
                <a:spcPct val="50000"/>
              </a:spcBef>
            </a:pPr>
            <a:r>
              <a:rPr lang="en-US" sz="2800" u="sng"/>
              <a:t>Clicker Question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0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4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5" grpId="0"/>
      <p:bldP spid="10240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381000"/>
            <a:ext cx="7924800" cy="487363"/>
          </a:xfrm>
        </p:spPr>
        <p:txBody>
          <a:bodyPr/>
          <a:lstStyle/>
          <a:p>
            <a:pPr eaLnBrk="1" hangingPunct="1"/>
            <a:r>
              <a:rPr lang="en-US" sz="3200" u="sng" smtClean="0"/>
              <a:t>Example and Demo: Railroad train wheels</a:t>
            </a:r>
          </a:p>
        </p:txBody>
      </p:sp>
      <p:sp>
        <p:nvSpPr>
          <p:cNvPr id="6147" name="Rectangle 3"/>
          <p:cNvSpPr>
            <a:spLocks noGrp="1" noChangeArrowheads="1"/>
          </p:cNvSpPr>
          <p:nvPr>
            <p:ph type="body" sz="half" idx="1"/>
          </p:nvPr>
        </p:nvSpPr>
        <p:spPr>
          <a:xfrm>
            <a:off x="0" y="914400"/>
            <a:ext cx="8686800" cy="533400"/>
          </a:xfrm>
        </p:spPr>
        <p:txBody>
          <a:bodyPr/>
          <a:lstStyle/>
          <a:p>
            <a:pPr eaLnBrk="1" hangingPunct="1">
              <a:lnSpc>
                <a:spcPct val="80000"/>
              </a:lnSpc>
            </a:pPr>
            <a:r>
              <a:rPr lang="en-US" sz="2400" smtClean="0"/>
              <a:t>Model:  two tapered cups stuck together and rolling along meter sticks </a:t>
            </a:r>
            <a:endParaRPr lang="en-US" sz="2400" b="1" smtClean="0"/>
          </a:p>
        </p:txBody>
      </p:sp>
      <p:pic>
        <p:nvPicPr>
          <p:cNvPr id="6152" name="Picture 8" descr="08-04Figure_FIG"/>
          <p:cNvPicPr>
            <a:picLocks noGrp="1" noChangeAspect="1" noChangeArrowheads="1"/>
          </p:cNvPicPr>
          <p:nvPr>
            <p:ph sz="quarter" idx="2"/>
          </p:nvPr>
        </p:nvPicPr>
        <p:blipFill>
          <a:blip r:embed="rId3"/>
          <a:srcRect/>
          <a:stretch>
            <a:fillRect/>
          </a:stretch>
        </p:blipFill>
        <p:spPr>
          <a:xfrm>
            <a:off x="6019800" y="1447800"/>
            <a:ext cx="1563688" cy="1493838"/>
          </a:xfrm>
          <a:noFill/>
        </p:spPr>
      </p:pic>
      <p:sp>
        <p:nvSpPr>
          <p:cNvPr id="6149" name="Text Box 5"/>
          <p:cNvSpPr txBox="1">
            <a:spLocks noChangeArrowheads="1"/>
          </p:cNvSpPr>
          <p:nvPr/>
        </p:nvSpPr>
        <p:spPr bwMode="auto">
          <a:xfrm>
            <a:off x="228600" y="3200400"/>
            <a:ext cx="5334000" cy="2427288"/>
          </a:xfrm>
          <a:prstGeom prst="rect">
            <a:avLst/>
          </a:prstGeom>
          <a:noFill/>
          <a:ln w="9525">
            <a:noFill/>
            <a:miter lim="800000"/>
            <a:headEnd/>
            <a:tailEnd/>
          </a:ln>
        </p:spPr>
        <p:txBody>
          <a:bodyPr>
            <a:spAutoFit/>
          </a:bodyPr>
          <a:lstStyle/>
          <a:p>
            <a:pPr>
              <a:spcBef>
                <a:spcPct val="50000"/>
              </a:spcBef>
            </a:pPr>
            <a:r>
              <a:rPr lang="en-US" b="0"/>
              <a:t>Now, if you tape two together, at their wide ends, and let them roll along two meter sticks (“tracks”), they will stay stably on the tracks. </a:t>
            </a:r>
          </a:p>
          <a:p>
            <a:pPr>
              <a:spcBef>
                <a:spcPct val="50000"/>
              </a:spcBef>
            </a:pPr>
            <a:r>
              <a:rPr lang="en-US" b="0"/>
              <a:t>Why? When they roll off center, they self-correct: say they roll to the left, then the wider part of the left cup and the narrower part of the right cup are on the tracks, causing rolling back to the right, since the left cup has larger tangential speed.</a:t>
            </a:r>
          </a:p>
        </p:txBody>
      </p:sp>
      <p:sp>
        <p:nvSpPr>
          <p:cNvPr id="6150" name="Text Box 6"/>
          <p:cNvSpPr txBox="1">
            <a:spLocks noChangeArrowheads="1"/>
          </p:cNvSpPr>
          <p:nvPr/>
        </p:nvSpPr>
        <p:spPr bwMode="auto">
          <a:xfrm>
            <a:off x="381000" y="1600200"/>
            <a:ext cx="4419600" cy="1878013"/>
          </a:xfrm>
          <a:prstGeom prst="rect">
            <a:avLst/>
          </a:prstGeom>
          <a:noFill/>
          <a:ln w="9525">
            <a:noFill/>
            <a:miter lim="800000"/>
            <a:headEnd/>
            <a:tailEnd/>
          </a:ln>
        </p:spPr>
        <p:txBody>
          <a:bodyPr>
            <a:spAutoFit/>
          </a:bodyPr>
          <a:lstStyle/>
          <a:p>
            <a:pPr>
              <a:spcBef>
                <a:spcPct val="20000"/>
              </a:spcBef>
            </a:pPr>
            <a:r>
              <a:rPr lang="en-US" b="0"/>
              <a:t>First note that if you roll a tapered cup along a table, it follows a circle because the wide part moves faster than the narrow part. (Larger </a:t>
            </a:r>
            <a:r>
              <a:rPr lang="en-US" b="0" i="1"/>
              <a:t>v</a:t>
            </a:r>
            <a:r>
              <a:rPr lang="en-US" b="0"/>
              <a:t> so more distance covered by the wide end).</a:t>
            </a:r>
          </a:p>
          <a:p>
            <a:pPr>
              <a:spcBef>
                <a:spcPct val="50000"/>
              </a:spcBef>
            </a:pPr>
            <a:endParaRPr lang="en-US" b="0"/>
          </a:p>
        </p:txBody>
      </p:sp>
      <p:sp>
        <p:nvSpPr>
          <p:cNvPr id="6151" name="Text Box 7"/>
          <p:cNvSpPr txBox="1">
            <a:spLocks noChangeArrowheads="1"/>
          </p:cNvSpPr>
          <p:nvPr/>
        </p:nvSpPr>
        <p:spPr bwMode="auto">
          <a:xfrm>
            <a:off x="3733800" y="5791200"/>
            <a:ext cx="4800600" cy="366713"/>
          </a:xfrm>
          <a:prstGeom prst="rect">
            <a:avLst/>
          </a:prstGeom>
          <a:noFill/>
          <a:ln w="9525">
            <a:noFill/>
            <a:miter lim="800000"/>
            <a:headEnd/>
            <a:tailEnd/>
          </a:ln>
        </p:spPr>
        <p:txBody>
          <a:bodyPr>
            <a:spAutoFit/>
          </a:bodyPr>
          <a:lstStyle/>
          <a:p>
            <a:pPr>
              <a:spcBef>
                <a:spcPct val="50000"/>
              </a:spcBef>
            </a:pPr>
            <a:r>
              <a:rPr lang="en-US" b="0"/>
              <a:t>Railroad wheels act on this same principle!</a:t>
            </a:r>
          </a:p>
        </p:txBody>
      </p:sp>
      <p:pic>
        <p:nvPicPr>
          <p:cNvPr id="6154" name="Picture 10" descr="08-05Figure_FIG"/>
          <p:cNvPicPr>
            <a:picLocks noGrp="1" noChangeAspect="1" noChangeArrowheads="1"/>
          </p:cNvPicPr>
          <p:nvPr>
            <p:ph sz="quarter" idx="3"/>
          </p:nvPr>
        </p:nvPicPr>
        <p:blipFill>
          <a:blip r:embed="rId4"/>
          <a:srcRect/>
          <a:stretch>
            <a:fillRect/>
          </a:stretch>
        </p:blipFill>
        <p:spPr>
          <a:xfrm>
            <a:off x="5638800" y="3352800"/>
            <a:ext cx="2971800" cy="1527175"/>
          </a:xfrm>
          <a:noFill/>
        </p:spPr>
      </p:pic>
      <p:pic>
        <p:nvPicPr>
          <p:cNvPr id="6156" name="Picture 12" descr="08-06Figure_FIG"/>
          <p:cNvPicPr>
            <a:picLocks noChangeAspect="1" noChangeArrowheads="1"/>
          </p:cNvPicPr>
          <p:nvPr/>
        </p:nvPicPr>
        <p:blipFill>
          <a:blip r:embed="rId5"/>
          <a:srcRect/>
          <a:stretch>
            <a:fillRect/>
          </a:stretch>
        </p:blipFill>
        <p:spPr bwMode="auto">
          <a:xfrm>
            <a:off x="1066800" y="5800725"/>
            <a:ext cx="2438400" cy="1057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5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5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14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1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5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P spid="6149" grpId="0"/>
      <p:bldP spid="6150" grpId="0"/>
      <p:bldP spid="615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28600"/>
            <a:ext cx="8305800" cy="792163"/>
          </a:xfrm>
        </p:spPr>
        <p:txBody>
          <a:bodyPr/>
          <a:lstStyle/>
          <a:p>
            <a:pPr eaLnBrk="1" hangingPunct="1"/>
            <a:r>
              <a:rPr lang="en-US" sz="3200" u="sng" dirty="0" smtClean="0"/>
              <a:t>Rotational Inertia</a:t>
            </a:r>
          </a:p>
        </p:txBody>
      </p:sp>
      <p:sp>
        <p:nvSpPr>
          <p:cNvPr id="8195" name="Rectangle 3"/>
          <p:cNvSpPr>
            <a:spLocks noGrp="1" noChangeArrowheads="1"/>
          </p:cNvSpPr>
          <p:nvPr>
            <p:ph type="body" sz="half" idx="1"/>
          </p:nvPr>
        </p:nvSpPr>
        <p:spPr>
          <a:xfrm>
            <a:off x="304800" y="914400"/>
            <a:ext cx="8534400" cy="2895600"/>
          </a:xfrm>
        </p:spPr>
        <p:txBody>
          <a:bodyPr/>
          <a:lstStyle/>
          <a:p>
            <a:pPr eaLnBrk="1" hangingPunct="1"/>
            <a:r>
              <a:rPr lang="en-US" sz="2400" dirty="0" smtClean="0"/>
              <a:t>An object rotating about an axis tends to remain rotating about the same axis, unless an external influence (</a:t>
            </a:r>
            <a:r>
              <a:rPr lang="en-US" sz="2400" i="1" dirty="0" smtClean="0"/>
              <a:t>torque</a:t>
            </a:r>
            <a:r>
              <a:rPr lang="en-US" sz="2400" dirty="0" smtClean="0"/>
              <a:t>, see soon) is acting. (c.f. 1</a:t>
            </a:r>
            <a:r>
              <a:rPr lang="en-US" sz="2400" baseline="30000" dirty="0" smtClean="0"/>
              <a:t>st</a:t>
            </a:r>
            <a:r>
              <a:rPr lang="en-US" sz="2400" dirty="0" smtClean="0"/>
              <a:t> law)</a:t>
            </a:r>
          </a:p>
          <a:p>
            <a:pPr eaLnBrk="1" hangingPunct="1">
              <a:buFontTx/>
              <a:buNone/>
            </a:pPr>
            <a:endParaRPr lang="en-US" sz="2400" dirty="0" smtClean="0"/>
          </a:p>
          <a:p>
            <a:pPr eaLnBrk="1" hangingPunct="1"/>
            <a:r>
              <a:rPr lang="en-US" sz="2400" dirty="0" smtClean="0"/>
              <a:t>The property to resist changes in rotational state of motion is called </a:t>
            </a:r>
            <a:r>
              <a:rPr lang="en-US" sz="2400" b="1" dirty="0" smtClean="0">
                <a:solidFill>
                  <a:srgbClr val="0070C0"/>
                </a:solidFill>
              </a:rPr>
              <a:t>rotational inertia</a:t>
            </a:r>
            <a:r>
              <a:rPr lang="en-US" sz="2400" dirty="0" smtClean="0"/>
              <a:t>, or </a:t>
            </a:r>
            <a:r>
              <a:rPr lang="en-US" sz="2400" b="1" dirty="0" smtClean="0"/>
              <a:t>moment of inertia, </a:t>
            </a:r>
            <a:r>
              <a:rPr lang="en-US" sz="2400" b="1" i="1" dirty="0" smtClean="0"/>
              <a:t>I</a:t>
            </a:r>
            <a:r>
              <a:rPr lang="en-US" sz="2400" b="1" dirty="0" smtClean="0"/>
              <a:t> . </a:t>
            </a:r>
            <a:endParaRPr lang="en-US" sz="2400" dirty="0" smtClean="0"/>
          </a:p>
          <a:p>
            <a:pPr eaLnBrk="1" hangingPunct="1"/>
            <a:endParaRPr lang="en-US" sz="2400" dirty="0" smtClean="0"/>
          </a:p>
          <a:p>
            <a:pPr eaLnBrk="1" hangingPunct="1"/>
            <a:r>
              <a:rPr lang="en-US" sz="2400" dirty="0" smtClean="0"/>
              <a:t>Depends on </a:t>
            </a:r>
            <a:r>
              <a:rPr lang="en-US" sz="2400" b="1" dirty="0" smtClean="0">
                <a:solidFill>
                  <a:srgbClr val="00B050"/>
                </a:solidFill>
              </a:rPr>
              <a:t>mass</a:t>
            </a:r>
            <a:r>
              <a:rPr lang="en-US" sz="2400" dirty="0" smtClean="0"/>
              <a:t>, as well as the </a:t>
            </a:r>
            <a:r>
              <a:rPr lang="en-US" sz="2400" b="1" dirty="0" smtClean="0">
                <a:solidFill>
                  <a:srgbClr val="00B050"/>
                </a:solidFill>
              </a:rPr>
              <a:t>distribution of the mass</a:t>
            </a:r>
            <a:r>
              <a:rPr lang="en-US" sz="2400" dirty="0" smtClean="0">
                <a:solidFill>
                  <a:srgbClr val="00B050"/>
                </a:solidFill>
              </a:rPr>
              <a:t> </a:t>
            </a:r>
            <a:r>
              <a:rPr lang="en-US" sz="2400" b="1" dirty="0" smtClean="0">
                <a:solidFill>
                  <a:srgbClr val="00B050"/>
                </a:solidFill>
              </a:rPr>
              <a:t>relative to axis of rotation </a:t>
            </a:r>
            <a:r>
              <a:rPr lang="en-US" sz="2400" b="1" dirty="0" smtClean="0"/>
              <a:t>– </a:t>
            </a:r>
            <a:r>
              <a:rPr lang="en-US" sz="2400" dirty="0" smtClean="0"/>
              <a:t>largest if the mass is </a:t>
            </a:r>
            <a:r>
              <a:rPr lang="en-US" sz="2400" u="sng" dirty="0" smtClean="0"/>
              <a:t>further away</a:t>
            </a:r>
            <a:r>
              <a:rPr lang="en-US" sz="2400" dirty="0" smtClean="0"/>
              <a:t> from the axis</a:t>
            </a:r>
          </a:p>
          <a:p>
            <a:pPr eaLnBrk="1" hangingPunct="1">
              <a:buFontTx/>
              <a:buNone/>
            </a:pPr>
            <a:endParaRPr lang="en-US" sz="2400" dirty="0" smtClean="0"/>
          </a:p>
          <a:p>
            <a:pPr eaLnBrk="1" hangingPunct="1">
              <a:buFontTx/>
              <a:buNone/>
            </a:pPr>
            <a:r>
              <a:rPr lang="en-US" sz="1800" dirty="0" smtClean="0"/>
              <a:t>	</a:t>
            </a:r>
          </a:p>
        </p:txBody>
      </p:sp>
      <p:pic>
        <p:nvPicPr>
          <p:cNvPr id="8197" name="Picture 5" descr="08-08Figure_FIG"/>
          <p:cNvPicPr>
            <a:picLocks noGrp="1" noChangeAspect="1" noChangeArrowheads="1"/>
          </p:cNvPicPr>
          <p:nvPr>
            <p:ph sz="half" idx="2"/>
          </p:nvPr>
        </p:nvPicPr>
        <p:blipFill>
          <a:blip r:embed="rId3"/>
          <a:srcRect/>
          <a:stretch>
            <a:fillRect/>
          </a:stretch>
        </p:blipFill>
        <p:spPr>
          <a:xfrm>
            <a:off x="6904038" y="4343400"/>
            <a:ext cx="2239962" cy="2514600"/>
          </a:xfrm>
          <a:noFill/>
        </p:spPr>
      </p:pic>
      <p:sp>
        <p:nvSpPr>
          <p:cNvPr id="8200" name="Text Box 8"/>
          <p:cNvSpPr txBox="1">
            <a:spLocks noChangeArrowheads="1"/>
          </p:cNvSpPr>
          <p:nvPr/>
        </p:nvSpPr>
        <p:spPr bwMode="auto">
          <a:xfrm>
            <a:off x="304800" y="5257800"/>
            <a:ext cx="5257800" cy="1311275"/>
          </a:xfrm>
          <a:prstGeom prst="rect">
            <a:avLst/>
          </a:prstGeom>
          <a:noFill/>
          <a:ln w="9525">
            <a:noFill/>
            <a:miter lim="800000"/>
            <a:headEnd/>
            <a:tailEnd/>
          </a:ln>
        </p:spPr>
        <p:txBody>
          <a:bodyPr>
            <a:spAutoFit/>
          </a:bodyPr>
          <a:lstStyle/>
          <a:p>
            <a:pPr>
              <a:spcBef>
                <a:spcPct val="20000"/>
              </a:spcBef>
            </a:pPr>
            <a:r>
              <a:rPr lang="en-US" sz="2000" b="0" dirty="0" err="1"/>
              <a:t>Eg</a:t>
            </a:r>
            <a:r>
              <a:rPr lang="en-US" sz="2000" b="0" dirty="0"/>
              <a:t>. </a:t>
            </a:r>
            <a:r>
              <a:rPr lang="en-US" sz="2000" dirty="0"/>
              <a:t>DEMO:</a:t>
            </a:r>
            <a:r>
              <a:rPr lang="en-US" sz="2000" b="0" dirty="0"/>
              <a:t> Spinning a pencil with globs of play-</a:t>
            </a:r>
            <a:r>
              <a:rPr lang="en-US" sz="2000" b="0" dirty="0" err="1"/>
              <a:t>doh</a:t>
            </a:r>
            <a:r>
              <a:rPr lang="en-US" sz="2000" b="0" dirty="0"/>
              <a:t> on it – if the globs are near the ends of the pencil, it is harder to spin, than if the globs are nearer the middle.</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20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a:spLocks noGrp="1" noChangeArrowheads="1"/>
          </p:cNvSpPr>
          <p:nvPr>
            <p:ph type="body" sz="half" idx="1"/>
          </p:nvPr>
        </p:nvSpPr>
        <p:spPr>
          <a:xfrm>
            <a:off x="609600" y="609600"/>
            <a:ext cx="7848600" cy="1447800"/>
          </a:xfrm>
          <a:noFill/>
        </p:spPr>
        <p:txBody>
          <a:bodyPr/>
          <a:lstStyle/>
          <a:p>
            <a:pPr eaLnBrk="1" hangingPunct="1">
              <a:lnSpc>
                <a:spcPct val="80000"/>
              </a:lnSpc>
              <a:spcBef>
                <a:spcPct val="50000"/>
              </a:spcBef>
              <a:buFontTx/>
              <a:buNone/>
            </a:pPr>
            <a:r>
              <a:rPr lang="en-US" sz="2000" smtClean="0"/>
              <a:t>Eg. Tight-rope walker  carries a pole to increase his rotational inertia  - if he starts to wobble, the pole starts to rotate but its inertia resists this, so the tight-rope walker has time to adjust balance and not rotate and fall</a:t>
            </a:r>
            <a:r>
              <a:rPr lang="en-US" sz="1800" smtClean="0"/>
              <a:t>. </a:t>
            </a:r>
          </a:p>
        </p:txBody>
      </p:sp>
      <p:pic>
        <p:nvPicPr>
          <p:cNvPr id="7171" name="Picture 9" descr="08-09Figure_FIG"/>
          <p:cNvPicPr>
            <a:picLocks noGrp="1" noChangeAspect="1" noChangeArrowheads="1"/>
          </p:cNvPicPr>
          <p:nvPr>
            <p:ph sz="quarter" idx="2"/>
          </p:nvPr>
        </p:nvPicPr>
        <p:blipFill>
          <a:blip r:embed="rId3"/>
          <a:srcRect/>
          <a:stretch>
            <a:fillRect/>
          </a:stretch>
        </p:blipFill>
        <p:spPr>
          <a:xfrm>
            <a:off x="4572000" y="1447800"/>
            <a:ext cx="3733800" cy="2020888"/>
          </a:xfrm>
          <a:noFill/>
        </p:spPr>
      </p:pic>
      <p:sp>
        <p:nvSpPr>
          <p:cNvPr id="11269" name="Text Box 5"/>
          <p:cNvSpPr txBox="1">
            <a:spLocks noChangeArrowheads="1"/>
          </p:cNvSpPr>
          <p:nvPr/>
        </p:nvSpPr>
        <p:spPr bwMode="auto">
          <a:xfrm>
            <a:off x="304800" y="3581400"/>
            <a:ext cx="8229600" cy="701675"/>
          </a:xfrm>
          <a:prstGeom prst="rect">
            <a:avLst/>
          </a:prstGeom>
          <a:noFill/>
          <a:ln w="9525">
            <a:noFill/>
            <a:miter lim="800000"/>
            <a:headEnd/>
            <a:tailEnd/>
          </a:ln>
        </p:spPr>
        <p:txBody>
          <a:bodyPr>
            <a:spAutoFit/>
          </a:bodyPr>
          <a:lstStyle/>
          <a:p>
            <a:pPr>
              <a:spcBef>
                <a:spcPct val="50000"/>
              </a:spcBef>
            </a:pPr>
            <a:r>
              <a:rPr lang="en-US" sz="2000" b="0"/>
              <a:t>Better balance (more rotational inertia) if pole is longer and has weights at the ends.</a:t>
            </a:r>
          </a:p>
        </p:txBody>
      </p:sp>
      <p:sp>
        <p:nvSpPr>
          <p:cNvPr id="11270" name="Text Box 6"/>
          <p:cNvSpPr txBox="1">
            <a:spLocks noChangeArrowheads="1"/>
          </p:cNvSpPr>
          <p:nvPr/>
        </p:nvSpPr>
        <p:spPr bwMode="auto">
          <a:xfrm>
            <a:off x="304800" y="4419600"/>
            <a:ext cx="8001000" cy="854075"/>
          </a:xfrm>
          <a:prstGeom prst="rect">
            <a:avLst/>
          </a:prstGeom>
          <a:noFill/>
          <a:ln w="9525">
            <a:noFill/>
            <a:miter lim="800000"/>
            <a:headEnd/>
            <a:tailEnd/>
          </a:ln>
        </p:spPr>
        <p:txBody>
          <a:bodyPr>
            <a:spAutoFit/>
          </a:bodyPr>
          <a:lstStyle/>
          <a:p>
            <a:pPr>
              <a:spcBef>
                <a:spcPct val="50000"/>
              </a:spcBef>
              <a:buFontTx/>
              <a:buChar char="•"/>
            </a:pPr>
            <a:r>
              <a:rPr lang="en-US" b="0"/>
              <a:t> </a:t>
            </a:r>
            <a:r>
              <a:rPr lang="en-US" sz="2000" b="0"/>
              <a:t>Rotational inertia depends on the axis around which it rotates:</a:t>
            </a:r>
          </a:p>
          <a:p>
            <a:pPr>
              <a:spcBef>
                <a:spcPct val="50000"/>
              </a:spcBef>
            </a:pPr>
            <a:r>
              <a:rPr lang="en-US" sz="2000" b="0"/>
              <a:t>Eg With a pencil:</a:t>
            </a:r>
          </a:p>
        </p:txBody>
      </p:sp>
      <p:sp>
        <p:nvSpPr>
          <p:cNvPr id="11271" name="Text Box 7"/>
          <p:cNvSpPr txBox="1">
            <a:spLocks noChangeArrowheads="1"/>
          </p:cNvSpPr>
          <p:nvPr/>
        </p:nvSpPr>
        <p:spPr bwMode="auto">
          <a:xfrm>
            <a:off x="2667000" y="4953000"/>
            <a:ext cx="3276600" cy="1192213"/>
          </a:xfrm>
          <a:prstGeom prst="rect">
            <a:avLst/>
          </a:prstGeom>
          <a:noFill/>
          <a:ln w="9525">
            <a:noFill/>
            <a:miter lim="800000"/>
            <a:headEnd/>
            <a:tailEnd/>
          </a:ln>
        </p:spPr>
        <p:txBody>
          <a:bodyPr>
            <a:spAutoFit/>
          </a:bodyPr>
          <a:lstStyle/>
          <a:p>
            <a:pPr>
              <a:spcBef>
                <a:spcPct val="50000"/>
              </a:spcBef>
            </a:pPr>
            <a:r>
              <a:rPr lang="en-US" b="0"/>
              <a:t>Easiest to spin here </a:t>
            </a:r>
            <a:r>
              <a:rPr lang="en-US" sz="1400" b="0"/>
              <a:t>(smallest I )</a:t>
            </a:r>
          </a:p>
          <a:p>
            <a:pPr>
              <a:spcBef>
                <a:spcPct val="50000"/>
              </a:spcBef>
            </a:pPr>
            <a:r>
              <a:rPr lang="en-US" b="0"/>
              <a:t>Harder here</a:t>
            </a:r>
          </a:p>
          <a:p>
            <a:pPr>
              <a:spcBef>
                <a:spcPct val="50000"/>
              </a:spcBef>
            </a:pPr>
            <a:r>
              <a:rPr lang="en-US" b="0"/>
              <a:t>Even harder here</a:t>
            </a:r>
          </a:p>
        </p:txBody>
      </p:sp>
      <p:pic>
        <p:nvPicPr>
          <p:cNvPr id="11276" name="Picture 12" descr="08-10Figure_FIG"/>
          <p:cNvPicPr>
            <a:picLocks noGrp="1" noChangeAspect="1" noChangeArrowheads="1"/>
          </p:cNvPicPr>
          <p:nvPr>
            <p:ph sz="quarter" idx="3"/>
          </p:nvPr>
        </p:nvPicPr>
        <p:blipFill>
          <a:blip r:embed="rId4" cstate="print"/>
          <a:srcRect/>
          <a:stretch>
            <a:fillRect/>
          </a:stretch>
        </p:blipFill>
        <p:spPr>
          <a:xfrm>
            <a:off x="5867400" y="4953000"/>
            <a:ext cx="1955800" cy="1636713"/>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7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27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p:bldP spid="1127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457200"/>
            <a:ext cx="8153400" cy="487363"/>
          </a:xfrm>
        </p:spPr>
        <p:txBody>
          <a:bodyPr/>
          <a:lstStyle/>
          <a:p>
            <a:pPr eaLnBrk="1" hangingPunct="1"/>
            <a:r>
              <a:rPr lang="en-US" sz="3200" u="sng" smtClean="0"/>
              <a:t>Question</a:t>
            </a:r>
          </a:p>
        </p:txBody>
      </p:sp>
      <p:sp>
        <p:nvSpPr>
          <p:cNvPr id="13315" name="Rectangle 3"/>
          <p:cNvSpPr>
            <a:spLocks noGrp="1" noChangeArrowheads="1"/>
          </p:cNvSpPr>
          <p:nvPr>
            <p:ph type="body" sz="half" idx="1"/>
          </p:nvPr>
        </p:nvSpPr>
        <p:spPr>
          <a:xfrm>
            <a:off x="533400" y="1143000"/>
            <a:ext cx="4876800" cy="1600200"/>
          </a:xfrm>
        </p:spPr>
        <p:txBody>
          <a:bodyPr/>
          <a:lstStyle/>
          <a:p>
            <a:pPr eaLnBrk="1" hangingPunct="1">
              <a:lnSpc>
                <a:spcPct val="90000"/>
              </a:lnSpc>
              <a:buFontTx/>
              <a:buNone/>
            </a:pPr>
            <a:r>
              <a:rPr lang="en-US" sz="2400" smtClean="0"/>
              <a:t>	Consider balancing a hammer upright on the tip of your finger. Would it be easier to balance in the left-hand picture or the right-hand picture, and why?</a:t>
            </a:r>
          </a:p>
        </p:txBody>
      </p:sp>
      <p:pic>
        <p:nvPicPr>
          <p:cNvPr id="13322" name="Picture 10" descr="08-01UnFigure_FIG"/>
          <p:cNvPicPr>
            <a:picLocks noGrp="1" noChangeAspect="1" noChangeArrowheads="1"/>
          </p:cNvPicPr>
          <p:nvPr>
            <p:ph sz="quarter" idx="2"/>
          </p:nvPr>
        </p:nvPicPr>
        <p:blipFill>
          <a:blip r:embed="rId3"/>
          <a:srcRect/>
          <a:stretch>
            <a:fillRect/>
          </a:stretch>
        </p:blipFill>
        <p:spPr>
          <a:xfrm>
            <a:off x="6019800" y="828675"/>
            <a:ext cx="2590800" cy="2389188"/>
          </a:xfrm>
          <a:noFill/>
        </p:spPr>
      </p:pic>
      <p:sp>
        <p:nvSpPr>
          <p:cNvPr id="13316" name="Text Box 4"/>
          <p:cNvSpPr txBox="1">
            <a:spLocks noChangeArrowheads="1"/>
          </p:cNvSpPr>
          <p:nvPr/>
        </p:nvSpPr>
        <p:spPr bwMode="auto">
          <a:xfrm>
            <a:off x="838200" y="3962400"/>
            <a:ext cx="7239000" cy="1187450"/>
          </a:xfrm>
          <a:prstGeom prst="rect">
            <a:avLst/>
          </a:prstGeom>
          <a:noFill/>
          <a:ln w="9525">
            <a:noFill/>
            <a:miter lim="800000"/>
            <a:headEnd/>
            <a:tailEnd/>
          </a:ln>
        </p:spPr>
        <p:txBody>
          <a:bodyPr>
            <a:spAutoFit/>
          </a:bodyPr>
          <a:lstStyle/>
          <a:p>
            <a:pPr>
              <a:spcBef>
                <a:spcPct val="50000"/>
              </a:spcBef>
            </a:pPr>
            <a:r>
              <a:rPr lang="en-US" sz="2400" b="0">
                <a:solidFill>
                  <a:srgbClr val="CC0099"/>
                </a:solidFill>
              </a:rPr>
              <a:t>Easier on the right, because it has more rotational inertia (heavy part further away from your finger), so is more resistant to a rotational change.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3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P spid="133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914400" y="304800"/>
            <a:ext cx="7391400" cy="519113"/>
          </a:xfrm>
          <a:prstGeom prst="rect">
            <a:avLst/>
          </a:prstGeom>
          <a:noFill/>
          <a:ln w="9525">
            <a:noFill/>
            <a:miter lim="800000"/>
            <a:headEnd/>
            <a:tailEnd/>
          </a:ln>
        </p:spPr>
        <p:txBody>
          <a:bodyPr>
            <a:spAutoFit/>
          </a:bodyPr>
          <a:lstStyle/>
          <a:p>
            <a:pPr algn="ctr">
              <a:spcBef>
                <a:spcPct val="50000"/>
              </a:spcBef>
            </a:pPr>
            <a:r>
              <a:rPr lang="en-US" sz="2800"/>
              <a:t>Clicker Question</a:t>
            </a:r>
          </a:p>
        </p:txBody>
      </p:sp>
      <p:sp>
        <p:nvSpPr>
          <p:cNvPr id="9219" name="Text Box 8"/>
          <p:cNvSpPr txBox="1">
            <a:spLocks noChangeArrowheads="1"/>
          </p:cNvSpPr>
          <p:nvPr/>
        </p:nvSpPr>
        <p:spPr bwMode="auto">
          <a:xfrm>
            <a:off x="419100" y="802354"/>
            <a:ext cx="5715000" cy="1552575"/>
          </a:xfrm>
          <a:prstGeom prst="rect">
            <a:avLst/>
          </a:prstGeom>
          <a:noFill/>
          <a:ln w="9525">
            <a:noFill/>
            <a:miter lim="800000"/>
            <a:headEnd/>
            <a:tailEnd/>
          </a:ln>
        </p:spPr>
        <p:txBody>
          <a:bodyPr>
            <a:spAutoFit/>
          </a:bodyPr>
          <a:lstStyle/>
          <a:p>
            <a:pPr>
              <a:spcBef>
                <a:spcPct val="50000"/>
              </a:spcBef>
            </a:pPr>
            <a:r>
              <a:rPr lang="en-US" sz="2400" b="0" dirty="0"/>
              <a:t>Consider the meter sticks shown, one with a glob of clay at the top end. If released from upright position, which reaches the ground first?</a:t>
            </a:r>
          </a:p>
        </p:txBody>
      </p:sp>
      <p:sp>
        <p:nvSpPr>
          <p:cNvPr id="80905" name="Text Box 9"/>
          <p:cNvSpPr txBox="1">
            <a:spLocks noChangeArrowheads="1"/>
          </p:cNvSpPr>
          <p:nvPr/>
        </p:nvSpPr>
        <p:spPr bwMode="auto">
          <a:xfrm>
            <a:off x="838200" y="4219575"/>
            <a:ext cx="7848600" cy="1754326"/>
          </a:xfrm>
          <a:prstGeom prst="rect">
            <a:avLst/>
          </a:prstGeom>
          <a:noFill/>
          <a:ln w="9525">
            <a:noFill/>
            <a:miter lim="800000"/>
            <a:headEnd/>
            <a:tailEnd/>
          </a:ln>
        </p:spPr>
        <p:txBody>
          <a:bodyPr wrap="square">
            <a:spAutoFit/>
          </a:bodyPr>
          <a:lstStyle/>
          <a:p>
            <a:pPr>
              <a:spcBef>
                <a:spcPct val="50000"/>
              </a:spcBef>
            </a:pPr>
            <a:r>
              <a:rPr lang="en-US" sz="2400" b="0" dirty="0">
                <a:solidFill>
                  <a:srgbClr val="CC0099"/>
                </a:solidFill>
              </a:rPr>
              <a:t>Answer: A</a:t>
            </a:r>
          </a:p>
          <a:p>
            <a:pPr>
              <a:spcBef>
                <a:spcPct val="50000"/>
              </a:spcBef>
            </a:pPr>
            <a:r>
              <a:rPr lang="en-US" sz="2400" b="0" dirty="0">
                <a:solidFill>
                  <a:srgbClr val="CC0099"/>
                </a:solidFill>
              </a:rPr>
              <a:t>The one without the clay! Try it! Because the  stick-with-clay has more rotational inertia, so resists rotation to ground more. </a:t>
            </a:r>
          </a:p>
        </p:txBody>
      </p:sp>
      <p:pic>
        <p:nvPicPr>
          <p:cNvPr id="9221" name="Picture 10" descr="08-15Figure_FIG"/>
          <p:cNvPicPr>
            <a:picLocks noChangeAspect="1" noChangeArrowheads="1"/>
          </p:cNvPicPr>
          <p:nvPr/>
        </p:nvPicPr>
        <p:blipFill>
          <a:blip r:embed="rId3"/>
          <a:srcRect/>
          <a:stretch>
            <a:fillRect/>
          </a:stretch>
        </p:blipFill>
        <p:spPr bwMode="auto">
          <a:xfrm>
            <a:off x="6629400" y="838200"/>
            <a:ext cx="1911350" cy="2239963"/>
          </a:xfrm>
          <a:prstGeom prst="rect">
            <a:avLst/>
          </a:prstGeom>
          <a:noFill/>
          <a:ln w="9525">
            <a:noFill/>
            <a:miter lim="800000"/>
            <a:headEnd/>
            <a:tailEnd/>
          </a:ln>
        </p:spPr>
      </p:pic>
      <p:sp>
        <p:nvSpPr>
          <p:cNvPr id="9222" name="Text Box 11"/>
          <p:cNvSpPr txBox="1">
            <a:spLocks noChangeArrowheads="1"/>
          </p:cNvSpPr>
          <p:nvPr/>
        </p:nvSpPr>
        <p:spPr bwMode="auto">
          <a:xfrm>
            <a:off x="304800" y="2464916"/>
            <a:ext cx="5943600" cy="1552575"/>
          </a:xfrm>
          <a:prstGeom prst="rect">
            <a:avLst/>
          </a:prstGeom>
          <a:noFill/>
          <a:ln w="9525">
            <a:noFill/>
            <a:miter lim="800000"/>
            <a:headEnd/>
            <a:tailEnd/>
          </a:ln>
        </p:spPr>
        <p:txBody>
          <a:bodyPr>
            <a:spAutoFit/>
          </a:bodyPr>
          <a:lstStyle/>
          <a:p>
            <a:pPr marL="342900" indent="-342900">
              <a:spcBef>
                <a:spcPct val="50000"/>
              </a:spcBef>
              <a:buFontTx/>
              <a:buAutoNum type="alphaUcParenR"/>
            </a:pPr>
            <a:r>
              <a:rPr lang="en-US" sz="2400" b="0" dirty="0"/>
              <a:t>The one without the clay</a:t>
            </a:r>
          </a:p>
          <a:p>
            <a:pPr marL="342900" indent="-342900">
              <a:spcBef>
                <a:spcPct val="50000"/>
              </a:spcBef>
              <a:buFontTx/>
              <a:buAutoNum type="alphaUcParenR"/>
            </a:pPr>
            <a:r>
              <a:rPr lang="en-US" sz="2400" b="0" dirty="0"/>
              <a:t>The one with the clay</a:t>
            </a:r>
          </a:p>
          <a:p>
            <a:pPr marL="342900" indent="-342900">
              <a:spcBef>
                <a:spcPct val="50000"/>
              </a:spcBef>
              <a:buFontTx/>
              <a:buAutoNum type="alphaUcParenR"/>
            </a:pPr>
            <a:r>
              <a:rPr lang="en-US" sz="2400" b="0" dirty="0"/>
              <a:t>They both reach the ground together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9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5"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10184</TotalTime>
  <Words>2581</Words>
  <Application>Microsoft Office PowerPoint</Application>
  <PresentationFormat>On-screen Show (4:3)</PresentationFormat>
  <Paragraphs>211</Paragraphs>
  <Slides>29</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Symbol</vt:lpstr>
      <vt:lpstr>Times New Roman</vt:lpstr>
      <vt:lpstr>Wingdings</vt:lpstr>
      <vt:lpstr>Default Design</vt:lpstr>
      <vt:lpstr>Today</vt:lpstr>
      <vt:lpstr>Chapter 8: Rotational Motion</vt:lpstr>
      <vt:lpstr>More on rotational vs tangential speed</vt:lpstr>
      <vt:lpstr>PowerPoint Presentation</vt:lpstr>
      <vt:lpstr>Example and Demo: Railroad train wheels</vt:lpstr>
      <vt:lpstr>Rotational Inertia</vt:lpstr>
      <vt:lpstr>PowerPoint Presentation</vt:lpstr>
      <vt:lpstr>Question</vt:lpstr>
      <vt:lpstr>PowerPoint Presentation</vt:lpstr>
      <vt:lpstr>More about rotational inertia: rolling objects down a hill…</vt:lpstr>
      <vt:lpstr>Torque</vt:lpstr>
      <vt:lpstr>PowerPoint Presentation</vt:lpstr>
      <vt:lpstr>PowerPoint Presentation</vt:lpstr>
      <vt:lpstr>PowerPoint Presentation</vt:lpstr>
      <vt:lpstr>Center of mass/Center of gravity</vt:lpstr>
      <vt:lpstr>Locating the CM</vt:lpstr>
      <vt:lpstr>Stability</vt:lpstr>
      <vt:lpstr>Clicker Question</vt:lpstr>
      <vt:lpstr>Example</vt:lpstr>
      <vt:lpstr>Centripetal Force</vt:lpstr>
      <vt:lpstr>Centrifugal force</vt:lpstr>
      <vt:lpstr>Centrifugal force continued..</vt:lpstr>
      <vt:lpstr>Angular momentum</vt:lpstr>
      <vt:lpstr>Conservation of Angular Momentum</vt:lpstr>
      <vt:lpstr>Another example: a falling cat.</vt:lpstr>
      <vt:lpstr> </vt:lpstr>
      <vt:lpstr>PowerPoint Presentation</vt:lpstr>
      <vt:lpstr>PowerPoint Presentation</vt:lpstr>
      <vt:lpstr>PowerPoint Presentation</vt:lpstr>
    </vt:vector>
  </TitlesOfParts>
  <Company>HC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 Rotational motion</dc:title>
  <dc:creator>Neepa</dc:creator>
  <cp:lastModifiedBy>Neepa</cp:lastModifiedBy>
  <cp:revision>395</cp:revision>
  <dcterms:created xsi:type="dcterms:W3CDTF">2005-09-17T13:53:47Z</dcterms:created>
  <dcterms:modified xsi:type="dcterms:W3CDTF">2016-09-14T12:49:31Z</dcterms:modified>
</cp:coreProperties>
</file>