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93" r:id="rId2"/>
    <p:sldId id="256" r:id="rId3"/>
    <p:sldId id="257" r:id="rId4"/>
    <p:sldId id="286" r:id="rId5"/>
    <p:sldId id="258" r:id="rId6"/>
    <p:sldId id="259" r:id="rId7"/>
    <p:sldId id="260" r:id="rId8"/>
    <p:sldId id="262" r:id="rId9"/>
    <p:sldId id="263" r:id="rId10"/>
    <p:sldId id="290" r:id="rId11"/>
    <p:sldId id="264" r:id="rId12"/>
    <p:sldId id="265" r:id="rId13"/>
    <p:sldId id="274" r:id="rId14"/>
    <p:sldId id="261" r:id="rId15"/>
    <p:sldId id="294" r:id="rId16"/>
    <p:sldId id="276" r:id="rId17"/>
    <p:sldId id="277" r:id="rId18"/>
    <p:sldId id="287" r:id="rId19"/>
    <p:sldId id="279" r:id="rId20"/>
    <p:sldId id="278" r:id="rId21"/>
    <p:sldId id="280" r:id="rId22"/>
    <p:sldId id="292" r:id="rId23"/>
    <p:sldId id="281" r:id="rId24"/>
    <p:sldId id="299" r:id="rId25"/>
    <p:sldId id="288" r:id="rId26"/>
    <p:sldId id="282" r:id="rId27"/>
    <p:sldId id="283" r:id="rId28"/>
    <p:sldId id="284" r:id="rId29"/>
    <p:sldId id="285" r:id="rId30"/>
    <p:sldId id="269" r:id="rId31"/>
    <p:sldId id="266"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6485136-237D-48FB-B144-E164E231EC3D}" type="slidenum">
              <a:rPr lang="en-US"/>
              <a:pPr/>
              <a:t>‹#›</a:t>
            </a:fld>
            <a:endParaRPr lang="en-US"/>
          </a:p>
        </p:txBody>
      </p:sp>
    </p:spTree>
    <p:extLst>
      <p:ext uri="{BB962C8B-B14F-4D97-AF65-F5344CB8AC3E}">
        <p14:creationId xmlns:p14="http://schemas.microsoft.com/office/powerpoint/2010/main" val="321490183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85136-237D-48FB-B144-E164E231EC3D}" type="slidenum">
              <a:rPr lang="en-US" smtClean="0"/>
              <a:pPr/>
              <a:t>1</a:t>
            </a:fld>
            <a:endParaRPr lang="en-US"/>
          </a:p>
        </p:txBody>
      </p:sp>
    </p:spTree>
    <p:extLst>
      <p:ext uri="{BB962C8B-B14F-4D97-AF65-F5344CB8AC3E}">
        <p14:creationId xmlns:p14="http://schemas.microsoft.com/office/powerpoint/2010/main" val="3595788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85136-237D-48FB-B144-E164E231EC3D}" type="slidenum">
              <a:rPr lang="en-US" smtClean="0"/>
              <a:pPr/>
              <a:t>10</a:t>
            </a:fld>
            <a:endParaRPr lang="en-US"/>
          </a:p>
        </p:txBody>
      </p:sp>
    </p:spTree>
    <p:extLst>
      <p:ext uri="{BB962C8B-B14F-4D97-AF65-F5344CB8AC3E}">
        <p14:creationId xmlns:p14="http://schemas.microsoft.com/office/powerpoint/2010/main" val="2731682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85136-237D-48FB-B144-E164E231EC3D}" type="slidenum">
              <a:rPr lang="en-US" smtClean="0"/>
              <a:pPr/>
              <a:t>11</a:t>
            </a:fld>
            <a:endParaRPr lang="en-US"/>
          </a:p>
        </p:txBody>
      </p:sp>
    </p:spTree>
    <p:extLst>
      <p:ext uri="{BB962C8B-B14F-4D97-AF65-F5344CB8AC3E}">
        <p14:creationId xmlns:p14="http://schemas.microsoft.com/office/powerpoint/2010/main" val="562712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85136-237D-48FB-B144-E164E231EC3D}" type="slidenum">
              <a:rPr lang="en-US" smtClean="0"/>
              <a:pPr/>
              <a:t>12</a:t>
            </a:fld>
            <a:endParaRPr lang="en-US"/>
          </a:p>
        </p:txBody>
      </p:sp>
    </p:spTree>
    <p:extLst>
      <p:ext uri="{BB962C8B-B14F-4D97-AF65-F5344CB8AC3E}">
        <p14:creationId xmlns:p14="http://schemas.microsoft.com/office/powerpoint/2010/main" val="259835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85136-237D-48FB-B144-E164E231EC3D}" type="slidenum">
              <a:rPr lang="en-US" smtClean="0"/>
              <a:pPr/>
              <a:t>13</a:t>
            </a:fld>
            <a:endParaRPr lang="en-US"/>
          </a:p>
        </p:txBody>
      </p:sp>
    </p:spTree>
    <p:extLst>
      <p:ext uri="{BB962C8B-B14F-4D97-AF65-F5344CB8AC3E}">
        <p14:creationId xmlns:p14="http://schemas.microsoft.com/office/powerpoint/2010/main" val="2003887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85136-237D-48FB-B144-E164E231EC3D}" type="slidenum">
              <a:rPr lang="en-US" smtClean="0"/>
              <a:pPr/>
              <a:t>14</a:t>
            </a:fld>
            <a:endParaRPr lang="en-US"/>
          </a:p>
        </p:txBody>
      </p:sp>
    </p:spTree>
    <p:extLst>
      <p:ext uri="{BB962C8B-B14F-4D97-AF65-F5344CB8AC3E}">
        <p14:creationId xmlns:p14="http://schemas.microsoft.com/office/powerpoint/2010/main" val="2473656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85136-237D-48FB-B144-E164E231EC3D}" type="slidenum">
              <a:rPr lang="en-US" smtClean="0"/>
              <a:pPr/>
              <a:t>15</a:t>
            </a:fld>
            <a:endParaRPr lang="en-US"/>
          </a:p>
        </p:txBody>
      </p:sp>
    </p:spTree>
    <p:extLst>
      <p:ext uri="{BB962C8B-B14F-4D97-AF65-F5344CB8AC3E}">
        <p14:creationId xmlns:p14="http://schemas.microsoft.com/office/powerpoint/2010/main" val="2521868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85136-237D-48FB-B144-E164E231EC3D}" type="slidenum">
              <a:rPr lang="en-US" smtClean="0"/>
              <a:pPr/>
              <a:t>16</a:t>
            </a:fld>
            <a:endParaRPr lang="en-US"/>
          </a:p>
        </p:txBody>
      </p:sp>
    </p:spTree>
    <p:extLst>
      <p:ext uri="{BB962C8B-B14F-4D97-AF65-F5344CB8AC3E}">
        <p14:creationId xmlns:p14="http://schemas.microsoft.com/office/powerpoint/2010/main" val="1642627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85136-237D-48FB-B144-E164E231EC3D}" type="slidenum">
              <a:rPr lang="en-US" smtClean="0"/>
              <a:pPr/>
              <a:t>17</a:t>
            </a:fld>
            <a:endParaRPr lang="en-US"/>
          </a:p>
        </p:txBody>
      </p:sp>
    </p:spTree>
    <p:extLst>
      <p:ext uri="{BB962C8B-B14F-4D97-AF65-F5344CB8AC3E}">
        <p14:creationId xmlns:p14="http://schemas.microsoft.com/office/powerpoint/2010/main" val="1508859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85136-237D-48FB-B144-E164E231EC3D}" type="slidenum">
              <a:rPr lang="en-US" smtClean="0"/>
              <a:pPr/>
              <a:t>18</a:t>
            </a:fld>
            <a:endParaRPr lang="en-US"/>
          </a:p>
        </p:txBody>
      </p:sp>
    </p:spTree>
    <p:extLst>
      <p:ext uri="{BB962C8B-B14F-4D97-AF65-F5344CB8AC3E}">
        <p14:creationId xmlns:p14="http://schemas.microsoft.com/office/powerpoint/2010/main" val="3141908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85136-237D-48FB-B144-E164E231EC3D}" type="slidenum">
              <a:rPr lang="en-US" smtClean="0"/>
              <a:pPr/>
              <a:t>19</a:t>
            </a:fld>
            <a:endParaRPr lang="en-US"/>
          </a:p>
        </p:txBody>
      </p:sp>
    </p:spTree>
    <p:extLst>
      <p:ext uri="{BB962C8B-B14F-4D97-AF65-F5344CB8AC3E}">
        <p14:creationId xmlns:p14="http://schemas.microsoft.com/office/powerpoint/2010/main" val="2183929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85136-237D-48FB-B144-E164E231EC3D}" type="slidenum">
              <a:rPr lang="en-US" smtClean="0"/>
              <a:pPr/>
              <a:t>2</a:t>
            </a:fld>
            <a:endParaRPr lang="en-US"/>
          </a:p>
        </p:txBody>
      </p:sp>
    </p:spTree>
    <p:extLst>
      <p:ext uri="{BB962C8B-B14F-4D97-AF65-F5344CB8AC3E}">
        <p14:creationId xmlns:p14="http://schemas.microsoft.com/office/powerpoint/2010/main" val="902390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85136-237D-48FB-B144-E164E231EC3D}" type="slidenum">
              <a:rPr lang="en-US" smtClean="0"/>
              <a:pPr/>
              <a:t>20</a:t>
            </a:fld>
            <a:endParaRPr lang="en-US"/>
          </a:p>
        </p:txBody>
      </p:sp>
    </p:spTree>
    <p:extLst>
      <p:ext uri="{BB962C8B-B14F-4D97-AF65-F5344CB8AC3E}">
        <p14:creationId xmlns:p14="http://schemas.microsoft.com/office/powerpoint/2010/main" val="566837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85136-237D-48FB-B144-E164E231EC3D}" type="slidenum">
              <a:rPr lang="en-US" smtClean="0"/>
              <a:pPr/>
              <a:t>21</a:t>
            </a:fld>
            <a:endParaRPr lang="en-US"/>
          </a:p>
        </p:txBody>
      </p:sp>
    </p:spTree>
    <p:extLst>
      <p:ext uri="{BB962C8B-B14F-4D97-AF65-F5344CB8AC3E}">
        <p14:creationId xmlns:p14="http://schemas.microsoft.com/office/powerpoint/2010/main" val="3193065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485136-237D-48FB-B144-E164E231EC3D}" type="slidenum">
              <a:rPr lang="en-US" smtClean="0"/>
              <a:pPr/>
              <a:t>22</a:t>
            </a:fld>
            <a:endParaRPr lang="en-US"/>
          </a:p>
        </p:txBody>
      </p:sp>
    </p:spTree>
    <p:extLst>
      <p:ext uri="{BB962C8B-B14F-4D97-AF65-F5344CB8AC3E}">
        <p14:creationId xmlns:p14="http://schemas.microsoft.com/office/powerpoint/2010/main" val="1727546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7CF283-5E3E-4115-9572-795630E8D645}" type="slidenum">
              <a:rPr lang="en-US"/>
              <a:pPr/>
              <a:t>23</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n-US" dirty="0" smtClean="0"/>
              <a:t>Start Here Friday</a:t>
            </a:r>
            <a:endParaRPr lang="en-US" dirty="0"/>
          </a:p>
        </p:txBody>
      </p:sp>
    </p:spTree>
    <p:extLst>
      <p:ext uri="{BB962C8B-B14F-4D97-AF65-F5344CB8AC3E}">
        <p14:creationId xmlns:p14="http://schemas.microsoft.com/office/powerpoint/2010/main" val="25194949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85136-237D-48FB-B144-E164E231EC3D}" type="slidenum">
              <a:rPr lang="en-US" smtClean="0"/>
              <a:pPr/>
              <a:t>24</a:t>
            </a:fld>
            <a:endParaRPr lang="en-US"/>
          </a:p>
        </p:txBody>
      </p:sp>
    </p:spTree>
    <p:extLst>
      <p:ext uri="{BB962C8B-B14F-4D97-AF65-F5344CB8AC3E}">
        <p14:creationId xmlns:p14="http://schemas.microsoft.com/office/powerpoint/2010/main" val="21733637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D97CFC-23AE-45C9-BB6C-0D4F92355A57}" type="slidenum">
              <a:rPr lang="en-US"/>
              <a:pPr/>
              <a:t>25</a:t>
            </a:fld>
            <a:endParaRPr lang="en-US"/>
          </a:p>
        </p:txBody>
      </p:sp>
      <p:sp>
        <p:nvSpPr>
          <p:cNvPr id="65538" name="Rectangle 2"/>
          <p:cNvSpPr>
            <a:spLocks noGrp="1" noRot="1" noChangeAspect="1" noChangeArrowheads="1" noTextEdit="1"/>
          </p:cNvSpPr>
          <p:nvPr>
            <p:ph type="sldImg"/>
          </p:nvPr>
        </p:nvSpPr>
        <p:spPr>
          <a:ln>
            <a:noFill/>
          </a:ln>
        </p:spPr>
      </p:sp>
      <p:sp>
        <p:nvSpPr>
          <p:cNvPr id="65539" name="Rectangle 3"/>
          <p:cNvSpPr>
            <a:spLocks noGrp="1" noChangeArrowheads="1"/>
          </p:cNvSpPr>
          <p:nvPr>
            <p:ph type="body" idx="1"/>
          </p:nvPr>
        </p:nvSpPr>
        <p:spPr>
          <a:xfrm>
            <a:off x="914400" y="4343400"/>
            <a:ext cx="5029200" cy="4114800"/>
          </a:xfrm>
          <a:ln/>
        </p:spPr>
        <p:txBody>
          <a:bodyPr/>
          <a:lstStyle/>
          <a:p>
            <a:r>
              <a:rPr lang="en-US"/>
              <a:t>Ch 13-4</a:t>
            </a:r>
          </a:p>
          <a:p>
            <a:endParaRPr lang="en-US"/>
          </a:p>
        </p:txBody>
      </p:sp>
    </p:spTree>
    <p:extLst>
      <p:ext uri="{BB962C8B-B14F-4D97-AF65-F5344CB8AC3E}">
        <p14:creationId xmlns:p14="http://schemas.microsoft.com/office/powerpoint/2010/main" val="7414333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85136-237D-48FB-B144-E164E231EC3D}" type="slidenum">
              <a:rPr lang="en-US" smtClean="0"/>
              <a:pPr/>
              <a:t>26</a:t>
            </a:fld>
            <a:endParaRPr lang="en-US"/>
          </a:p>
        </p:txBody>
      </p:sp>
    </p:spTree>
    <p:extLst>
      <p:ext uri="{BB962C8B-B14F-4D97-AF65-F5344CB8AC3E}">
        <p14:creationId xmlns:p14="http://schemas.microsoft.com/office/powerpoint/2010/main" val="29359512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5A732B-EDE3-429D-BFC7-4B542D3F7ADD}" type="slidenum">
              <a:rPr lang="en-US"/>
              <a:pPr/>
              <a:t>27</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r>
              <a:rPr lang="en-US"/>
              <a:t>Start from here on Fri</a:t>
            </a:r>
          </a:p>
        </p:txBody>
      </p:sp>
    </p:spTree>
    <p:extLst>
      <p:ext uri="{BB962C8B-B14F-4D97-AF65-F5344CB8AC3E}">
        <p14:creationId xmlns:p14="http://schemas.microsoft.com/office/powerpoint/2010/main" val="2793982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85136-237D-48FB-B144-E164E231EC3D}" type="slidenum">
              <a:rPr lang="en-US" smtClean="0"/>
              <a:pPr/>
              <a:t>28</a:t>
            </a:fld>
            <a:endParaRPr lang="en-US"/>
          </a:p>
        </p:txBody>
      </p:sp>
    </p:spTree>
    <p:extLst>
      <p:ext uri="{BB962C8B-B14F-4D97-AF65-F5344CB8AC3E}">
        <p14:creationId xmlns:p14="http://schemas.microsoft.com/office/powerpoint/2010/main" val="1289842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85136-237D-48FB-B144-E164E231EC3D}" type="slidenum">
              <a:rPr lang="en-US" smtClean="0"/>
              <a:pPr/>
              <a:t>29</a:t>
            </a:fld>
            <a:endParaRPr lang="en-US"/>
          </a:p>
        </p:txBody>
      </p:sp>
    </p:spTree>
    <p:extLst>
      <p:ext uri="{BB962C8B-B14F-4D97-AF65-F5344CB8AC3E}">
        <p14:creationId xmlns:p14="http://schemas.microsoft.com/office/powerpoint/2010/main" val="3905841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85136-237D-48FB-B144-E164E231EC3D}" type="slidenum">
              <a:rPr lang="en-US" smtClean="0"/>
              <a:pPr/>
              <a:t>3</a:t>
            </a:fld>
            <a:endParaRPr lang="en-US"/>
          </a:p>
        </p:txBody>
      </p:sp>
    </p:spTree>
    <p:extLst>
      <p:ext uri="{BB962C8B-B14F-4D97-AF65-F5344CB8AC3E}">
        <p14:creationId xmlns:p14="http://schemas.microsoft.com/office/powerpoint/2010/main" val="25133943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9B5098-424E-4BB0-BE36-F81C279C53EE}" type="slidenum">
              <a:rPr lang="en-US"/>
              <a:pPr/>
              <a:t>30</a:t>
            </a:fld>
            <a:endParaRPr lang="en-US"/>
          </a:p>
        </p:txBody>
      </p:sp>
      <p:sp>
        <p:nvSpPr>
          <p:cNvPr id="27650" name="Rectangle 2"/>
          <p:cNvSpPr>
            <a:spLocks noGrp="1" noRot="1" noChangeAspect="1" noChangeArrowheads="1" noTextEdit="1"/>
          </p:cNvSpPr>
          <p:nvPr>
            <p:ph type="sldImg"/>
          </p:nvPr>
        </p:nvSpPr>
        <p:spPr>
          <a:ln>
            <a:noFill/>
          </a:ln>
        </p:spPr>
      </p:sp>
      <p:sp>
        <p:nvSpPr>
          <p:cNvPr id="27651" name="Rectangle 3"/>
          <p:cNvSpPr>
            <a:spLocks noGrp="1" noChangeArrowheads="1"/>
          </p:cNvSpPr>
          <p:nvPr>
            <p:ph type="body" idx="1"/>
          </p:nvPr>
        </p:nvSpPr>
        <p:spPr>
          <a:xfrm>
            <a:off x="914400" y="4343400"/>
            <a:ext cx="5029200" cy="4114800"/>
          </a:xfrm>
        </p:spPr>
        <p:txBody>
          <a:bodyPr/>
          <a:lstStyle/>
          <a:p>
            <a:r>
              <a:rPr lang="en-US"/>
              <a:t>Ch 13-1</a:t>
            </a:r>
          </a:p>
          <a:p>
            <a:r>
              <a:rPr lang="en-US"/>
              <a:t>Thanks to Milo Patterson and Steve Hewitt.</a:t>
            </a:r>
          </a:p>
        </p:txBody>
      </p:sp>
    </p:spTree>
    <p:extLst>
      <p:ext uri="{BB962C8B-B14F-4D97-AF65-F5344CB8AC3E}">
        <p14:creationId xmlns:p14="http://schemas.microsoft.com/office/powerpoint/2010/main" val="3964734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66E996-028C-4838-8672-6351875CBBA3}" type="slidenum">
              <a:rPr lang="en-US"/>
              <a:pPr/>
              <a:t>31</a:t>
            </a:fld>
            <a:endParaRPr lang="en-US"/>
          </a:p>
        </p:txBody>
      </p:sp>
      <p:sp>
        <p:nvSpPr>
          <p:cNvPr id="21506" name="Rectangle 2"/>
          <p:cNvSpPr>
            <a:spLocks noGrp="1" noRot="1" noChangeAspect="1" noChangeArrowheads="1" noTextEdit="1"/>
          </p:cNvSpPr>
          <p:nvPr>
            <p:ph type="sldImg"/>
          </p:nvPr>
        </p:nvSpPr>
        <p:spPr>
          <a:ln>
            <a:noFill/>
          </a:ln>
        </p:spPr>
      </p:sp>
      <p:sp>
        <p:nvSpPr>
          <p:cNvPr id="21507" name="Rectangle 3"/>
          <p:cNvSpPr>
            <a:spLocks noGrp="1" noChangeArrowheads="1"/>
          </p:cNvSpPr>
          <p:nvPr>
            <p:ph type="body" idx="1"/>
          </p:nvPr>
        </p:nvSpPr>
        <p:spPr>
          <a:xfrm>
            <a:off x="1066800" y="4343400"/>
            <a:ext cx="5029200" cy="4114800"/>
          </a:xfrm>
          <a:ln/>
        </p:spPr>
        <p:txBody>
          <a:bodyPr/>
          <a:lstStyle/>
          <a:p>
            <a:r>
              <a:rPr lang="en-US"/>
              <a:t>Ch 13-5</a:t>
            </a:r>
          </a:p>
          <a:p>
            <a:r>
              <a:rPr lang="en-US"/>
              <a:t>Thanks to Josip Slisko.</a:t>
            </a:r>
          </a:p>
        </p:txBody>
      </p:sp>
    </p:spTree>
    <p:extLst>
      <p:ext uri="{BB962C8B-B14F-4D97-AF65-F5344CB8AC3E}">
        <p14:creationId xmlns:p14="http://schemas.microsoft.com/office/powerpoint/2010/main" val="2343722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85136-237D-48FB-B144-E164E231EC3D}" type="slidenum">
              <a:rPr lang="en-US" smtClean="0"/>
              <a:pPr/>
              <a:t>4</a:t>
            </a:fld>
            <a:endParaRPr lang="en-US"/>
          </a:p>
        </p:txBody>
      </p:sp>
    </p:spTree>
    <p:extLst>
      <p:ext uri="{BB962C8B-B14F-4D97-AF65-F5344CB8AC3E}">
        <p14:creationId xmlns:p14="http://schemas.microsoft.com/office/powerpoint/2010/main" val="1163318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56ACD7-8AC1-47C1-A453-BC9AAA36CE74}" type="slidenum">
              <a:rPr lang="en-US"/>
              <a:pPr/>
              <a:t>5</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r>
              <a:rPr lang="en-US"/>
              <a:t>Bring thumbtack pin and a marble</a:t>
            </a:r>
          </a:p>
        </p:txBody>
      </p:sp>
    </p:spTree>
    <p:extLst>
      <p:ext uri="{BB962C8B-B14F-4D97-AF65-F5344CB8AC3E}">
        <p14:creationId xmlns:p14="http://schemas.microsoft.com/office/powerpoint/2010/main" val="3863203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85136-237D-48FB-B144-E164E231EC3D}" type="slidenum">
              <a:rPr lang="en-US" smtClean="0"/>
              <a:pPr/>
              <a:t>6</a:t>
            </a:fld>
            <a:endParaRPr lang="en-US"/>
          </a:p>
        </p:txBody>
      </p:sp>
    </p:spTree>
    <p:extLst>
      <p:ext uri="{BB962C8B-B14F-4D97-AF65-F5344CB8AC3E}">
        <p14:creationId xmlns:p14="http://schemas.microsoft.com/office/powerpoint/2010/main" val="911847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85136-237D-48FB-B144-E164E231EC3D}" type="slidenum">
              <a:rPr lang="en-US" smtClean="0"/>
              <a:pPr/>
              <a:t>7</a:t>
            </a:fld>
            <a:endParaRPr lang="en-US"/>
          </a:p>
        </p:txBody>
      </p:sp>
    </p:spTree>
    <p:extLst>
      <p:ext uri="{BB962C8B-B14F-4D97-AF65-F5344CB8AC3E}">
        <p14:creationId xmlns:p14="http://schemas.microsoft.com/office/powerpoint/2010/main" val="4120386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85136-237D-48FB-B144-E164E231EC3D}" type="slidenum">
              <a:rPr lang="en-US" smtClean="0"/>
              <a:pPr/>
              <a:t>8</a:t>
            </a:fld>
            <a:endParaRPr lang="en-US"/>
          </a:p>
        </p:txBody>
      </p:sp>
    </p:spTree>
    <p:extLst>
      <p:ext uri="{BB962C8B-B14F-4D97-AF65-F5344CB8AC3E}">
        <p14:creationId xmlns:p14="http://schemas.microsoft.com/office/powerpoint/2010/main" val="4255462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85136-237D-48FB-B144-E164E231EC3D}" type="slidenum">
              <a:rPr lang="en-US" smtClean="0"/>
              <a:pPr/>
              <a:t>9</a:t>
            </a:fld>
            <a:endParaRPr lang="en-US"/>
          </a:p>
        </p:txBody>
      </p:sp>
    </p:spTree>
    <p:extLst>
      <p:ext uri="{BB962C8B-B14F-4D97-AF65-F5344CB8AC3E}">
        <p14:creationId xmlns:p14="http://schemas.microsoft.com/office/powerpoint/2010/main" val="608017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9C4A06C-BC38-4EFB-A994-AEE44587BDD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D9DA10-780D-4B0F-9C8D-2F557E8C24C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4D88CE7-958A-4555-8A63-C7E6BCEEF36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C909A7D-58BC-4512-A15F-CA5DF53E0A5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966F73AF-0D1A-4743-8908-4515C90DF8B7}"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B795CDB0-3001-4EC1-8C58-C144E03ACF9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65C6977-78D0-45C5-891D-D46A3DBB026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C252A99-90C0-4424-AA60-67D815F3442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6800362-B7A0-481D-8AEF-BC5441348E2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AEAE876-B42B-4B1D-A783-204F194D968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DB64521-79CF-4D4B-9F7F-032BA4A34ED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4BED0F4-32AD-44DB-BE31-2FFFC2CC1D8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14DE1DC-F3D1-416E-A33B-C98959EAFB2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2293539-30B3-4CA5-89EC-77B32BCCED5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329570E-D581-48C3-88D1-973F47D726A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11.gif"/><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447800"/>
            <a:ext cx="8686800" cy="4093428"/>
          </a:xfrm>
          <a:prstGeom prst="rect">
            <a:avLst/>
          </a:prstGeom>
          <a:noFill/>
        </p:spPr>
        <p:txBody>
          <a:bodyPr wrap="square" rtlCol="0">
            <a:spAutoFit/>
          </a:bodyPr>
          <a:lstStyle/>
          <a:p>
            <a:pPr algn="ctr"/>
            <a:r>
              <a:rPr lang="en-US" sz="3600" b="1" u="sng" dirty="0" smtClean="0"/>
              <a:t>TODAY:</a:t>
            </a:r>
          </a:p>
          <a:p>
            <a:pPr algn="ctr"/>
            <a:endParaRPr lang="en-US" sz="3200" b="1" dirty="0" smtClean="0"/>
          </a:p>
          <a:p>
            <a:r>
              <a:rPr lang="en-US" sz="3200" b="1" dirty="0" smtClean="0"/>
              <a:t> </a:t>
            </a:r>
          </a:p>
          <a:p>
            <a:pPr marL="457200" indent="-457200">
              <a:buFont typeface="Wingdings" panose="05000000000000000000" pitchFamily="2" charset="2"/>
              <a:buChar char="v"/>
            </a:pPr>
            <a:r>
              <a:rPr lang="en-US" sz="3200" b="1" dirty="0"/>
              <a:t>	</a:t>
            </a:r>
            <a:r>
              <a:rPr lang="en-US" sz="3200" b="1" dirty="0" smtClean="0"/>
              <a:t>		Finish Ch. 11 </a:t>
            </a:r>
          </a:p>
          <a:p>
            <a:pPr marL="457200" indent="-457200">
              <a:buFont typeface="Wingdings" panose="05000000000000000000" pitchFamily="2" charset="2"/>
              <a:buChar char="v"/>
            </a:pPr>
            <a:endParaRPr lang="en-US" sz="3200" b="1" dirty="0"/>
          </a:p>
          <a:p>
            <a:pPr marL="457200" indent="-457200">
              <a:buFont typeface="Wingdings" panose="05000000000000000000" pitchFamily="2" charset="2"/>
              <a:buChar char="v"/>
            </a:pPr>
            <a:r>
              <a:rPr lang="en-US" sz="3200" b="1" dirty="0" smtClean="0"/>
              <a:t>			Liquids (Ch. 13)</a:t>
            </a:r>
          </a:p>
          <a:p>
            <a:endParaRPr lang="en-US" sz="3200" b="1" dirty="0"/>
          </a:p>
          <a:p>
            <a:pPr lvl="1"/>
            <a:endParaRPr lang="en-US" sz="3200"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228600"/>
            <a:ext cx="8229600" cy="1143000"/>
          </a:xfrm>
        </p:spPr>
        <p:txBody>
          <a:bodyPr/>
          <a:lstStyle/>
          <a:p>
            <a:r>
              <a:rPr lang="en-US" sz="3200" b="1" u="sng" dirty="0"/>
              <a:t>Clicker Question</a:t>
            </a:r>
          </a:p>
        </p:txBody>
      </p:sp>
      <p:sp>
        <p:nvSpPr>
          <p:cNvPr id="2" name="Content Placeholder 1"/>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28600"/>
            <a:ext cx="8229600" cy="1143000"/>
          </a:xfrm>
        </p:spPr>
        <p:txBody>
          <a:bodyPr/>
          <a:lstStyle/>
          <a:p>
            <a:r>
              <a:rPr lang="en-US" sz="3200" u="sng" dirty="0"/>
              <a:t>Pressure in liquid: density dependence</a:t>
            </a:r>
          </a:p>
        </p:txBody>
      </p:sp>
      <p:sp>
        <p:nvSpPr>
          <p:cNvPr id="15364" name="Rectangle 4"/>
          <p:cNvSpPr>
            <a:spLocks noGrp="1" noChangeArrowheads="1"/>
          </p:cNvSpPr>
          <p:nvPr>
            <p:ph type="body" idx="1"/>
          </p:nvPr>
        </p:nvSpPr>
        <p:spPr>
          <a:xfrm>
            <a:off x="381000" y="2590800"/>
            <a:ext cx="8229600" cy="3154363"/>
          </a:xfrm>
          <a:noFill/>
          <a:ln/>
        </p:spPr>
        <p:txBody>
          <a:bodyPr/>
          <a:lstStyle/>
          <a:p>
            <a:pPr>
              <a:lnSpc>
                <a:spcPct val="80000"/>
              </a:lnSpc>
            </a:pPr>
            <a:r>
              <a:rPr lang="en-US" sz="2400" dirty="0"/>
              <a:t>If liquid is twice as dense, the liquid pressure is also twice as much. </a:t>
            </a:r>
          </a:p>
          <a:p>
            <a:pPr>
              <a:lnSpc>
                <a:spcPct val="80000"/>
              </a:lnSpc>
              <a:buFontTx/>
              <a:buNone/>
            </a:pPr>
            <a:endParaRPr lang="en-US" sz="2400" dirty="0"/>
          </a:p>
          <a:p>
            <a:pPr>
              <a:lnSpc>
                <a:spcPct val="80000"/>
              </a:lnSpc>
              <a:buFontTx/>
              <a:buNone/>
            </a:pPr>
            <a:r>
              <a:rPr lang="en-US" sz="2000" dirty="0" err="1"/>
              <a:t>Eg</a:t>
            </a:r>
            <a:r>
              <a:rPr lang="en-US" sz="2000" dirty="0"/>
              <a:t>. Saltwater is more dense than fresh water (see earlier slide on density). So saltwater has more liquid pressure (makes it easier to float in the ocean than in a freshwater lake…see shortly for more on floating).</a:t>
            </a:r>
          </a:p>
          <a:p>
            <a:pPr>
              <a:lnSpc>
                <a:spcPct val="80000"/>
              </a:lnSpc>
              <a:buFontTx/>
              <a:buNone/>
            </a:pPr>
            <a:endParaRPr lang="en-US" sz="2000" dirty="0"/>
          </a:p>
          <a:p>
            <a:pPr>
              <a:lnSpc>
                <a:spcPct val="80000"/>
              </a:lnSpc>
            </a:pPr>
            <a:r>
              <a:rPr lang="en-US" sz="2000" dirty="0"/>
              <a:t>Liquids are very difficult to compress – so even for a large body of liquid, the </a:t>
            </a:r>
            <a:r>
              <a:rPr lang="en-US" sz="2000" i="1" dirty="0">
                <a:solidFill>
                  <a:srgbClr val="00B050"/>
                </a:solidFill>
              </a:rPr>
              <a:t>density</a:t>
            </a:r>
            <a:r>
              <a:rPr lang="en-US" sz="2000" dirty="0">
                <a:solidFill>
                  <a:srgbClr val="00B050"/>
                </a:solidFill>
              </a:rPr>
              <a:t> is practically the same at all </a:t>
            </a:r>
            <a:r>
              <a:rPr lang="en-US" sz="2000" dirty="0" smtClean="0">
                <a:solidFill>
                  <a:srgbClr val="00B050"/>
                </a:solidFill>
              </a:rPr>
              <a:t>depths.</a:t>
            </a:r>
            <a:endParaRPr lang="en-US" sz="2000" dirty="0">
              <a:solidFill>
                <a:srgbClr val="00B050"/>
              </a:solidFill>
            </a:endParaRPr>
          </a:p>
        </p:txBody>
      </p:sp>
      <p:sp>
        <p:nvSpPr>
          <p:cNvPr id="15366" name="Text Box 6"/>
          <p:cNvSpPr txBox="1">
            <a:spLocks noChangeArrowheads="1"/>
          </p:cNvSpPr>
          <p:nvPr/>
        </p:nvSpPr>
        <p:spPr bwMode="auto">
          <a:xfrm>
            <a:off x="1676400" y="1447800"/>
            <a:ext cx="5685183" cy="396875"/>
          </a:xfrm>
          <a:prstGeom prst="rect">
            <a:avLst/>
          </a:prstGeom>
          <a:noFill/>
          <a:ln w="9525">
            <a:noFill/>
            <a:miter lim="800000"/>
            <a:headEnd/>
            <a:tailEnd/>
          </a:ln>
          <a:effectLst/>
        </p:spPr>
        <p:txBody>
          <a:bodyPr>
            <a:spAutoFit/>
          </a:bodyPr>
          <a:lstStyle/>
          <a:p>
            <a:pPr lvl="1"/>
            <a:r>
              <a:rPr lang="en-US" sz="2000" dirty="0">
                <a:solidFill>
                  <a:srgbClr val="0070C0"/>
                </a:solidFill>
              </a:rPr>
              <a:t>Liquid Pressure = weight density x depth</a:t>
            </a:r>
          </a:p>
        </p:txBody>
      </p:sp>
      <p:sp>
        <p:nvSpPr>
          <p:cNvPr id="15368" name="Text Box 8"/>
          <p:cNvSpPr txBox="1">
            <a:spLocks noChangeArrowheads="1"/>
          </p:cNvSpPr>
          <p:nvPr/>
        </p:nvSpPr>
        <p:spPr bwMode="auto">
          <a:xfrm>
            <a:off x="685800" y="1447800"/>
            <a:ext cx="1447800" cy="396875"/>
          </a:xfrm>
          <a:prstGeom prst="rect">
            <a:avLst/>
          </a:prstGeom>
          <a:noFill/>
          <a:ln w="9525">
            <a:noFill/>
            <a:miter lim="800000"/>
            <a:headEnd/>
            <a:tailEnd/>
          </a:ln>
          <a:effectLst/>
        </p:spPr>
        <p:txBody>
          <a:bodyPr>
            <a:spAutoFit/>
          </a:bodyPr>
          <a:lstStyle/>
          <a:p>
            <a:pPr>
              <a:spcBef>
                <a:spcPct val="50000"/>
              </a:spcBef>
            </a:pPr>
            <a:r>
              <a:rPr lang="en-US" sz="2000"/>
              <a:t>Recall: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a:xfrm>
            <a:off x="457200" y="0"/>
            <a:ext cx="8229600" cy="1143000"/>
          </a:xfrm>
        </p:spPr>
        <p:txBody>
          <a:bodyPr/>
          <a:lstStyle/>
          <a:p>
            <a:r>
              <a:rPr lang="en-US" sz="3200" u="sng" dirty="0"/>
              <a:t>Liquid Pressure: Direction</a:t>
            </a:r>
          </a:p>
        </p:txBody>
      </p:sp>
      <p:pic>
        <p:nvPicPr>
          <p:cNvPr id="16390" name="Picture 6" descr="13-07Figure_FIG"/>
          <p:cNvPicPr>
            <a:picLocks noGrp="1" noChangeAspect="1" noChangeArrowheads="1"/>
          </p:cNvPicPr>
          <p:nvPr>
            <p:ph sz="half" idx="1"/>
          </p:nvPr>
        </p:nvPicPr>
        <p:blipFill>
          <a:blip r:embed="rId3" cstate="print"/>
          <a:srcRect/>
          <a:stretch>
            <a:fillRect/>
          </a:stretch>
        </p:blipFill>
        <p:spPr>
          <a:xfrm>
            <a:off x="7010400" y="5105400"/>
            <a:ext cx="1550988" cy="1752600"/>
          </a:xfrm>
          <a:noFill/>
          <a:ln/>
        </p:spPr>
      </p:pic>
      <p:pic>
        <p:nvPicPr>
          <p:cNvPr id="16392" name="Picture 8" descr="13-08Figure_FIG"/>
          <p:cNvPicPr>
            <a:picLocks noGrp="1" noChangeAspect="1" noChangeArrowheads="1"/>
          </p:cNvPicPr>
          <p:nvPr>
            <p:ph sz="half" idx="2"/>
          </p:nvPr>
        </p:nvPicPr>
        <p:blipFill>
          <a:blip r:embed="rId4" cstate="print"/>
          <a:srcRect/>
          <a:stretch>
            <a:fillRect/>
          </a:stretch>
        </p:blipFill>
        <p:spPr>
          <a:xfrm>
            <a:off x="6477000" y="2590800"/>
            <a:ext cx="1106488" cy="1219200"/>
          </a:xfrm>
          <a:noFill/>
          <a:ln/>
        </p:spPr>
      </p:pic>
      <p:sp>
        <p:nvSpPr>
          <p:cNvPr id="16394" name="Text Box 10"/>
          <p:cNvSpPr txBox="1">
            <a:spLocks noChangeArrowheads="1"/>
          </p:cNvSpPr>
          <p:nvPr/>
        </p:nvSpPr>
        <p:spPr bwMode="auto">
          <a:xfrm>
            <a:off x="533400" y="990600"/>
            <a:ext cx="7239000" cy="1158875"/>
          </a:xfrm>
          <a:prstGeom prst="rect">
            <a:avLst/>
          </a:prstGeom>
          <a:noFill/>
          <a:ln w="9525">
            <a:noFill/>
            <a:miter lim="800000"/>
            <a:headEnd/>
            <a:tailEnd/>
          </a:ln>
          <a:effectLst/>
        </p:spPr>
        <p:txBody>
          <a:bodyPr>
            <a:spAutoFit/>
          </a:bodyPr>
          <a:lstStyle/>
          <a:p>
            <a:pPr>
              <a:spcBef>
                <a:spcPct val="50000"/>
              </a:spcBef>
              <a:buFontTx/>
              <a:buChar char="•"/>
            </a:pPr>
            <a:r>
              <a:rPr lang="en-US" dirty="0"/>
              <a:t> </a:t>
            </a:r>
            <a:r>
              <a:rPr lang="en-US" sz="2000" b="1" dirty="0"/>
              <a:t>Liquid pressure is exerted </a:t>
            </a:r>
            <a:r>
              <a:rPr lang="en-US" sz="2000" b="1" i="1" dirty="0"/>
              <a:t>equally</a:t>
            </a:r>
            <a:r>
              <a:rPr lang="en-US" sz="2000" b="1" dirty="0"/>
              <a:t> in </a:t>
            </a:r>
            <a:r>
              <a:rPr lang="en-US" sz="2000" b="1" i="1" dirty="0"/>
              <a:t>all</a:t>
            </a:r>
            <a:r>
              <a:rPr lang="en-US" sz="2000" b="1" dirty="0"/>
              <a:t> directions. </a:t>
            </a:r>
          </a:p>
          <a:p>
            <a:pPr>
              <a:spcBef>
                <a:spcPct val="50000"/>
              </a:spcBef>
            </a:pPr>
            <a:r>
              <a:rPr lang="en-US" sz="2000" dirty="0" err="1"/>
              <a:t>Eg</a:t>
            </a:r>
            <a:r>
              <a:rPr lang="en-US" sz="2000" dirty="0"/>
              <a:t> Swimming underwater, pressure on eardrum is same if tilt head in any direction.</a:t>
            </a:r>
          </a:p>
        </p:txBody>
      </p:sp>
      <p:sp>
        <p:nvSpPr>
          <p:cNvPr id="16395" name="Text Box 11"/>
          <p:cNvSpPr txBox="1">
            <a:spLocks noChangeArrowheads="1"/>
          </p:cNvSpPr>
          <p:nvPr/>
        </p:nvSpPr>
        <p:spPr bwMode="auto">
          <a:xfrm>
            <a:off x="381000" y="2819400"/>
            <a:ext cx="5791200" cy="396875"/>
          </a:xfrm>
          <a:prstGeom prst="rect">
            <a:avLst/>
          </a:prstGeom>
          <a:noFill/>
          <a:ln w="9525">
            <a:noFill/>
            <a:miter lim="800000"/>
            <a:headEnd/>
            <a:tailEnd/>
          </a:ln>
          <a:effectLst/>
        </p:spPr>
        <p:txBody>
          <a:bodyPr>
            <a:spAutoFit/>
          </a:bodyPr>
          <a:lstStyle/>
          <a:p>
            <a:pPr>
              <a:spcBef>
                <a:spcPct val="50000"/>
              </a:spcBef>
            </a:pPr>
            <a:r>
              <a:rPr lang="en-US" sz="2000"/>
              <a:t>Eg. Water spurts </a:t>
            </a:r>
            <a:r>
              <a:rPr lang="en-US" sz="2000" i="1"/>
              <a:t>sideways</a:t>
            </a:r>
            <a:r>
              <a:rPr lang="en-US" sz="2000"/>
              <a:t> from holes in the side</a:t>
            </a:r>
          </a:p>
        </p:txBody>
      </p:sp>
      <p:sp>
        <p:nvSpPr>
          <p:cNvPr id="16396" name="Text Box 12"/>
          <p:cNvSpPr txBox="1">
            <a:spLocks noChangeArrowheads="1"/>
          </p:cNvSpPr>
          <p:nvPr/>
        </p:nvSpPr>
        <p:spPr bwMode="auto">
          <a:xfrm>
            <a:off x="533400" y="3962400"/>
            <a:ext cx="8001000" cy="396875"/>
          </a:xfrm>
          <a:prstGeom prst="rect">
            <a:avLst/>
          </a:prstGeom>
          <a:noFill/>
          <a:ln w="9525">
            <a:noFill/>
            <a:miter lim="800000"/>
            <a:headEnd/>
            <a:tailEnd/>
          </a:ln>
          <a:effectLst/>
        </p:spPr>
        <p:txBody>
          <a:bodyPr>
            <a:spAutoFit/>
          </a:bodyPr>
          <a:lstStyle/>
          <a:p>
            <a:pPr>
              <a:spcBef>
                <a:spcPct val="50000"/>
              </a:spcBef>
            </a:pPr>
            <a:r>
              <a:rPr lang="en-US" sz="2000"/>
              <a:t>Eg. Boat on water – water pressure acts </a:t>
            </a:r>
            <a:r>
              <a:rPr lang="en-US" sz="2000" i="1"/>
              <a:t>upward </a:t>
            </a:r>
            <a:r>
              <a:rPr lang="en-US" sz="2000"/>
              <a:t>on the boat surface</a:t>
            </a:r>
          </a:p>
        </p:txBody>
      </p:sp>
      <p:sp>
        <p:nvSpPr>
          <p:cNvPr id="16397" name="Text Box 13"/>
          <p:cNvSpPr txBox="1">
            <a:spLocks noChangeArrowheads="1"/>
          </p:cNvSpPr>
          <p:nvPr/>
        </p:nvSpPr>
        <p:spPr bwMode="auto">
          <a:xfrm>
            <a:off x="381000" y="4699000"/>
            <a:ext cx="7237413" cy="396875"/>
          </a:xfrm>
          <a:prstGeom prst="rect">
            <a:avLst/>
          </a:prstGeom>
          <a:noFill/>
          <a:ln w="9525">
            <a:noFill/>
            <a:miter lim="800000"/>
            <a:headEnd/>
            <a:tailEnd/>
          </a:ln>
          <a:effectLst/>
        </p:spPr>
        <p:txBody>
          <a:bodyPr wrap="none">
            <a:spAutoFit/>
          </a:bodyPr>
          <a:lstStyle/>
          <a:p>
            <a:pPr>
              <a:buFontTx/>
              <a:buChar char="•"/>
            </a:pPr>
            <a:r>
              <a:rPr lang="en-US" sz="2000"/>
              <a:t> Although force has direction, pressure does not (it’s a scalar) </a:t>
            </a:r>
          </a:p>
        </p:txBody>
      </p:sp>
      <p:sp>
        <p:nvSpPr>
          <p:cNvPr id="16398" name="Text Box 14"/>
          <p:cNvSpPr txBox="1">
            <a:spLocks noChangeArrowheads="1"/>
          </p:cNvSpPr>
          <p:nvPr/>
        </p:nvSpPr>
        <p:spPr bwMode="auto">
          <a:xfrm>
            <a:off x="381000" y="5410200"/>
            <a:ext cx="6400800" cy="1311275"/>
          </a:xfrm>
          <a:prstGeom prst="rect">
            <a:avLst/>
          </a:prstGeom>
          <a:noFill/>
          <a:ln w="9525">
            <a:noFill/>
            <a:miter lim="800000"/>
            <a:headEnd/>
            <a:tailEnd/>
          </a:ln>
          <a:effectLst/>
        </p:spPr>
        <p:txBody>
          <a:bodyPr>
            <a:spAutoFit/>
          </a:bodyPr>
          <a:lstStyle/>
          <a:p>
            <a:pPr>
              <a:spcBef>
                <a:spcPct val="50000"/>
              </a:spcBef>
            </a:pPr>
            <a:r>
              <a:rPr lang="en-US" sz="2000"/>
              <a:t>At any point on the triangular block shown,  force from bouncing molecules are in all directions, but only that normal to the surface doesn’t get cancelled out. </a:t>
            </a:r>
            <a:r>
              <a:rPr lang="en-US" sz="2000" i="1"/>
              <a:t>Net force is normal (perpendicular) to (any) surface.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9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9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39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39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39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5" grpId="0"/>
      <p:bldP spid="16397" grpId="0"/>
      <p:bldP spid="1639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5"/>
          <p:cNvSpPr>
            <a:spLocks noGrp="1" noChangeArrowheads="1"/>
          </p:cNvSpPr>
          <p:nvPr>
            <p:ph type="title"/>
          </p:nvPr>
        </p:nvSpPr>
        <p:spPr>
          <a:xfrm>
            <a:off x="457200" y="228600"/>
            <a:ext cx="7848600" cy="715963"/>
          </a:xfrm>
        </p:spPr>
        <p:txBody>
          <a:bodyPr/>
          <a:lstStyle/>
          <a:p>
            <a:r>
              <a:rPr lang="en-US" sz="3200" u="sng" dirty="0"/>
              <a:t>Buoyancy</a:t>
            </a:r>
          </a:p>
        </p:txBody>
      </p:sp>
      <p:pic>
        <p:nvPicPr>
          <p:cNvPr id="37892" name="Picture 4" descr="13-09Figure_FIG"/>
          <p:cNvPicPr>
            <a:picLocks noGrp="1" noChangeAspect="1" noChangeArrowheads="1"/>
          </p:cNvPicPr>
          <p:nvPr>
            <p:ph idx="1"/>
          </p:nvPr>
        </p:nvPicPr>
        <p:blipFill>
          <a:blip r:embed="rId3" cstate="print"/>
          <a:srcRect/>
          <a:stretch>
            <a:fillRect/>
          </a:stretch>
        </p:blipFill>
        <p:spPr>
          <a:xfrm>
            <a:off x="990600" y="1718408"/>
            <a:ext cx="1676400" cy="1488342"/>
          </a:xfrm>
          <a:noFill/>
          <a:ln/>
        </p:spPr>
      </p:pic>
      <p:sp>
        <p:nvSpPr>
          <p:cNvPr id="37895" name="Text Box 7"/>
          <p:cNvSpPr txBox="1">
            <a:spLocks noChangeArrowheads="1"/>
          </p:cNvSpPr>
          <p:nvPr/>
        </p:nvSpPr>
        <p:spPr bwMode="auto">
          <a:xfrm>
            <a:off x="457200" y="914400"/>
            <a:ext cx="8686800" cy="701675"/>
          </a:xfrm>
          <a:prstGeom prst="rect">
            <a:avLst/>
          </a:prstGeom>
          <a:noFill/>
          <a:ln w="9525">
            <a:noFill/>
            <a:miter lim="800000"/>
            <a:headEnd/>
            <a:tailEnd/>
          </a:ln>
          <a:effectLst/>
        </p:spPr>
        <p:txBody>
          <a:bodyPr>
            <a:spAutoFit/>
          </a:bodyPr>
          <a:lstStyle/>
          <a:p>
            <a:pPr>
              <a:spcBef>
                <a:spcPct val="50000"/>
              </a:spcBef>
            </a:pPr>
            <a:r>
              <a:rPr lang="en-US" sz="2000" u="sng" dirty="0">
                <a:solidFill>
                  <a:srgbClr val="00B050"/>
                </a:solidFill>
              </a:rPr>
              <a:t>Buoyant force = upward force acting on an object in liquid</a:t>
            </a:r>
            <a:r>
              <a:rPr lang="en-US" sz="2000" dirty="0"/>
              <a:t>, due to pressure on lower part of object being higher than pressure on upper part</a:t>
            </a:r>
            <a:r>
              <a:rPr lang="en-US" dirty="0"/>
              <a:t>: </a:t>
            </a:r>
          </a:p>
        </p:txBody>
      </p:sp>
      <p:grpSp>
        <p:nvGrpSpPr>
          <p:cNvPr id="37901" name="Group 13"/>
          <p:cNvGrpSpPr>
            <a:grpSpLocks/>
          </p:cNvGrpSpPr>
          <p:nvPr/>
        </p:nvGrpSpPr>
        <p:grpSpPr bwMode="auto">
          <a:xfrm>
            <a:off x="3200400" y="1524000"/>
            <a:ext cx="4876800" cy="1235075"/>
            <a:chOff x="2016" y="1296"/>
            <a:chExt cx="3072" cy="778"/>
          </a:xfrm>
        </p:grpSpPr>
        <p:grpSp>
          <p:nvGrpSpPr>
            <p:cNvPr id="37899" name="Group 11"/>
            <p:cNvGrpSpPr>
              <a:grpSpLocks/>
            </p:cNvGrpSpPr>
            <p:nvPr/>
          </p:nvGrpSpPr>
          <p:grpSpPr bwMode="auto">
            <a:xfrm>
              <a:off x="2160" y="1296"/>
              <a:ext cx="2928" cy="778"/>
              <a:chOff x="2160" y="1296"/>
              <a:chExt cx="2928" cy="778"/>
            </a:xfrm>
          </p:grpSpPr>
          <p:sp>
            <p:nvSpPr>
              <p:cNvPr id="37896" name="Text Box 8"/>
              <p:cNvSpPr txBox="1">
                <a:spLocks noChangeArrowheads="1"/>
              </p:cNvSpPr>
              <p:nvPr/>
            </p:nvSpPr>
            <p:spPr bwMode="auto">
              <a:xfrm>
                <a:off x="2400" y="1632"/>
                <a:ext cx="2688" cy="442"/>
              </a:xfrm>
              <a:prstGeom prst="rect">
                <a:avLst/>
              </a:prstGeom>
              <a:noFill/>
              <a:ln w="9525">
                <a:noFill/>
                <a:miter lim="800000"/>
                <a:headEnd/>
                <a:tailEnd/>
              </a:ln>
              <a:effectLst/>
            </p:spPr>
            <p:txBody>
              <a:bodyPr>
                <a:spAutoFit/>
              </a:bodyPr>
              <a:lstStyle/>
              <a:p>
                <a:pPr>
                  <a:spcBef>
                    <a:spcPct val="50000"/>
                  </a:spcBef>
                </a:pPr>
                <a:r>
                  <a:rPr lang="en-US" sz="2000">
                    <a:solidFill>
                      <a:schemeClr val="accent2"/>
                    </a:solidFill>
                  </a:rPr>
                  <a:t>Why? Because liquid pressure is larger for larger depths.</a:t>
                </a:r>
              </a:p>
            </p:txBody>
          </p:sp>
          <p:sp>
            <p:nvSpPr>
              <p:cNvPr id="37898" name="Line 10"/>
              <p:cNvSpPr>
                <a:spLocks noChangeShapeType="1"/>
              </p:cNvSpPr>
              <p:nvPr/>
            </p:nvSpPr>
            <p:spPr bwMode="auto">
              <a:xfrm flipH="1" flipV="1">
                <a:off x="2160" y="1296"/>
                <a:ext cx="432" cy="336"/>
              </a:xfrm>
              <a:prstGeom prst="line">
                <a:avLst/>
              </a:prstGeom>
              <a:noFill/>
              <a:ln w="9525">
                <a:solidFill>
                  <a:schemeClr val="tx1"/>
                </a:solidFill>
                <a:round/>
                <a:headEnd/>
                <a:tailEnd type="triangle" w="med" len="med"/>
              </a:ln>
              <a:effectLst/>
            </p:spPr>
            <p:txBody>
              <a:bodyPr/>
              <a:lstStyle/>
              <a:p>
                <a:endParaRPr lang="en-US"/>
              </a:p>
            </p:txBody>
          </p:sp>
        </p:grpSp>
        <p:sp>
          <p:nvSpPr>
            <p:cNvPr id="37900" name="Line 12"/>
            <p:cNvSpPr>
              <a:spLocks noChangeShapeType="1"/>
            </p:cNvSpPr>
            <p:nvPr/>
          </p:nvSpPr>
          <p:spPr bwMode="auto">
            <a:xfrm flipH="1">
              <a:off x="2016" y="1920"/>
              <a:ext cx="336" cy="144"/>
            </a:xfrm>
            <a:prstGeom prst="line">
              <a:avLst/>
            </a:prstGeom>
            <a:noFill/>
            <a:ln w="9525">
              <a:solidFill>
                <a:schemeClr val="tx1"/>
              </a:solidFill>
              <a:round/>
              <a:headEnd/>
              <a:tailEnd type="triangle" w="med" len="med"/>
            </a:ln>
            <a:effectLst/>
          </p:spPr>
          <p:txBody>
            <a:bodyPr/>
            <a:lstStyle/>
            <a:p>
              <a:endParaRPr lang="en-US"/>
            </a:p>
          </p:txBody>
        </p:sp>
      </p:grpSp>
      <p:sp>
        <p:nvSpPr>
          <p:cNvPr id="37902" name="Text Box 14"/>
          <p:cNvSpPr txBox="1">
            <a:spLocks noChangeArrowheads="1"/>
          </p:cNvSpPr>
          <p:nvPr/>
        </p:nvSpPr>
        <p:spPr bwMode="auto">
          <a:xfrm>
            <a:off x="381000" y="3429000"/>
            <a:ext cx="8763000" cy="701675"/>
          </a:xfrm>
          <a:prstGeom prst="rect">
            <a:avLst/>
          </a:prstGeom>
          <a:noFill/>
          <a:ln w="9525">
            <a:noFill/>
            <a:miter lim="800000"/>
            <a:headEnd/>
            <a:tailEnd/>
          </a:ln>
          <a:effectLst/>
        </p:spPr>
        <p:txBody>
          <a:bodyPr>
            <a:spAutoFit/>
          </a:bodyPr>
          <a:lstStyle/>
          <a:p>
            <a:pPr>
              <a:spcBef>
                <a:spcPct val="50000"/>
              </a:spcBef>
            </a:pPr>
            <a:r>
              <a:rPr lang="en-US" sz="2000" b="1" u="sng"/>
              <a:t>Question:</a:t>
            </a:r>
            <a:r>
              <a:rPr lang="en-US" sz="2000"/>
              <a:t> If there’s an upward buoyant force on a submerged object, then how come it doesn’t accelerate upwards (N’s 2</a:t>
            </a:r>
            <a:r>
              <a:rPr lang="en-US" sz="2000" baseline="30000"/>
              <a:t>nd</a:t>
            </a:r>
            <a:r>
              <a:rPr lang="en-US" sz="2000"/>
              <a:t> law) ??</a:t>
            </a:r>
          </a:p>
        </p:txBody>
      </p:sp>
      <p:sp>
        <p:nvSpPr>
          <p:cNvPr id="37904" name="Text Box 16"/>
          <p:cNvSpPr txBox="1">
            <a:spLocks noChangeArrowheads="1"/>
          </p:cNvSpPr>
          <p:nvPr/>
        </p:nvSpPr>
        <p:spPr bwMode="auto">
          <a:xfrm>
            <a:off x="533400" y="4191000"/>
            <a:ext cx="8610600" cy="2530475"/>
          </a:xfrm>
          <a:prstGeom prst="rect">
            <a:avLst/>
          </a:prstGeom>
          <a:noFill/>
          <a:ln w="9525">
            <a:noFill/>
            <a:miter lim="800000"/>
            <a:headEnd/>
            <a:tailEnd/>
          </a:ln>
          <a:effectLst/>
        </p:spPr>
        <p:txBody>
          <a:bodyPr>
            <a:spAutoFit/>
          </a:bodyPr>
          <a:lstStyle/>
          <a:p>
            <a:pPr>
              <a:spcBef>
                <a:spcPct val="50000"/>
              </a:spcBef>
            </a:pPr>
            <a:r>
              <a:rPr lang="en-US" sz="2000">
                <a:solidFill>
                  <a:srgbClr val="993366"/>
                </a:solidFill>
              </a:rPr>
              <a:t>There are also other forces acting – downward gravitational force and water resistance.  So whether it accelerates or not, and in which direction (up or down) depends on how these balance. </a:t>
            </a:r>
          </a:p>
          <a:p>
            <a:pPr>
              <a:spcBef>
                <a:spcPct val="50000"/>
              </a:spcBef>
            </a:pPr>
            <a:r>
              <a:rPr lang="en-US" sz="2000">
                <a:solidFill>
                  <a:srgbClr val="993366"/>
                </a:solidFill>
              </a:rPr>
              <a:t>Eg, if push a light ball under water, it accelerates up once you let go due to buoyant force being dominant. </a:t>
            </a:r>
          </a:p>
          <a:p>
            <a:pPr>
              <a:spcBef>
                <a:spcPct val="50000"/>
              </a:spcBef>
            </a:pPr>
            <a:r>
              <a:rPr lang="en-US" sz="2000">
                <a:solidFill>
                  <a:srgbClr val="993366"/>
                </a:solidFill>
              </a:rPr>
              <a:t>But if you push a boulder under water, it will sink, as weight (grav force) is larger than the buoyant force.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90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89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90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790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7904">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90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5"/>
          <p:cNvSpPr>
            <a:spLocks noGrp="1" noChangeArrowheads="1"/>
          </p:cNvSpPr>
          <p:nvPr>
            <p:ph type="title"/>
          </p:nvPr>
        </p:nvSpPr>
        <p:spPr>
          <a:xfrm>
            <a:off x="457200" y="381000"/>
            <a:ext cx="8229600" cy="762000"/>
          </a:xfrm>
        </p:spPr>
        <p:txBody>
          <a:bodyPr/>
          <a:lstStyle/>
          <a:p>
            <a:r>
              <a:rPr lang="en-US" sz="3200" u="sng" dirty="0" smtClean="0"/>
              <a:t>Displacement: </a:t>
            </a:r>
            <a:r>
              <a:rPr lang="en-US" sz="3200" u="sng" dirty="0"/>
              <a:t>towards Archimedes principle</a:t>
            </a:r>
          </a:p>
        </p:txBody>
      </p:sp>
      <p:pic>
        <p:nvPicPr>
          <p:cNvPr id="10249" name="Picture 9" descr="13-10Figure_FIG"/>
          <p:cNvPicPr>
            <a:picLocks noGrp="1" noChangeAspect="1" noChangeArrowheads="1"/>
          </p:cNvPicPr>
          <p:nvPr>
            <p:ph sz="quarter" idx="2"/>
          </p:nvPr>
        </p:nvPicPr>
        <p:blipFill>
          <a:blip r:embed="rId3" cstate="print"/>
          <a:srcRect t="21577"/>
          <a:stretch>
            <a:fillRect/>
          </a:stretch>
        </p:blipFill>
        <p:spPr>
          <a:xfrm>
            <a:off x="609600" y="2819400"/>
            <a:ext cx="2362200" cy="1500188"/>
          </a:xfrm>
          <a:noFill/>
          <a:ln/>
        </p:spPr>
      </p:pic>
      <p:pic>
        <p:nvPicPr>
          <p:cNvPr id="10251" name="Picture 11" descr="13-11Figure_FIG"/>
          <p:cNvPicPr>
            <a:picLocks noGrp="1" noChangeAspect="1" noChangeArrowheads="1"/>
          </p:cNvPicPr>
          <p:nvPr>
            <p:ph sz="quarter" idx="3"/>
          </p:nvPr>
        </p:nvPicPr>
        <p:blipFill>
          <a:blip r:embed="rId4" cstate="print"/>
          <a:srcRect/>
          <a:stretch>
            <a:fillRect/>
          </a:stretch>
        </p:blipFill>
        <p:spPr>
          <a:xfrm>
            <a:off x="685800" y="5270500"/>
            <a:ext cx="1905000" cy="1587500"/>
          </a:xfrm>
          <a:noFill/>
          <a:ln/>
        </p:spPr>
      </p:pic>
      <p:sp>
        <p:nvSpPr>
          <p:cNvPr id="10253" name="Text Box 13"/>
          <p:cNvSpPr txBox="1">
            <a:spLocks noChangeArrowheads="1"/>
          </p:cNvSpPr>
          <p:nvPr/>
        </p:nvSpPr>
        <p:spPr bwMode="auto">
          <a:xfrm>
            <a:off x="304800" y="1066800"/>
            <a:ext cx="8534400" cy="1158875"/>
          </a:xfrm>
          <a:prstGeom prst="rect">
            <a:avLst/>
          </a:prstGeom>
          <a:noFill/>
          <a:ln w="9525">
            <a:noFill/>
            <a:miter lim="800000"/>
            <a:headEnd/>
            <a:tailEnd/>
          </a:ln>
          <a:effectLst/>
        </p:spPr>
        <p:txBody>
          <a:bodyPr>
            <a:spAutoFit/>
          </a:bodyPr>
          <a:lstStyle/>
          <a:p>
            <a:pPr>
              <a:spcBef>
                <a:spcPct val="50000"/>
              </a:spcBef>
            </a:pPr>
            <a:r>
              <a:rPr lang="en-US" sz="2000" u="sng" dirty="0"/>
              <a:t>First we need the concept of “</a:t>
            </a:r>
            <a:r>
              <a:rPr lang="en-US" sz="2000" u="sng" dirty="0">
                <a:solidFill>
                  <a:srgbClr val="00B050"/>
                </a:solidFill>
              </a:rPr>
              <a:t>volume of water displaced</a:t>
            </a:r>
            <a:r>
              <a:rPr lang="en-US" sz="2000" u="sng" dirty="0"/>
              <a:t>”</a:t>
            </a:r>
          </a:p>
          <a:p>
            <a:pPr>
              <a:spcBef>
                <a:spcPct val="50000"/>
              </a:spcBef>
            </a:pPr>
            <a:r>
              <a:rPr lang="en-US" sz="2000" dirty="0">
                <a:solidFill>
                  <a:srgbClr val="00B0F0"/>
                </a:solidFill>
              </a:rPr>
              <a:t>A completely submerged object always displaces a </a:t>
            </a:r>
            <a:r>
              <a:rPr lang="en-US" sz="2000" u="sng" dirty="0">
                <a:solidFill>
                  <a:srgbClr val="00B0F0"/>
                </a:solidFill>
              </a:rPr>
              <a:t>volume </a:t>
            </a:r>
            <a:r>
              <a:rPr lang="en-US" sz="2000" dirty="0">
                <a:solidFill>
                  <a:srgbClr val="00B0F0"/>
                </a:solidFill>
              </a:rPr>
              <a:t>of liquid equal to its own volume:</a:t>
            </a:r>
          </a:p>
        </p:txBody>
      </p:sp>
      <p:sp>
        <p:nvSpPr>
          <p:cNvPr id="10254" name="Text Box 14"/>
          <p:cNvSpPr txBox="1">
            <a:spLocks noChangeArrowheads="1"/>
          </p:cNvSpPr>
          <p:nvPr/>
        </p:nvSpPr>
        <p:spPr bwMode="auto">
          <a:xfrm>
            <a:off x="3352800" y="2743200"/>
            <a:ext cx="5791200" cy="2530475"/>
          </a:xfrm>
          <a:prstGeom prst="rect">
            <a:avLst/>
          </a:prstGeom>
          <a:noFill/>
          <a:ln w="9525">
            <a:noFill/>
            <a:miter lim="800000"/>
            <a:headEnd/>
            <a:tailEnd/>
          </a:ln>
          <a:effectLst/>
        </p:spPr>
        <p:txBody>
          <a:bodyPr>
            <a:spAutoFit/>
          </a:bodyPr>
          <a:lstStyle/>
          <a:p>
            <a:pPr>
              <a:spcBef>
                <a:spcPct val="50000"/>
              </a:spcBef>
            </a:pPr>
            <a:r>
              <a:rPr lang="en-US" sz="2000" dirty="0"/>
              <a:t>If have container full of water, and then add a rock:</a:t>
            </a:r>
          </a:p>
          <a:p>
            <a:pPr>
              <a:spcBef>
                <a:spcPct val="50000"/>
              </a:spcBef>
            </a:pPr>
            <a:r>
              <a:rPr lang="en-US" sz="2000" dirty="0"/>
              <a:t>Volume of water dripped out = volume of rock. </a:t>
            </a:r>
          </a:p>
          <a:p>
            <a:pPr>
              <a:spcBef>
                <a:spcPct val="50000"/>
              </a:spcBef>
            </a:pPr>
            <a:r>
              <a:rPr lang="en-US" sz="2000" dirty="0"/>
              <a:t>Regardless of weight of rock – </a:t>
            </a:r>
            <a:r>
              <a:rPr lang="en-US" sz="2000" dirty="0" err="1"/>
              <a:t>eg</a:t>
            </a:r>
            <a:r>
              <a:rPr lang="en-US" sz="2000" dirty="0"/>
              <a:t>. a 1-liter container of milk and a 1-liter container of air submerged in water, both displace the same amount of water.</a:t>
            </a:r>
          </a:p>
        </p:txBody>
      </p:sp>
      <p:sp>
        <p:nvSpPr>
          <p:cNvPr id="10255" name="Text Box 15"/>
          <p:cNvSpPr txBox="1">
            <a:spLocks noChangeArrowheads="1"/>
          </p:cNvSpPr>
          <p:nvPr/>
        </p:nvSpPr>
        <p:spPr bwMode="auto">
          <a:xfrm>
            <a:off x="2438400" y="5638800"/>
            <a:ext cx="6705600" cy="854075"/>
          </a:xfrm>
          <a:prstGeom prst="rect">
            <a:avLst/>
          </a:prstGeom>
          <a:noFill/>
          <a:ln w="9525">
            <a:noFill/>
            <a:miter lim="800000"/>
            <a:headEnd/>
            <a:tailEnd/>
          </a:ln>
          <a:effectLst/>
        </p:spPr>
        <p:txBody>
          <a:bodyPr>
            <a:spAutoFit/>
          </a:bodyPr>
          <a:lstStyle/>
          <a:p>
            <a:pPr>
              <a:spcBef>
                <a:spcPct val="50000"/>
              </a:spcBef>
            </a:pPr>
            <a:r>
              <a:rPr lang="en-US" sz="2000" dirty="0"/>
              <a:t>If container is big:</a:t>
            </a:r>
          </a:p>
          <a:p>
            <a:pPr>
              <a:spcBef>
                <a:spcPct val="50000"/>
              </a:spcBef>
            </a:pPr>
            <a:r>
              <a:rPr lang="en-US" sz="2000" dirty="0"/>
              <a:t> then increase in volume level = volume of rock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5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5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5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2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lstStyle/>
          <a:p>
            <a:r>
              <a:rPr lang="en-US" sz="3200" b="1" u="sng" dirty="0" smtClean="0">
                <a:latin typeface="Blackadder ITC" pitchFamily="82" charset="0"/>
              </a:rPr>
              <a:t>Aside:</a:t>
            </a:r>
            <a:r>
              <a:rPr lang="en-US" sz="3200" u="sng" dirty="0" smtClean="0">
                <a:latin typeface="Blackadder ITC" pitchFamily="82" charset="0"/>
              </a:rPr>
              <a:t> Archimedes and the King’s Crown</a:t>
            </a:r>
            <a:endParaRPr lang="en-US" sz="3200" b="1" u="sng" dirty="0">
              <a:latin typeface="Blackadder ITC" pitchFamily="82" charset="0"/>
            </a:endParaRPr>
          </a:p>
        </p:txBody>
      </p:sp>
      <p:sp>
        <p:nvSpPr>
          <p:cNvPr id="8" name="TextBox 7"/>
          <p:cNvSpPr txBox="1"/>
          <p:nvPr/>
        </p:nvSpPr>
        <p:spPr>
          <a:xfrm>
            <a:off x="228600" y="762000"/>
            <a:ext cx="8610600" cy="2585323"/>
          </a:xfrm>
          <a:prstGeom prst="rect">
            <a:avLst/>
          </a:prstGeom>
          <a:noFill/>
        </p:spPr>
        <p:txBody>
          <a:bodyPr wrap="square" rtlCol="0">
            <a:spAutoFit/>
          </a:bodyPr>
          <a:lstStyle/>
          <a:p>
            <a:pPr>
              <a:buFont typeface="Arial" pitchFamily="34" charset="0"/>
              <a:buChar char="•"/>
            </a:pPr>
            <a:r>
              <a:rPr lang="en-US" dirty="0" smtClean="0"/>
              <a:t> </a:t>
            </a:r>
            <a:r>
              <a:rPr lang="en-US" dirty="0" smtClean="0">
                <a:solidFill>
                  <a:srgbClr val="00B050"/>
                </a:solidFill>
              </a:rPr>
              <a:t>This concept of displacement of water is really useful if you want to measure the volume of odd-shaped objects. </a:t>
            </a:r>
          </a:p>
          <a:p>
            <a:endParaRPr lang="en-US" dirty="0" smtClean="0"/>
          </a:p>
          <a:p>
            <a:pPr>
              <a:buFont typeface="Arial" pitchFamily="34" charset="0"/>
              <a:buChar char="•"/>
            </a:pPr>
            <a:r>
              <a:rPr lang="en-US" dirty="0" smtClean="0"/>
              <a:t> There is a story of how Archimedes (circa 250 BC) discovered this.</a:t>
            </a:r>
          </a:p>
          <a:p>
            <a:r>
              <a:rPr lang="en-US" dirty="0" smtClean="0"/>
              <a:t>King </a:t>
            </a:r>
            <a:r>
              <a:rPr lang="en-US" dirty="0" err="1" smtClean="0"/>
              <a:t>Hiero</a:t>
            </a:r>
            <a:r>
              <a:rPr lang="en-US" dirty="0" smtClean="0"/>
              <a:t> II had given a goldsmith a lump of pure gold of a certain weight to make him an elaborate crown. He then wanted to verify that the goldsmith did in fact use all the gold, and didn’t substitute part of a cheaper metal like silver, taking some of the gold for himself instead. How to determine this without destroying the crown?</a:t>
            </a:r>
          </a:p>
          <a:p>
            <a:r>
              <a:rPr lang="en-US" dirty="0" smtClean="0"/>
              <a:t> </a:t>
            </a:r>
            <a:endParaRPr lang="en-US" dirty="0"/>
          </a:p>
        </p:txBody>
      </p:sp>
      <p:pic>
        <p:nvPicPr>
          <p:cNvPr id="9" name="Picture 8" descr="crown.gif"/>
          <p:cNvPicPr>
            <a:picLocks noChangeAspect="1"/>
          </p:cNvPicPr>
          <p:nvPr/>
        </p:nvPicPr>
        <p:blipFill>
          <a:blip r:embed="rId3"/>
          <a:stretch>
            <a:fillRect/>
          </a:stretch>
        </p:blipFill>
        <p:spPr>
          <a:xfrm>
            <a:off x="2819400" y="5334000"/>
            <a:ext cx="3962400" cy="1271270"/>
          </a:xfrm>
          <a:prstGeom prst="rect">
            <a:avLst/>
          </a:prstGeom>
        </p:spPr>
      </p:pic>
      <p:pic>
        <p:nvPicPr>
          <p:cNvPr id="10" name="Picture 9" descr="eurekaFinal.jpg"/>
          <p:cNvPicPr>
            <a:picLocks noChangeAspect="1"/>
          </p:cNvPicPr>
          <p:nvPr/>
        </p:nvPicPr>
        <p:blipFill>
          <a:blip r:embed="rId4"/>
          <a:stretch>
            <a:fillRect/>
          </a:stretch>
        </p:blipFill>
        <p:spPr>
          <a:xfrm>
            <a:off x="6934200" y="4419600"/>
            <a:ext cx="2209800" cy="1826768"/>
          </a:xfrm>
          <a:prstGeom prst="rect">
            <a:avLst/>
          </a:prstGeom>
        </p:spPr>
      </p:pic>
      <p:sp>
        <p:nvSpPr>
          <p:cNvPr id="12" name="TextBox 11"/>
          <p:cNvSpPr txBox="1"/>
          <p:nvPr/>
        </p:nvSpPr>
        <p:spPr>
          <a:xfrm>
            <a:off x="381000" y="4114800"/>
            <a:ext cx="2819400" cy="923330"/>
          </a:xfrm>
          <a:prstGeom prst="rect">
            <a:avLst/>
          </a:prstGeom>
          <a:noFill/>
        </p:spPr>
        <p:txBody>
          <a:bodyPr wrap="square" rtlCol="0">
            <a:spAutoFit/>
          </a:bodyPr>
          <a:lstStyle/>
          <a:p>
            <a:r>
              <a:rPr lang="en-US" dirty="0" smtClean="0">
                <a:solidFill>
                  <a:srgbClr val="00B0F0"/>
                </a:solidFill>
              </a:rPr>
              <a:t>Can measure that the crown and gold ingot have the same weight.  </a:t>
            </a:r>
            <a:endParaRPr lang="en-US" dirty="0">
              <a:solidFill>
                <a:srgbClr val="00B0F0"/>
              </a:solidFill>
            </a:endParaRPr>
          </a:p>
        </p:txBody>
      </p:sp>
      <p:sp>
        <p:nvSpPr>
          <p:cNvPr id="13" name="TextBox 12"/>
          <p:cNvSpPr txBox="1"/>
          <p:nvPr/>
        </p:nvSpPr>
        <p:spPr>
          <a:xfrm>
            <a:off x="3048000" y="4114800"/>
            <a:ext cx="3733800" cy="1200329"/>
          </a:xfrm>
          <a:prstGeom prst="rect">
            <a:avLst/>
          </a:prstGeom>
          <a:noFill/>
        </p:spPr>
        <p:txBody>
          <a:bodyPr wrap="square" rtlCol="0">
            <a:spAutoFit/>
          </a:bodyPr>
          <a:lstStyle/>
          <a:p>
            <a:r>
              <a:rPr lang="en-US" dirty="0" smtClean="0">
                <a:solidFill>
                  <a:srgbClr val="00B0F0"/>
                </a:solidFill>
              </a:rPr>
              <a:t>When put in water, the king’s crown displaced </a:t>
            </a:r>
            <a:r>
              <a:rPr lang="en-US" u="sng" dirty="0" smtClean="0">
                <a:solidFill>
                  <a:srgbClr val="00B0F0"/>
                </a:solidFill>
              </a:rPr>
              <a:t>more</a:t>
            </a:r>
            <a:r>
              <a:rPr lang="en-US" dirty="0" smtClean="0">
                <a:solidFill>
                  <a:srgbClr val="00B0F0"/>
                </a:solidFill>
              </a:rPr>
              <a:t> water than the gold ingot </a:t>
            </a:r>
            <a:r>
              <a:rPr lang="en-US" dirty="0" smtClean="0">
                <a:solidFill>
                  <a:srgbClr val="00B0F0"/>
                </a:solidFill>
                <a:sym typeface="Wingdings" pitchFamily="2" charset="2"/>
              </a:rPr>
              <a:t> larger volume  lower density, i.e. not pure gold</a:t>
            </a:r>
            <a:endParaRPr lang="en-US" dirty="0">
              <a:solidFill>
                <a:srgbClr val="00B0F0"/>
              </a:solidFill>
            </a:endParaRPr>
          </a:p>
        </p:txBody>
      </p:sp>
      <p:sp>
        <p:nvSpPr>
          <p:cNvPr id="24" name="TextBox 23"/>
          <p:cNvSpPr txBox="1"/>
          <p:nvPr/>
        </p:nvSpPr>
        <p:spPr>
          <a:xfrm>
            <a:off x="228600" y="3124200"/>
            <a:ext cx="8686800" cy="923330"/>
          </a:xfrm>
          <a:prstGeom prst="rect">
            <a:avLst/>
          </a:prstGeom>
          <a:noFill/>
        </p:spPr>
        <p:txBody>
          <a:bodyPr wrap="square" rtlCol="0">
            <a:spAutoFit/>
          </a:bodyPr>
          <a:lstStyle/>
          <a:p>
            <a:r>
              <a:rPr lang="en-US" dirty="0" smtClean="0"/>
              <a:t>While taking a bath, Archimedes realized when an object is put in water, the water level rises an amount equal to the object’s volume (displacement principle).  </a:t>
            </a:r>
          </a:p>
          <a:p>
            <a:r>
              <a:rPr lang="en-US" dirty="0" smtClean="0"/>
              <a:t>So: </a:t>
            </a:r>
          </a:p>
        </p:txBody>
      </p:sp>
      <p:pic>
        <p:nvPicPr>
          <p:cNvPr id="26" name="Picture 25" descr="Archimedes_water_balance.gif"/>
          <p:cNvPicPr>
            <a:picLocks noChangeAspect="1"/>
          </p:cNvPicPr>
          <p:nvPr/>
        </p:nvPicPr>
        <p:blipFill>
          <a:blip r:embed="rId5"/>
          <a:stretch>
            <a:fillRect/>
          </a:stretch>
        </p:blipFill>
        <p:spPr>
          <a:xfrm>
            <a:off x="609600" y="5029200"/>
            <a:ext cx="2057400" cy="1520190"/>
          </a:xfrm>
          <a:prstGeom prst="rect">
            <a:avLst/>
          </a:prstGeom>
        </p:spPr>
      </p:pic>
      <p:cxnSp>
        <p:nvCxnSpPr>
          <p:cNvPr id="29" name="Straight Arrow Connector 28"/>
          <p:cNvCxnSpPr/>
          <p:nvPr/>
        </p:nvCxnSpPr>
        <p:spPr>
          <a:xfrm rot="16200000" flipH="1">
            <a:off x="5486400" y="5105400"/>
            <a:ext cx="1524000" cy="60960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304800"/>
            <a:ext cx="8229600" cy="838200"/>
          </a:xfrm>
        </p:spPr>
        <p:txBody>
          <a:bodyPr/>
          <a:lstStyle/>
          <a:p>
            <a:r>
              <a:rPr lang="en-US" sz="3200" u="sng" dirty="0"/>
              <a:t>Buoyancy: Archimedes’ Principle</a:t>
            </a:r>
          </a:p>
        </p:txBody>
      </p:sp>
      <p:sp>
        <p:nvSpPr>
          <p:cNvPr id="40963" name="Rectangle 3"/>
          <p:cNvSpPr>
            <a:spLocks noGrp="1" noChangeArrowheads="1"/>
          </p:cNvSpPr>
          <p:nvPr>
            <p:ph type="body" idx="1"/>
          </p:nvPr>
        </p:nvSpPr>
        <p:spPr>
          <a:xfrm>
            <a:off x="228600" y="1219200"/>
            <a:ext cx="8915400" cy="914400"/>
          </a:xfrm>
        </p:spPr>
        <p:txBody>
          <a:bodyPr/>
          <a:lstStyle/>
          <a:p>
            <a:pPr>
              <a:buFontTx/>
              <a:buNone/>
            </a:pPr>
            <a:r>
              <a:rPr lang="en-US" sz="2000" b="1" dirty="0"/>
              <a:t>An immersed body is buoyed up by a force equal to the weight of the </a:t>
            </a:r>
          </a:p>
          <a:p>
            <a:pPr>
              <a:buFontTx/>
              <a:buNone/>
            </a:pPr>
            <a:r>
              <a:rPr lang="en-US" sz="2000" b="1" dirty="0"/>
              <a:t>fluid it displaces.</a:t>
            </a:r>
          </a:p>
        </p:txBody>
      </p:sp>
      <p:sp>
        <p:nvSpPr>
          <p:cNvPr id="40964" name="Rectangle 4"/>
          <p:cNvSpPr>
            <a:spLocks noChangeArrowheads="1"/>
          </p:cNvSpPr>
          <p:nvPr/>
        </p:nvSpPr>
        <p:spPr bwMode="auto">
          <a:xfrm>
            <a:off x="0" y="1143000"/>
            <a:ext cx="8686800" cy="838200"/>
          </a:xfrm>
          <a:prstGeom prst="rect">
            <a:avLst/>
          </a:prstGeom>
          <a:noFill/>
          <a:ln w="9525">
            <a:solidFill>
              <a:schemeClr val="tx1"/>
            </a:solidFill>
            <a:miter lim="800000"/>
            <a:headEnd/>
            <a:tailEnd/>
          </a:ln>
          <a:effectLst/>
        </p:spPr>
        <p:txBody>
          <a:bodyPr wrap="none" anchor="ctr"/>
          <a:lstStyle/>
          <a:p>
            <a:endParaRPr lang="en-US"/>
          </a:p>
        </p:txBody>
      </p:sp>
      <p:sp>
        <p:nvSpPr>
          <p:cNvPr id="40965" name="Text Box 5"/>
          <p:cNvSpPr txBox="1">
            <a:spLocks noChangeArrowheads="1"/>
          </p:cNvSpPr>
          <p:nvPr/>
        </p:nvSpPr>
        <p:spPr bwMode="auto">
          <a:xfrm>
            <a:off x="0" y="2133600"/>
            <a:ext cx="8458200" cy="2835275"/>
          </a:xfrm>
          <a:prstGeom prst="rect">
            <a:avLst/>
          </a:prstGeom>
          <a:noFill/>
          <a:ln w="9525">
            <a:noFill/>
            <a:miter lim="800000"/>
            <a:headEnd/>
            <a:tailEnd/>
          </a:ln>
          <a:effectLst/>
        </p:spPr>
        <p:txBody>
          <a:bodyPr>
            <a:spAutoFit/>
          </a:bodyPr>
          <a:lstStyle/>
          <a:p>
            <a:pPr>
              <a:spcBef>
                <a:spcPct val="50000"/>
              </a:spcBef>
              <a:buFontTx/>
              <a:buChar char="•"/>
            </a:pPr>
            <a:r>
              <a:rPr lang="en-US"/>
              <a:t> </a:t>
            </a:r>
            <a:r>
              <a:rPr lang="en-US" sz="2000"/>
              <a:t>Applies to liquids and gases</a:t>
            </a:r>
          </a:p>
          <a:p>
            <a:pPr>
              <a:spcBef>
                <a:spcPct val="50000"/>
              </a:spcBef>
              <a:buFontTx/>
              <a:buChar char="•"/>
            </a:pPr>
            <a:r>
              <a:rPr lang="en-US" sz="2000"/>
              <a:t> Applies  to either partially submerged objects or fully submerged objects </a:t>
            </a:r>
          </a:p>
          <a:p>
            <a:pPr>
              <a:spcBef>
                <a:spcPct val="50000"/>
              </a:spcBef>
              <a:buFontTx/>
              <a:buChar char="•"/>
            </a:pPr>
            <a:r>
              <a:rPr lang="en-US" sz="2000"/>
              <a:t> So buoyant force depends on object’s </a:t>
            </a:r>
            <a:r>
              <a:rPr lang="en-US" sz="2000" b="1" i="1"/>
              <a:t>volume</a:t>
            </a:r>
            <a:r>
              <a:rPr lang="en-US" sz="2000" b="1"/>
              <a:t>.</a:t>
            </a:r>
          </a:p>
          <a:p>
            <a:pPr>
              <a:spcBef>
                <a:spcPct val="50000"/>
              </a:spcBef>
            </a:pPr>
            <a:r>
              <a:rPr lang="en-US" sz="2000"/>
              <a:t>Eg. What is the buoyant force on a 1-liter container of anything in water so that just </a:t>
            </a:r>
            <a:r>
              <a:rPr lang="en-US" sz="2000" i="1"/>
              <a:t>half </a:t>
            </a:r>
            <a:r>
              <a:rPr lang="en-US" sz="2000"/>
              <a:t>of it is in the water?</a:t>
            </a:r>
          </a:p>
          <a:p>
            <a:pPr>
              <a:spcBef>
                <a:spcPct val="50000"/>
              </a:spcBef>
            </a:pPr>
            <a:r>
              <a:rPr lang="en-US" sz="2000"/>
              <a:t>	</a:t>
            </a:r>
            <a:r>
              <a:rPr lang="en-US" sz="2000">
                <a:solidFill>
                  <a:srgbClr val="993366"/>
                </a:solidFill>
              </a:rPr>
              <a:t>Same volume, 0.5-liter, of water is displaced, so the buoyant force on it is the weight of 0.5-liters of water = 0.5 x 9.8 N = 4.9 N.  </a:t>
            </a:r>
          </a:p>
        </p:txBody>
      </p:sp>
      <p:grpSp>
        <p:nvGrpSpPr>
          <p:cNvPr id="40968" name="Group 8"/>
          <p:cNvGrpSpPr>
            <a:grpSpLocks/>
          </p:cNvGrpSpPr>
          <p:nvPr/>
        </p:nvGrpSpPr>
        <p:grpSpPr bwMode="auto">
          <a:xfrm>
            <a:off x="3124200" y="4953000"/>
            <a:ext cx="5486400" cy="1098550"/>
            <a:chOff x="1824" y="2880"/>
            <a:chExt cx="3456" cy="692"/>
          </a:xfrm>
        </p:grpSpPr>
        <p:sp>
          <p:nvSpPr>
            <p:cNvPr id="40966" name="Line 6"/>
            <p:cNvSpPr>
              <a:spLocks noChangeShapeType="1"/>
            </p:cNvSpPr>
            <p:nvPr/>
          </p:nvSpPr>
          <p:spPr bwMode="auto">
            <a:xfrm flipV="1">
              <a:off x="2640" y="2880"/>
              <a:ext cx="240" cy="96"/>
            </a:xfrm>
            <a:prstGeom prst="line">
              <a:avLst/>
            </a:prstGeom>
            <a:noFill/>
            <a:ln w="9525">
              <a:solidFill>
                <a:schemeClr val="accent2"/>
              </a:solidFill>
              <a:round/>
              <a:headEnd/>
              <a:tailEnd type="triangle" w="med" len="med"/>
            </a:ln>
            <a:effectLst/>
          </p:spPr>
          <p:txBody>
            <a:bodyPr/>
            <a:lstStyle/>
            <a:p>
              <a:endParaRPr lang="en-US"/>
            </a:p>
          </p:txBody>
        </p:sp>
        <p:sp>
          <p:nvSpPr>
            <p:cNvPr id="40967" name="Text Box 7"/>
            <p:cNvSpPr txBox="1">
              <a:spLocks noChangeArrowheads="1"/>
            </p:cNvSpPr>
            <p:nvPr/>
          </p:nvSpPr>
          <p:spPr bwMode="auto">
            <a:xfrm>
              <a:off x="1824" y="2976"/>
              <a:ext cx="3456" cy="596"/>
            </a:xfrm>
            <a:prstGeom prst="rect">
              <a:avLst/>
            </a:prstGeom>
            <a:noFill/>
            <a:ln w="9525">
              <a:noFill/>
              <a:miter lim="800000"/>
              <a:headEnd/>
              <a:tailEnd/>
            </a:ln>
            <a:effectLst/>
          </p:spPr>
          <p:txBody>
            <a:bodyPr>
              <a:spAutoFit/>
            </a:bodyPr>
            <a:lstStyle/>
            <a:p>
              <a:pPr>
                <a:spcBef>
                  <a:spcPct val="50000"/>
                </a:spcBef>
              </a:pPr>
              <a:r>
                <a:rPr lang="en-US">
                  <a:solidFill>
                    <a:schemeClr val="accent2"/>
                  </a:solidFill>
                </a:rPr>
                <a:t>Recall 1-liter of anything is 1000 cm</a:t>
              </a:r>
              <a:r>
                <a:rPr lang="en-US" baseline="30000">
                  <a:solidFill>
                    <a:schemeClr val="accent2"/>
                  </a:solidFill>
                </a:rPr>
                <a:t>3</a:t>
              </a:r>
              <a:r>
                <a:rPr lang="en-US">
                  <a:solidFill>
                    <a:schemeClr val="accent2"/>
                  </a:solidFill>
                </a:rPr>
                <a:t>. Recall mass density of water is 1g/cm</a:t>
              </a:r>
              <a:r>
                <a:rPr lang="en-US" baseline="30000">
                  <a:solidFill>
                    <a:schemeClr val="accent2"/>
                  </a:solidFill>
                </a:rPr>
                <a:t>3</a:t>
              </a:r>
              <a:r>
                <a:rPr lang="en-US">
                  <a:solidFill>
                    <a:schemeClr val="accent2"/>
                  </a:solidFill>
                </a:rPr>
                <a:t>, so weight density is 1x</a:t>
              </a:r>
              <a:r>
                <a:rPr lang="en-US" i="1">
                  <a:solidFill>
                    <a:schemeClr val="accent2"/>
                  </a:solidFill>
                </a:rPr>
                <a:t>g </a:t>
              </a:r>
              <a:r>
                <a:rPr lang="en-US">
                  <a:solidFill>
                    <a:schemeClr val="accent2"/>
                  </a:solidFill>
                </a:rPr>
                <a:t>= 9.8 N/cm</a:t>
              </a:r>
              <a:r>
                <a:rPr lang="en-US" baseline="30000">
                  <a:solidFill>
                    <a:schemeClr val="accent2"/>
                  </a:solidFill>
                </a:rPr>
                <a:t>3</a:t>
              </a:r>
              <a:r>
                <a:rPr lang="en-US">
                  <a:solidFill>
                    <a:schemeClr val="accent2"/>
                  </a:solidFill>
                </a:rPr>
                <a:t>. So weight of 1 liter of water is 9.8 N.</a:t>
              </a:r>
              <a:r>
                <a:rPr lang="en-US" sz="2000">
                  <a:solidFill>
                    <a:schemeClr val="accent2"/>
                  </a:solidFill>
                </a:rPr>
                <a:t> </a:t>
              </a:r>
            </a:p>
          </p:txBody>
        </p:sp>
      </p:grpSp>
      <p:sp>
        <p:nvSpPr>
          <p:cNvPr id="40970" name="Text Box 10"/>
          <p:cNvSpPr txBox="1">
            <a:spLocks noChangeArrowheads="1"/>
          </p:cNvSpPr>
          <p:nvPr/>
        </p:nvSpPr>
        <p:spPr bwMode="auto">
          <a:xfrm>
            <a:off x="0" y="6156325"/>
            <a:ext cx="8763000" cy="701675"/>
          </a:xfrm>
          <a:prstGeom prst="rect">
            <a:avLst/>
          </a:prstGeom>
          <a:noFill/>
          <a:ln w="9525">
            <a:noFill/>
            <a:miter lim="800000"/>
            <a:headEnd/>
            <a:tailEnd/>
          </a:ln>
          <a:effectLst/>
        </p:spPr>
        <p:txBody>
          <a:bodyPr>
            <a:spAutoFit/>
          </a:bodyPr>
          <a:lstStyle/>
          <a:p>
            <a:pPr>
              <a:spcBef>
                <a:spcPct val="50000"/>
              </a:spcBef>
            </a:pPr>
            <a:r>
              <a:rPr lang="en-US" sz="2000"/>
              <a:t>If fully submerged, the buoyant force is greater – equal to 9.8 N  in the case of (any) 1-liter object.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6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6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6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9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304800"/>
            <a:ext cx="8229600" cy="838200"/>
          </a:xfrm>
        </p:spPr>
        <p:txBody>
          <a:bodyPr/>
          <a:lstStyle/>
          <a:p>
            <a:r>
              <a:rPr lang="en-US" sz="3200" u="sng" dirty="0"/>
              <a:t>More on Archimedes Principle</a:t>
            </a:r>
          </a:p>
        </p:txBody>
      </p:sp>
      <p:sp>
        <p:nvSpPr>
          <p:cNvPr id="41987" name="Rectangle 3"/>
          <p:cNvSpPr>
            <a:spLocks noGrp="1" noChangeArrowheads="1"/>
          </p:cNvSpPr>
          <p:nvPr>
            <p:ph type="body" sz="half" idx="1"/>
          </p:nvPr>
        </p:nvSpPr>
        <p:spPr>
          <a:xfrm>
            <a:off x="457200" y="1371600"/>
            <a:ext cx="5562600" cy="2590800"/>
          </a:xfrm>
        </p:spPr>
        <p:txBody>
          <a:bodyPr/>
          <a:lstStyle/>
          <a:p>
            <a:pPr>
              <a:lnSpc>
                <a:spcPct val="90000"/>
              </a:lnSpc>
            </a:pPr>
            <a:r>
              <a:rPr lang="en-US" sz="2000" dirty="0"/>
              <a:t>For a fully submerged object, the </a:t>
            </a:r>
            <a:r>
              <a:rPr lang="en-US" sz="2000" dirty="0">
                <a:solidFill>
                  <a:srgbClr val="00B050"/>
                </a:solidFill>
              </a:rPr>
              <a:t>buoyant force is </a:t>
            </a:r>
            <a:r>
              <a:rPr lang="en-US" sz="2000" i="1" dirty="0">
                <a:solidFill>
                  <a:srgbClr val="00B050"/>
                </a:solidFill>
              </a:rPr>
              <a:t>independent of depth</a:t>
            </a:r>
            <a:r>
              <a:rPr lang="en-US" sz="2000" dirty="0"/>
              <a:t>, even though the pressure depends on depth: </a:t>
            </a:r>
          </a:p>
          <a:p>
            <a:pPr>
              <a:lnSpc>
                <a:spcPct val="90000"/>
              </a:lnSpc>
              <a:buFontTx/>
              <a:buNone/>
            </a:pPr>
            <a:endParaRPr lang="en-US" sz="2000" dirty="0"/>
          </a:p>
          <a:p>
            <a:pPr>
              <a:lnSpc>
                <a:spcPct val="90000"/>
              </a:lnSpc>
              <a:buFontTx/>
              <a:buNone/>
            </a:pPr>
            <a:r>
              <a:rPr lang="en-US" sz="2000" dirty="0"/>
              <a:t>The </a:t>
            </a:r>
            <a:r>
              <a:rPr lang="en-US" sz="2000" b="1" i="1" dirty="0"/>
              <a:t>difference</a:t>
            </a:r>
            <a:r>
              <a:rPr lang="en-US" sz="2000" dirty="0"/>
              <a:t> between the pressure at the bottom of the object  and the pressure at the top is what causes the buoyant force. This </a:t>
            </a:r>
            <a:r>
              <a:rPr lang="en-US" sz="2000" i="1" dirty="0"/>
              <a:t>difference</a:t>
            </a:r>
            <a:r>
              <a:rPr lang="en-US" sz="2000" dirty="0"/>
              <a:t> is same at any depth – it just depends on how tall the object is.</a:t>
            </a:r>
          </a:p>
          <a:p>
            <a:pPr>
              <a:lnSpc>
                <a:spcPct val="90000"/>
              </a:lnSpc>
              <a:buFontTx/>
              <a:buNone/>
            </a:pPr>
            <a:endParaRPr lang="en-US" sz="2000" dirty="0"/>
          </a:p>
        </p:txBody>
      </p:sp>
      <p:pic>
        <p:nvPicPr>
          <p:cNvPr id="41988" name="Picture 4" descr="13-14Figure_FIG"/>
          <p:cNvPicPr>
            <a:picLocks noGrp="1" noChangeAspect="1" noChangeArrowheads="1"/>
          </p:cNvPicPr>
          <p:nvPr>
            <p:ph sz="quarter" idx="2"/>
          </p:nvPr>
        </p:nvPicPr>
        <p:blipFill>
          <a:blip r:embed="rId3"/>
          <a:srcRect l="24928" r="19676" b="801"/>
          <a:stretch>
            <a:fillRect/>
          </a:stretch>
        </p:blipFill>
        <p:spPr>
          <a:xfrm>
            <a:off x="6477000" y="1600200"/>
            <a:ext cx="1727200" cy="2362200"/>
          </a:xfrm>
          <a:noFill/>
          <a:ln/>
        </p:spPr>
      </p:pic>
      <p:sp>
        <p:nvSpPr>
          <p:cNvPr id="41990" name="Text Box 6"/>
          <p:cNvSpPr txBox="1">
            <a:spLocks noChangeArrowheads="1"/>
          </p:cNvSpPr>
          <p:nvPr/>
        </p:nvSpPr>
        <p:spPr bwMode="auto">
          <a:xfrm>
            <a:off x="533400" y="5181600"/>
            <a:ext cx="81534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41991" name="Text Box 7"/>
          <p:cNvSpPr txBox="1">
            <a:spLocks noChangeArrowheads="1"/>
          </p:cNvSpPr>
          <p:nvPr/>
        </p:nvSpPr>
        <p:spPr bwMode="auto">
          <a:xfrm>
            <a:off x="304800" y="4267200"/>
            <a:ext cx="8458200" cy="707886"/>
          </a:xfrm>
          <a:prstGeom prst="rect">
            <a:avLst/>
          </a:prstGeom>
          <a:noFill/>
          <a:ln w="9525">
            <a:noFill/>
            <a:miter lim="800000"/>
            <a:headEnd/>
            <a:tailEnd/>
          </a:ln>
          <a:effectLst/>
        </p:spPr>
        <p:txBody>
          <a:bodyPr>
            <a:spAutoFit/>
          </a:bodyPr>
          <a:lstStyle/>
          <a:p>
            <a:pPr>
              <a:spcBef>
                <a:spcPct val="50000"/>
              </a:spcBef>
              <a:buFontTx/>
              <a:buChar char="•"/>
            </a:pPr>
            <a:r>
              <a:rPr lang="en-US" dirty="0"/>
              <a:t> </a:t>
            </a:r>
            <a:r>
              <a:rPr lang="en-US" sz="2000" dirty="0"/>
              <a:t>Because of the buoyant force, </a:t>
            </a:r>
            <a:r>
              <a:rPr lang="en-US" sz="2000" dirty="0" smtClean="0"/>
              <a:t>apparent weight </a:t>
            </a:r>
            <a:r>
              <a:rPr lang="en-US" sz="2000" dirty="0"/>
              <a:t>in water is less than weight in air:</a:t>
            </a:r>
          </a:p>
        </p:txBody>
      </p:sp>
      <p:pic>
        <p:nvPicPr>
          <p:cNvPr id="41992" name="Picture 8" descr="13-13Figure_FIG"/>
          <p:cNvPicPr>
            <a:picLocks noGrp="1" noChangeAspect="1" noChangeArrowheads="1"/>
          </p:cNvPicPr>
          <p:nvPr>
            <p:ph sz="quarter" idx="3"/>
          </p:nvPr>
        </p:nvPicPr>
        <p:blipFill>
          <a:blip r:embed="rId4" cstate="print"/>
          <a:srcRect/>
          <a:stretch>
            <a:fillRect/>
          </a:stretch>
        </p:blipFill>
        <p:spPr>
          <a:xfrm>
            <a:off x="1981200" y="5041900"/>
            <a:ext cx="2895600" cy="1816100"/>
          </a:xfrm>
          <a:noFill/>
          <a:ln/>
        </p:spPr>
      </p:pic>
      <p:sp>
        <p:nvSpPr>
          <p:cNvPr id="41994" name="Text Box 10"/>
          <p:cNvSpPr txBox="1">
            <a:spLocks noChangeArrowheads="1"/>
          </p:cNvSpPr>
          <p:nvPr/>
        </p:nvSpPr>
        <p:spPr bwMode="auto">
          <a:xfrm>
            <a:off x="5334000" y="5089525"/>
            <a:ext cx="3810000" cy="1768475"/>
          </a:xfrm>
          <a:prstGeom prst="rect">
            <a:avLst/>
          </a:prstGeom>
          <a:noFill/>
          <a:ln w="9525">
            <a:noFill/>
            <a:miter lim="800000"/>
            <a:headEnd/>
            <a:tailEnd/>
          </a:ln>
          <a:effectLst/>
        </p:spPr>
        <p:txBody>
          <a:bodyPr>
            <a:spAutoFit/>
          </a:bodyPr>
          <a:lstStyle/>
          <a:p>
            <a:pPr>
              <a:spcBef>
                <a:spcPct val="50000"/>
              </a:spcBef>
            </a:pPr>
            <a:r>
              <a:rPr lang="en-US" sz="2000"/>
              <a:t>Here, the 3N object displaces an amount of water weighing 2N = buoyant force. </a:t>
            </a:r>
          </a:p>
          <a:p>
            <a:pPr>
              <a:spcBef>
                <a:spcPct val="50000"/>
              </a:spcBef>
            </a:pPr>
            <a:r>
              <a:rPr lang="en-US" sz="2000"/>
              <a:t>So its weight in water is reduced to 1N.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991">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99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9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Text Box 4"/>
          <p:cNvSpPr txBox="1">
            <a:spLocks noChangeArrowheads="1"/>
          </p:cNvSpPr>
          <p:nvPr/>
        </p:nvSpPr>
        <p:spPr bwMode="auto">
          <a:xfrm>
            <a:off x="914400" y="304800"/>
            <a:ext cx="7239000" cy="579438"/>
          </a:xfrm>
          <a:prstGeom prst="rect">
            <a:avLst/>
          </a:prstGeom>
          <a:noFill/>
          <a:ln w="9525">
            <a:noFill/>
            <a:miter lim="800000"/>
            <a:headEnd/>
            <a:tailEnd/>
          </a:ln>
          <a:effectLst/>
        </p:spPr>
        <p:txBody>
          <a:bodyPr>
            <a:spAutoFit/>
          </a:bodyPr>
          <a:lstStyle/>
          <a:p>
            <a:pPr algn="ctr">
              <a:spcBef>
                <a:spcPct val="50000"/>
              </a:spcBef>
            </a:pPr>
            <a:r>
              <a:rPr lang="en-US" sz="3200" b="1" u="sng" dirty="0"/>
              <a:t>Clicker Question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Text Box 5"/>
          <p:cNvSpPr txBox="1">
            <a:spLocks noChangeArrowheads="1"/>
          </p:cNvSpPr>
          <p:nvPr/>
        </p:nvSpPr>
        <p:spPr bwMode="auto">
          <a:xfrm>
            <a:off x="457200" y="609600"/>
            <a:ext cx="8001000" cy="579438"/>
          </a:xfrm>
          <a:prstGeom prst="rect">
            <a:avLst/>
          </a:prstGeom>
          <a:noFill/>
          <a:ln w="9525">
            <a:noFill/>
            <a:miter lim="800000"/>
            <a:headEnd/>
            <a:tailEnd/>
          </a:ln>
          <a:effectLst/>
        </p:spPr>
        <p:txBody>
          <a:bodyPr>
            <a:spAutoFit/>
          </a:bodyPr>
          <a:lstStyle/>
          <a:p>
            <a:pPr>
              <a:spcBef>
                <a:spcPct val="50000"/>
              </a:spcBef>
            </a:pPr>
            <a:endParaRPr lang="en-US" sz="3200"/>
          </a:p>
        </p:txBody>
      </p:sp>
      <p:sp>
        <p:nvSpPr>
          <p:cNvPr id="46087" name="Text Box 7"/>
          <p:cNvSpPr txBox="1">
            <a:spLocks noChangeArrowheads="1"/>
          </p:cNvSpPr>
          <p:nvPr/>
        </p:nvSpPr>
        <p:spPr bwMode="auto">
          <a:xfrm>
            <a:off x="381000" y="1066800"/>
            <a:ext cx="8305800" cy="3631763"/>
          </a:xfrm>
          <a:prstGeom prst="rect">
            <a:avLst/>
          </a:prstGeom>
          <a:noFill/>
          <a:ln w="9525">
            <a:noFill/>
            <a:miter lim="800000"/>
            <a:headEnd/>
            <a:tailEnd/>
          </a:ln>
          <a:effectLst/>
        </p:spPr>
        <p:txBody>
          <a:bodyPr>
            <a:spAutoFit/>
          </a:bodyPr>
          <a:lstStyle/>
          <a:p>
            <a:pPr>
              <a:spcBef>
                <a:spcPct val="50000"/>
              </a:spcBef>
            </a:pPr>
            <a:r>
              <a:rPr lang="en-US" sz="2000" i="1" dirty="0"/>
              <a:t>Very Important!!!</a:t>
            </a:r>
          </a:p>
          <a:p>
            <a:pPr>
              <a:spcBef>
                <a:spcPct val="50000"/>
              </a:spcBef>
            </a:pPr>
            <a:r>
              <a:rPr lang="en-US" sz="2000" dirty="0">
                <a:solidFill>
                  <a:srgbClr val="0070C0"/>
                </a:solidFill>
              </a:rPr>
              <a:t>It’s the </a:t>
            </a:r>
            <a:r>
              <a:rPr lang="en-US" sz="2000" b="1" i="1" dirty="0">
                <a:solidFill>
                  <a:srgbClr val="0070C0"/>
                </a:solidFill>
              </a:rPr>
              <a:t>volume </a:t>
            </a:r>
            <a:r>
              <a:rPr lang="en-US" sz="2000" dirty="0">
                <a:solidFill>
                  <a:srgbClr val="0070C0"/>
                </a:solidFill>
              </a:rPr>
              <a:t>of the object that determines the buoyant force, </a:t>
            </a:r>
            <a:r>
              <a:rPr lang="en-US" sz="2000">
                <a:solidFill>
                  <a:srgbClr val="0070C0"/>
                </a:solidFill>
              </a:rPr>
              <a:t>not </a:t>
            </a:r>
            <a:r>
              <a:rPr lang="en-US" sz="2000" smtClean="0">
                <a:solidFill>
                  <a:srgbClr val="0070C0"/>
                </a:solidFill>
              </a:rPr>
              <a:t>its </a:t>
            </a:r>
            <a:r>
              <a:rPr lang="en-US" sz="2000" dirty="0">
                <a:solidFill>
                  <a:srgbClr val="0070C0"/>
                </a:solidFill>
              </a:rPr>
              <a:t>weight</a:t>
            </a:r>
            <a:r>
              <a:rPr lang="en-US" sz="2000" dirty="0" smtClean="0">
                <a:solidFill>
                  <a:srgbClr val="0070C0"/>
                </a:solidFill>
              </a:rPr>
              <a:t>!</a:t>
            </a:r>
          </a:p>
          <a:p>
            <a:pPr>
              <a:spcBef>
                <a:spcPct val="50000"/>
              </a:spcBef>
            </a:pPr>
            <a:endParaRPr lang="en-US" sz="2000" dirty="0"/>
          </a:p>
          <a:p>
            <a:pPr>
              <a:spcBef>
                <a:spcPct val="50000"/>
              </a:spcBef>
            </a:pPr>
            <a:r>
              <a:rPr lang="en-US" sz="2000" dirty="0" err="1"/>
              <a:t>Eg</a:t>
            </a:r>
            <a:r>
              <a:rPr lang="en-US" sz="2000" dirty="0"/>
              <a:t>. A small steel ball experiences less upward buoyant force than a large </a:t>
            </a:r>
            <a:r>
              <a:rPr lang="en-US" sz="2000" dirty="0" err="1"/>
              <a:t>styrofoam</a:t>
            </a:r>
            <a:r>
              <a:rPr lang="en-US" sz="2000" dirty="0"/>
              <a:t> ball. The steel ball sinks because its downward gravitational force is much bigger – </a:t>
            </a:r>
          </a:p>
          <a:p>
            <a:pPr>
              <a:spcBef>
                <a:spcPct val="50000"/>
              </a:spcBef>
            </a:pPr>
            <a:r>
              <a:rPr lang="en-US" sz="2000" dirty="0"/>
              <a:t>	Sink or float depends on the objects weight as well – next slide..</a:t>
            </a:r>
          </a:p>
          <a:p>
            <a:pPr>
              <a:spcBef>
                <a:spcPct val="50000"/>
              </a:spcBef>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533400" y="457200"/>
            <a:ext cx="8077200" cy="579438"/>
          </a:xfrm>
          <a:prstGeom prst="rect">
            <a:avLst/>
          </a:prstGeom>
          <a:noFill/>
          <a:ln w="9525">
            <a:noFill/>
            <a:miter lim="800000"/>
            <a:headEnd/>
            <a:tailEnd/>
          </a:ln>
          <a:effectLst/>
        </p:spPr>
        <p:txBody>
          <a:bodyPr>
            <a:spAutoFit/>
          </a:bodyPr>
          <a:lstStyle/>
          <a:p>
            <a:pPr algn="ctr">
              <a:spcBef>
                <a:spcPct val="50000"/>
              </a:spcBef>
            </a:pPr>
            <a:r>
              <a:rPr lang="en-US" sz="3200" b="1" u="sng">
                <a:solidFill>
                  <a:srgbClr val="990099"/>
                </a:solidFill>
              </a:rPr>
              <a:t>Ch 13 (Liquids)</a:t>
            </a:r>
          </a:p>
        </p:txBody>
      </p:sp>
      <p:sp>
        <p:nvSpPr>
          <p:cNvPr id="2054" name="Text Box 6"/>
          <p:cNvSpPr txBox="1">
            <a:spLocks noChangeArrowheads="1"/>
          </p:cNvSpPr>
          <p:nvPr/>
        </p:nvSpPr>
        <p:spPr bwMode="auto">
          <a:xfrm>
            <a:off x="0" y="1524000"/>
            <a:ext cx="9144000" cy="396875"/>
          </a:xfrm>
          <a:prstGeom prst="rect">
            <a:avLst/>
          </a:prstGeom>
          <a:noFill/>
          <a:ln w="9525">
            <a:noFill/>
            <a:miter lim="800000"/>
            <a:headEnd/>
            <a:tailEnd/>
          </a:ln>
          <a:effectLst/>
        </p:spPr>
        <p:txBody>
          <a:bodyPr>
            <a:spAutoFit/>
          </a:bodyPr>
          <a:lstStyle/>
          <a:p>
            <a:pPr>
              <a:spcBef>
                <a:spcPct val="50000"/>
              </a:spcBef>
            </a:pPr>
            <a:r>
              <a:rPr lang="en-US" sz="2000"/>
              <a:t>First, concept of </a:t>
            </a:r>
            <a:r>
              <a:rPr lang="en-US" sz="2000" b="1"/>
              <a:t>density</a:t>
            </a:r>
            <a:r>
              <a:rPr lang="en-US" sz="2000"/>
              <a:t> (in Ch 12, everything else of which we are skipping)</a:t>
            </a:r>
          </a:p>
        </p:txBody>
      </p:sp>
      <p:grpSp>
        <p:nvGrpSpPr>
          <p:cNvPr id="2059" name="Group 11"/>
          <p:cNvGrpSpPr>
            <a:grpSpLocks/>
          </p:cNvGrpSpPr>
          <p:nvPr/>
        </p:nvGrpSpPr>
        <p:grpSpPr bwMode="auto">
          <a:xfrm>
            <a:off x="609600" y="2286000"/>
            <a:ext cx="2895600" cy="914400"/>
            <a:chOff x="624" y="2352"/>
            <a:chExt cx="1824" cy="576"/>
          </a:xfrm>
        </p:grpSpPr>
        <p:sp>
          <p:nvSpPr>
            <p:cNvPr id="2055" name="Text Box 7"/>
            <p:cNvSpPr txBox="1">
              <a:spLocks noChangeArrowheads="1"/>
            </p:cNvSpPr>
            <p:nvPr/>
          </p:nvSpPr>
          <p:spPr bwMode="auto">
            <a:xfrm>
              <a:off x="816" y="2448"/>
              <a:ext cx="960" cy="231"/>
            </a:xfrm>
            <a:prstGeom prst="rect">
              <a:avLst/>
            </a:prstGeom>
            <a:noFill/>
            <a:ln w="9525">
              <a:noFill/>
              <a:miter lim="800000"/>
              <a:headEnd/>
              <a:tailEnd/>
            </a:ln>
            <a:effectLst/>
          </p:spPr>
          <p:txBody>
            <a:bodyPr>
              <a:spAutoFit/>
            </a:bodyPr>
            <a:lstStyle/>
            <a:p>
              <a:pPr>
                <a:spcBef>
                  <a:spcPct val="50000"/>
                </a:spcBef>
              </a:pPr>
              <a:r>
                <a:rPr lang="en-US"/>
                <a:t>Density = </a:t>
              </a:r>
            </a:p>
          </p:txBody>
        </p:sp>
        <p:sp>
          <p:nvSpPr>
            <p:cNvPr id="2056" name="Text Box 8"/>
            <p:cNvSpPr txBox="1">
              <a:spLocks noChangeArrowheads="1"/>
            </p:cNvSpPr>
            <p:nvPr/>
          </p:nvSpPr>
          <p:spPr bwMode="auto">
            <a:xfrm>
              <a:off x="1488" y="2352"/>
              <a:ext cx="576" cy="231"/>
            </a:xfrm>
            <a:prstGeom prst="rect">
              <a:avLst/>
            </a:prstGeom>
            <a:noFill/>
            <a:ln w="9525">
              <a:noFill/>
              <a:miter lim="800000"/>
              <a:headEnd/>
              <a:tailEnd/>
            </a:ln>
            <a:effectLst/>
          </p:spPr>
          <p:txBody>
            <a:bodyPr>
              <a:spAutoFit/>
            </a:bodyPr>
            <a:lstStyle/>
            <a:p>
              <a:pPr>
                <a:spcBef>
                  <a:spcPct val="50000"/>
                </a:spcBef>
              </a:pPr>
              <a:r>
                <a:rPr lang="en-US" u="sng"/>
                <a:t> mass  </a:t>
              </a:r>
            </a:p>
          </p:txBody>
        </p:sp>
        <p:sp>
          <p:nvSpPr>
            <p:cNvPr id="2057" name="Text Box 9"/>
            <p:cNvSpPr txBox="1">
              <a:spLocks noChangeArrowheads="1"/>
            </p:cNvSpPr>
            <p:nvPr/>
          </p:nvSpPr>
          <p:spPr bwMode="auto">
            <a:xfrm>
              <a:off x="1488" y="2544"/>
              <a:ext cx="672" cy="231"/>
            </a:xfrm>
            <a:prstGeom prst="rect">
              <a:avLst/>
            </a:prstGeom>
            <a:noFill/>
            <a:ln w="9525">
              <a:noFill/>
              <a:miter lim="800000"/>
              <a:headEnd/>
              <a:tailEnd/>
            </a:ln>
            <a:effectLst/>
          </p:spPr>
          <p:txBody>
            <a:bodyPr>
              <a:spAutoFit/>
            </a:bodyPr>
            <a:lstStyle/>
            <a:p>
              <a:pPr>
                <a:spcBef>
                  <a:spcPct val="50000"/>
                </a:spcBef>
              </a:pPr>
              <a:r>
                <a:rPr lang="en-US"/>
                <a:t>volume</a:t>
              </a:r>
            </a:p>
          </p:txBody>
        </p:sp>
        <p:sp>
          <p:nvSpPr>
            <p:cNvPr id="2058" name="Rectangle 10"/>
            <p:cNvSpPr>
              <a:spLocks noChangeArrowheads="1"/>
            </p:cNvSpPr>
            <p:nvPr/>
          </p:nvSpPr>
          <p:spPr bwMode="auto">
            <a:xfrm>
              <a:off x="624" y="2352"/>
              <a:ext cx="1824" cy="576"/>
            </a:xfrm>
            <a:prstGeom prst="rect">
              <a:avLst/>
            </a:prstGeom>
            <a:noFill/>
            <a:ln w="9525">
              <a:solidFill>
                <a:schemeClr val="tx1"/>
              </a:solidFill>
              <a:miter lim="800000"/>
              <a:headEnd/>
              <a:tailEnd/>
            </a:ln>
            <a:effectLst/>
          </p:spPr>
          <p:txBody>
            <a:bodyPr wrap="none" anchor="ctr"/>
            <a:lstStyle/>
            <a:p>
              <a:endParaRPr lang="en-US"/>
            </a:p>
          </p:txBody>
        </p:sp>
      </p:grpSp>
      <p:sp>
        <p:nvSpPr>
          <p:cNvPr id="2060" name="Text Box 12"/>
          <p:cNvSpPr txBox="1">
            <a:spLocks noChangeArrowheads="1"/>
          </p:cNvSpPr>
          <p:nvPr/>
        </p:nvSpPr>
        <p:spPr bwMode="auto">
          <a:xfrm>
            <a:off x="381000" y="3886200"/>
            <a:ext cx="8077200" cy="396875"/>
          </a:xfrm>
          <a:prstGeom prst="rect">
            <a:avLst/>
          </a:prstGeom>
          <a:noFill/>
          <a:ln w="9525">
            <a:noFill/>
            <a:miter lim="800000"/>
            <a:headEnd/>
            <a:tailEnd/>
          </a:ln>
          <a:effectLst/>
        </p:spPr>
        <p:txBody>
          <a:bodyPr>
            <a:spAutoFit/>
          </a:bodyPr>
          <a:lstStyle/>
          <a:p>
            <a:pPr>
              <a:spcBef>
                <a:spcPct val="50000"/>
              </a:spcBef>
            </a:pPr>
            <a:r>
              <a:rPr lang="en-US" sz="2000"/>
              <a:t>Density measures how squished up the matter is, </a:t>
            </a:r>
            <a:r>
              <a:rPr lang="en-US" sz="2000" i="1"/>
              <a:t>not</a:t>
            </a:r>
            <a:r>
              <a:rPr lang="en-US" sz="2000"/>
              <a:t> how heavy it is</a:t>
            </a:r>
          </a:p>
        </p:txBody>
      </p:sp>
      <p:sp>
        <p:nvSpPr>
          <p:cNvPr id="2061" name="Text Box 13"/>
          <p:cNvSpPr txBox="1">
            <a:spLocks noChangeArrowheads="1"/>
          </p:cNvSpPr>
          <p:nvPr/>
        </p:nvSpPr>
        <p:spPr bwMode="auto">
          <a:xfrm>
            <a:off x="381000" y="4632325"/>
            <a:ext cx="8534400" cy="1463675"/>
          </a:xfrm>
          <a:prstGeom prst="rect">
            <a:avLst/>
          </a:prstGeom>
          <a:noFill/>
          <a:ln w="9525">
            <a:noFill/>
            <a:miter lim="800000"/>
            <a:headEnd/>
            <a:tailEnd/>
          </a:ln>
          <a:effectLst/>
        </p:spPr>
        <p:txBody>
          <a:bodyPr>
            <a:spAutoFit/>
          </a:bodyPr>
          <a:lstStyle/>
          <a:p>
            <a:pPr>
              <a:spcBef>
                <a:spcPct val="50000"/>
              </a:spcBef>
            </a:pPr>
            <a:r>
              <a:rPr lang="en-US" sz="2000"/>
              <a:t>Eg. A feather quilt may be heavier than a metal spoon, but the spoon is more dense than the quilt. </a:t>
            </a:r>
          </a:p>
          <a:p>
            <a:pPr>
              <a:spcBef>
                <a:spcPct val="50000"/>
              </a:spcBef>
            </a:pPr>
            <a:r>
              <a:rPr lang="en-US" sz="2000"/>
              <a:t>Only if you have equal sizes (ie. volumes) of two materials, are their relative densities directly related to their weight.</a:t>
            </a:r>
          </a:p>
        </p:txBody>
      </p:sp>
      <p:grpSp>
        <p:nvGrpSpPr>
          <p:cNvPr id="2066" name="Group 18"/>
          <p:cNvGrpSpPr>
            <a:grpSpLocks/>
          </p:cNvGrpSpPr>
          <p:nvPr/>
        </p:nvGrpSpPr>
        <p:grpSpPr bwMode="auto">
          <a:xfrm>
            <a:off x="5410200" y="2209800"/>
            <a:ext cx="3429000" cy="990600"/>
            <a:chOff x="2592" y="2352"/>
            <a:chExt cx="2160" cy="624"/>
          </a:xfrm>
        </p:grpSpPr>
        <p:sp>
          <p:nvSpPr>
            <p:cNvPr id="2062" name="Text Box 14"/>
            <p:cNvSpPr txBox="1">
              <a:spLocks noChangeArrowheads="1"/>
            </p:cNvSpPr>
            <p:nvPr/>
          </p:nvSpPr>
          <p:spPr bwMode="auto">
            <a:xfrm>
              <a:off x="2736" y="2448"/>
              <a:ext cx="1296" cy="231"/>
            </a:xfrm>
            <a:prstGeom prst="rect">
              <a:avLst/>
            </a:prstGeom>
            <a:noFill/>
            <a:ln w="9525">
              <a:noFill/>
              <a:miter lim="800000"/>
              <a:headEnd/>
              <a:tailEnd/>
            </a:ln>
            <a:effectLst/>
          </p:spPr>
          <p:txBody>
            <a:bodyPr>
              <a:spAutoFit/>
            </a:bodyPr>
            <a:lstStyle/>
            <a:p>
              <a:pPr>
                <a:spcBef>
                  <a:spcPct val="50000"/>
                </a:spcBef>
              </a:pPr>
              <a:r>
                <a:rPr lang="en-US"/>
                <a:t>Weight density = </a:t>
              </a:r>
            </a:p>
          </p:txBody>
        </p:sp>
        <p:sp>
          <p:nvSpPr>
            <p:cNvPr id="2063" name="Text Box 15"/>
            <p:cNvSpPr txBox="1">
              <a:spLocks noChangeArrowheads="1"/>
            </p:cNvSpPr>
            <p:nvPr/>
          </p:nvSpPr>
          <p:spPr bwMode="auto">
            <a:xfrm>
              <a:off x="3888" y="2352"/>
              <a:ext cx="576" cy="231"/>
            </a:xfrm>
            <a:prstGeom prst="rect">
              <a:avLst/>
            </a:prstGeom>
            <a:noFill/>
            <a:ln w="9525">
              <a:noFill/>
              <a:miter lim="800000"/>
              <a:headEnd/>
              <a:tailEnd/>
            </a:ln>
            <a:effectLst/>
          </p:spPr>
          <p:txBody>
            <a:bodyPr>
              <a:spAutoFit/>
            </a:bodyPr>
            <a:lstStyle/>
            <a:p>
              <a:pPr>
                <a:spcBef>
                  <a:spcPct val="50000"/>
                </a:spcBef>
              </a:pPr>
              <a:r>
                <a:rPr lang="en-US" u="sng"/>
                <a:t>weight</a:t>
              </a:r>
            </a:p>
          </p:txBody>
        </p:sp>
        <p:sp>
          <p:nvSpPr>
            <p:cNvPr id="2064" name="Text Box 16"/>
            <p:cNvSpPr txBox="1">
              <a:spLocks noChangeArrowheads="1"/>
            </p:cNvSpPr>
            <p:nvPr/>
          </p:nvSpPr>
          <p:spPr bwMode="auto">
            <a:xfrm>
              <a:off x="3888" y="2544"/>
              <a:ext cx="624" cy="231"/>
            </a:xfrm>
            <a:prstGeom prst="rect">
              <a:avLst/>
            </a:prstGeom>
            <a:noFill/>
            <a:ln w="9525">
              <a:noFill/>
              <a:miter lim="800000"/>
              <a:headEnd/>
              <a:tailEnd/>
            </a:ln>
            <a:effectLst/>
          </p:spPr>
          <p:txBody>
            <a:bodyPr>
              <a:spAutoFit/>
            </a:bodyPr>
            <a:lstStyle/>
            <a:p>
              <a:pPr>
                <a:spcBef>
                  <a:spcPct val="50000"/>
                </a:spcBef>
              </a:pPr>
              <a:r>
                <a:rPr lang="en-US"/>
                <a:t>volume</a:t>
              </a:r>
            </a:p>
          </p:txBody>
        </p:sp>
        <p:sp>
          <p:nvSpPr>
            <p:cNvPr id="2065" name="Rectangle 17"/>
            <p:cNvSpPr>
              <a:spLocks noChangeArrowheads="1"/>
            </p:cNvSpPr>
            <p:nvPr/>
          </p:nvSpPr>
          <p:spPr bwMode="auto">
            <a:xfrm>
              <a:off x="2592" y="2352"/>
              <a:ext cx="2160" cy="624"/>
            </a:xfrm>
            <a:prstGeom prst="rect">
              <a:avLst/>
            </a:prstGeom>
            <a:noFill/>
            <a:ln w="9525">
              <a:solidFill>
                <a:schemeClr val="tx1"/>
              </a:solidFill>
              <a:miter lim="800000"/>
              <a:headEnd/>
              <a:tailEnd/>
            </a:ln>
            <a:effectLst/>
          </p:spPr>
          <p:txBody>
            <a:bodyPr wrap="none" anchor="ctr"/>
            <a:lstStyle/>
            <a:p>
              <a:endParaRPr lang="en-US"/>
            </a:p>
          </p:txBody>
        </p:sp>
      </p:grpSp>
      <p:grpSp>
        <p:nvGrpSpPr>
          <p:cNvPr id="2071" name="Group 23"/>
          <p:cNvGrpSpPr>
            <a:grpSpLocks/>
          </p:cNvGrpSpPr>
          <p:nvPr/>
        </p:nvGrpSpPr>
        <p:grpSpPr bwMode="auto">
          <a:xfrm>
            <a:off x="3581400" y="2209800"/>
            <a:ext cx="1752600" cy="947738"/>
            <a:chOff x="2256" y="2304"/>
            <a:chExt cx="1104" cy="597"/>
          </a:xfrm>
        </p:grpSpPr>
        <p:sp>
          <p:nvSpPr>
            <p:cNvPr id="2069" name="Line 21"/>
            <p:cNvSpPr>
              <a:spLocks noChangeShapeType="1"/>
            </p:cNvSpPr>
            <p:nvPr/>
          </p:nvSpPr>
          <p:spPr bwMode="auto">
            <a:xfrm>
              <a:off x="2304" y="2688"/>
              <a:ext cx="96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2070" name="Text Box 22"/>
            <p:cNvSpPr txBox="1">
              <a:spLocks noChangeArrowheads="1"/>
            </p:cNvSpPr>
            <p:nvPr/>
          </p:nvSpPr>
          <p:spPr bwMode="auto">
            <a:xfrm>
              <a:off x="2256" y="2304"/>
              <a:ext cx="1104" cy="597"/>
            </a:xfrm>
            <a:prstGeom prst="rect">
              <a:avLst/>
            </a:prstGeom>
            <a:noFill/>
            <a:ln w="9525">
              <a:noFill/>
              <a:miter lim="800000"/>
              <a:headEnd/>
              <a:tailEnd/>
            </a:ln>
            <a:effectLst/>
          </p:spPr>
          <p:txBody>
            <a:bodyPr>
              <a:spAutoFit/>
            </a:bodyPr>
            <a:lstStyle/>
            <a:p>
              <a:pPr>
                <a:spcBef>
                  <a:spcPct val="50000"/>
                </a:spcBef>
              </a:pPr>
              <a:r>
                <a:rPr lang="en-US" sz="1600">
                  <a:solidFill>
                    <a:schemeClr val="accent2"/>
                  </a:solidFill>
                </a:rPr>
                <a:t>Simply related by </a:t>
              </a:r>
              <a:r>
                <a:rPr lang="en-US" sz="1600" i="1">
                  <a:solidFill>
                    <a:schemeClr val="accent2"/>
                  </a:solidFill>
                </a:rPr>
                <a:t>g</a:t>
              </a:r>
              <a:r>
                <a:rPr lang="en-US" sz="1600">
                  <a:solidFill>
                    <a:schemeClr val="accent2"/>
                  </a:solidFill>
                </a:rPr>
                <a:t> = 9.8 N/kg</a:t>
              </a:r>
            </a:p>
            <a:p>
              <a:pPr>
                <a:spcBef>
                  <a:spcPct val="50000"/>
                </a:spcBef>
              </a:pPr>
              <a:r>
                <a:rPr lang="en-US" sz="1600">
                  <a:solidFill>
                    <a:schemeClr val="accent2"/>
                  </a:solidFill>
                </a:rPr>
                <a:t> (near earth)</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0" grpId="0"/>
      <p:bldP spid="206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81000" y="228600"/>
            <a:ext cx="8229600" cy="715963"/>
          </a:xfrm>
        </p:spPr>
        <p:txBody>
          <a:bodyPr/>
          <a:lstStyle/>
          <a:p>
            <a:r>
              <a:rPr lang="en-US" sz="3200" u="sng" dirty="0"/>
              <a:t>Sinking </a:t>
            </a:r>
            <a:r>
              <a:rPr lang="en-US" sz="3200" u="sng" dirty="0" err="1"/>
              <a:t>vs</a:t>
            </a:r>
            <a:r>
              <a:rPr lang="en-US" sz="3200" u="sng" dirty="0"/>
              <a:t> Floating</a:t>
            </a:r>
          </a:p>
        </p:txBody>
      </p:sp>
      <p:sp>
        <p:nvSpPr>
          <p:cNvPr id="45059" name="Rectangle 3"/>
          <p:cNvSpPr>
            <a:spLocks noGrp="1" noChangeArrowheads="1"/>
          </p:cNvSpPr>
          <p:nvPr>
            <p:ph type="body" idx="1"/>
          </p:nvPr>
        </p:nvSpPr>
        <p:spPr>
          <a:xfrm>
            <a:off x="381000" y="1143000"/>
            <a:ext cx="8229600" cy="685800"/>
          </a:xfrm>
        </p:spPr>
        <p:txBody>
          <a:bodyPr/>
          <a:lstStyle/>
          <a:p>
            <a:r>
              <a:rPr lang="en-US" sz="2000"/>
              <a:t>Depends on whether object’s weight is greater (sink) or less (float) than buoyant force. </a:t>
            </a:r>
          </a:p>
        </p:txBody>
      </p:sp>
      <p:grpSp>
        <p:nvGrpSpPr>
          <p:cNvPr id="45062" name="Group 6"/>
          <p:cNvGrpSpPr>
            <a:grpSpLocks/>
          </p:cNvGrpSpPr>
          <p:nvPr/>
        </p:nvGrpSpPr>
        <p:grpSpPr bwMode="auto">
          <a:xfrm>
            <a:off x="4419600" y="1524000"/>
            <a:ext cx="3048000" cy="747713"/>
            <a:chOff x="2784" y="1008"/>
            <a:chExt cx="1920" cy="471"/>
          </a:xfrm>
        </p:grpSpPr>
        <p:sp>
          <p:nvSpPr>
            <p:cNvPr id="45060" name="Line 4"/>
            <p:cNvSpPr>
              <a:spLocks noChangeShapeType="1"/>
            </p:cNvSpPr>
            <p:nvPr/>
          </p:nvSpPr>
          <p:spPr bwMode="auto">
            <a:xfrm>
              <a:off x="2784" y="1008"/>
              <a:ext cx="528" cy="288"/>
            </a:xfrm>
            <a:prstGeom prst="line">
              <a:avLst/>
            </a:prstGeom>
            <a:noFill/>
            <a:ln w="9525">
              <a:solidFill>
                <a:schemeClr val="accent2"/>
              </a:solidFill>
              <a:round/>
              <a:headEnd type="triangle" w="med" len="med"/>
              <a:tailEnd/>
            </a:ln>
            <a:effectLst/>
          </p:spPr>
          <p:txBody>
            <a:bodyPr/>
            <a:lstStyle/>
            <a:p>
              <a:endParaRPr lang="en-US"/>
            </a:p>
          </p:txBody>
        </p:sp>
        <p:sp>
          <p:nvSpPr>
            <p:cNvPr id="45061" name="Text Box 5"/>
            <p:cNvSpPr txBox="1">
              <a:spLocks noChangeArrowheads="1"/>
            </p:cNvSpPr>
            <p:nvPr/>
          </p:nvSpPr>
          <p:spPr bwMode="auto">
            <a:xfrm>
              <a:off x="3216" y="1248"/>
              <a:ext cx="1488" cy="231"/>
            </a:xfrm>
            <a:prstGeom prst="rect">
              <a:avLst/>
            </a:prstGeom>
            <a:noFill/>
            <a:ln w="9525">
              <a:noFill/>
              <a:miter lim="800000"/>
              <a:headEnd/>
              <a:tailEnd/>
            </a:ln>
            <a:effectLst/>
          </p:spPr>
          <p:txBody>
            <a:bodyPr>
              <a:spAutoFit/>
            </a:bodyPr>
            <a:lstStyle/>
            <a:p>
              <a:pPr>
                <a:spcBef>
                  <a:spcPct val="50000"/>
                </a:spcBef>
              </a:pPr>
              <a:r>
                <a:rPr lang="en-US">
                  <a:solidFill>
                    <a:schemeClr val="accent2"/>
                  </a:solidFill>
                </a:rPr>
                <a:t>downward force</a:t>
              </a:r>
            </a:p>
          </p:txBody>
        </p:sp>
      </p:grpSp>
      <p:grpSp>
        <p:nvGrpSpPr>
          <p:cNvPr id="45068" name="Group 12"/>
          <p:cNvGrpSpPr>
            <a:grpSpLocks/>
          </p:cNvGrpSpPr>
          <p:nvPr/>
        </p:nvGrpSpPr>
        <p:grpSpPr bwMode="auto">
          <a:xfrm>
            <a:off x="1600200" y="1905000"/>
            <a:ext cx="2514600" cy="442913"/>
            <a:chOff x="816" y="1104"/>
            <a:chExt cx="1584" cy="279"/>
          </a:xfrm>
        </p:grpSpPr>
        <p:sp>
          <p:nvSpPr>
            <p:cNvPr id="45064" name="Line 8"/>
            <p:cNvSpPr>
              <a:spLocks noChangeShapeType="1"/>
            </p:cNvSpPr>
            <p:nvPr/>
          </p:nvSpPr>
          <p:spPr bwMode="auto">
            <a:xfrm flipH="1" flipV="1">
              <a:off x="816" y="1104"/>
              <a:ext cx="432" cy="96"/>
            </a:xfrm>
            <a:prstGeom prst="line">
              <a:avLst/>
            </a:prstGeom>
            <a:noFill/>
            <a:ln w="9525">
              <a:solidFill>
                <a:schemeClr val="accent2"/>
              </a:solidFill>
              <a:round/>
              <a:headEnd/>
              <a:tailEnd type="triangle" w="med" len="med"/>
            </a:ln>
            <a:effectLst/>
          </p:spPr>
          <p:txBody>
            <a:bodyPr/>
            <a:lstStyle/>
            <a:p>
              <a:endParaRPr lang="en-US"/>
            </a:p>
          </p:txBody>
        </p:sp>
        <p:sp>
          <p:nvSpPr>
            <p:cNvPr id="45065" name="Text Box 9"/>
            <p:cNvSpPr txBox="1">
              <a:spLocks noChangeArrowheads="1"/>
            </p:cNvSpPr>
            <p:nvPr/>
          </p:nvSpPr>
          <p:spPr bwMode="auto">
            <a:xfrm>
              <a:off x="1200" y="1152"/>
              <a:ext cx="1200" cy="231"/>
            </a:xfrm>
            <a:prstGeom prst="rect">
              <a:avLst/>
            </a:prstGeom>
            <a:noFill/>
            <a:ln w="9525">
              <a:noFill/>
              <a:miter lim="800000"/>
              <a:headEnd/>
              <a:tailEnd/>
            </a:ln>
            <a:effectLst/>
          </p:spPr>
          <p:txBody>
            <a:bodyPr>
              <a:spAutoFit/>
            </a:bodyPr>
            <a:lstStyle/>
            <a:p>
              <a:pPr>
                <a:spcBef>
                  <a:spcPct val="50000"/>
                </a:spcBef>
              </a:pPr>
              <a:r>
                <a:rPr lang="en-US">
                  <a:solidFill>
                    <a:schemeClr val="accent2"/>
                  </a:solidFill>
                </a:rPr>
                <a:t>upward force</a:t>
              </a:r>
            </a:p>
          </p:txBody>
        </p:sp>
      </p:grpSp>
      <p:sp>
        <p:nvSpPr>
          <p:cNvPr id="45066" name="Text Box 10"/>
          <p:cNvSpPr txBox="1">
            <a:spLocks noChangeArrowheads="1"/>
          </p:cNvSpPr>
          <p:nvPr/>
        </p:nvSpPr>
        <p:spPr bwMode="auto">
          <a:xfrm>
            <a:off x="381000" y="2438400"/>
            <a:ext cx="8458200" cy="2530475"/>
          </a:xfrm>
          <a:prstGeom prst="rect">
            <a:avLst/>
          </a:prstGeom>
          <a:noFill/>
          <a:ln w="9525">
            <a:noFill/>
            <a:miter lim="800000"/>
            <a:headEnd/>
            <a:tailEnd/>
          </a:ln>
          <a:effectLst/>
        </p:spPr>
        <p:txBody>
          <a:bodyPr>
            <a:spAutoFit/>
          </a:bodyPr>
          <a:lstStyle/>
          <a:p>
            <a:pPr marL="371475" indent="-371475">
              <a:spcBef>
                <a:spcPct val="50000"/>
              </a:spcBef>
            </a:pPr>
            <a:r>
              <a:rPr lang="en-US" sz="2000"/>
              <a:t>Since weight = weight density x volume, and </a:t>
            </a:r>
          </a:p>
          <a:p>
            <a:pPr marL="371475" indent="-371475">
              <a:spcBef>
                <a:spcPct val="50000"/>
              </a:spcBef>
            </a:pPr>
            <a:r>
              <a:rPr lang="en-US" sz="2000"/>
              <a:t>buoyant force = fluid density x volume, then sinking vs floating depends on the </a:t>
            </a:r>
            <a:r>
              <a:rPr lang="en-US" sz="2000" i="1"/>
              <a:t>relative density</a:t>
            </a:r>
            <a:r>
              <a:rPr lang="en-US" sz="2000"/>
              <a:t> of the object to fluid:</a:t>
            </a:r>
          </a:p>
          <a:p>
            <a:pPr marL="371475" indent="-371475">
              <a:spcBef>
                <a:spcPct val="50000"/>
              </a:spcBef>
              <a:buFontTx/>
              <a:buAutoNum type="romanLcParenBoth"/>
            </a:pPr>
            <a:r>
              <a:rPr lang="en-US" sz="2000"/>
              <a:t>If object denser than fluid, it will sink</a:t>
            </a:r>
          </a:p>
          <a:p>
            <a:pPr marL="371475" indent="-371475">
              <a:spcBef>
                <a:spcPct val="50000"/>
              </a:spcBef>
              <a:buFontTx/>
              <a:buAutoNum type="romanLcParenBoth"/>
            </a:pPr>
            <a:r>
              <a:rPr lang="en-US" sz="2000"/>
              <a:t>If object less dense than fluid, it will float</a:t>
            </a:r>
          </a:p>
          <a:p>
            <a:pPr marL="371475" indent="-371475">
              <a:spcBef>
                <a:spcPct val="50000"/>
              </a:spcBef>
              <a:buFontTx/>
              <a:buAutoNum type="romanLcParenBoth"/>
            </a:pPr>
            <a:r>
              <a:rPr lang="en-US" sz="2000"/>
              <a:t>If same density, then it will neither sink nor float. </a:t>
            </a:r>
          </a:p>
        </p:txBody>
      </p:sp>
      <p:sp>
        <p:nvSpPr>
          <p:cNvPr id="45067" name="Text Box 11"/>
          <p:cNvSpPr txBox="1">
            <a:spLocks noChangeArrowheads="1"/>
          </p:cNvSpPr>
          <p:nvPr/>
        </p:nvSpPr>
        <p:spPr bwMode="auto">
          <a:xfrm>
            <a:off x="381000" y="5334000"/>
            <a:ext cx="8382000" cy="1311275"/>
          </a:xfrm>
          <a:prstGeom prst="rect">
            <a:avLst/>
          </a:prstGeom>
          <a:noFill/>
          <a:ln w="9525">
            <a:noFill/>
            <a:miter lim="800000"/>
            <a:headEnd/>
            <a:tailEnd/>
          </a:ln>
          <a:effectLst/>
        </p:spPr>
        <p:txBody>
          <a:bodyPr>
            <a:spAutoFit/>
          </a:bodyPr>
          <a:lstStyle/>
          <a:p>
            <a:pPr>
              <a:spcBef>
                <a:spcPct val="50000"/>
              </a:spcBef>
            </a:pPr>
            <a:r>
              <a:rPr lang="en-US" sz="2000"/>
              <a:t>Eg. If you are too muscular, it’s hard for you to float in water, as you are too dense! Taking a huge breath to inflate your lungs could help to reduce your average density temporarily, or wear a life jacket – this increases your volume but decreases average density since it is so light.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06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06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506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5066">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5066">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50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ext Box 4"/>
          <p:cNvSpPr txBox="1">
            <a:spLocks noChangeArrowheads="1"/>
          </p:cNvSpPr>
          <p:nvPr/>
        </p:nvSpPr>
        <p:spPr bwMode="auto">
          <a:xfrm>
            <a:off x="304800" y="457200"/>
            <a:ext cx="8077200" cy="3749675"/>
          </a:xfrm>
          <a:prstGeom prst="rect">
            <a:avLst/>
          </a:prstGeom>
          <a:noFill/>
          <a:ln w="9525">
            <a:noFill/>
            <a:miter lim="800000"/>
            <a:headEnd/>
            <a:tailEnd/>
          </a:ln>
          <a:effectLst/>
        </p:spPr>
        <p:txBody>
          <a:bodyPr>
            <a:spAutoFit/>
          </a:bodyPr>
          <a:lstStyle/>
          <a:p>
            <a:pPr>
              <a:spcBef>
                <a:spcPct val="50000"/>
              </a:spcBef>
            </a:pPr>
            <a:r>
              <a:rPr lang="en-US" sz="2000" u="sng" dirty="0"/>
              <a:t>Example:</a:t>
            </a:r>
            <a:r>
              <a:rPr lang="en-US" sz="2000" dirty="0"/>
              <a:t> Fish normally have about the same density as water (so neither sink nor float). They have an air sac that they can contract or expand. </a:t>
            </a:r>
          </a:p>
          <a:p>
            <a:pPr>
              <a:spcBef>
                <a:spcPct val="50000"/>
              </a:spcBef>
            </a:pPr>
            <a:r>
              <a:rPr lang="en-US" sz="2000" b="1" u="sng" dirty="0"/>
              <a:t>Question:</a:t>
            </a:r>
            <a:r>
              <a:rPr lang="en-US" sz="2000" dirty="0"/>
              <a:t> If a fish wanted to swim upward, then what should it do with its air sac? How about if it wanted to move downward?</a:t>
            </a:r>
          </a:p>
          <a:p>
            <a:pPr>
              <a:spcBef>
                <a:spcPct val="50000"/>
              </a:spcBef>
            </a:pPr>
            <a:endParaRPr lang="en-US" sz="2000" dirty="0"/>
          </a:p>
          <a:p>
            <a:pPr>
              <a:spcBef>
                <a:spcPct val="50000"/>
              </a:spcBef>
            </a:pPr>
            <a:r>
              <a:rPr lang="en-US" sz="2000" dirty="0"/>
              <a:t>	</a:t>
            </a:r>
            <a:r>
              <a:rPr lang="en-US" sz="2000" dirty="0">
                <a:solidFill>
                  <a:srgbClr val="993366"/>
                </a:solidFill>
              </a:rPr>
              <a:t>To move up, want to increase buoyant force, so decrease density. Since density = mass/volume, this means increasing volume by expanding the air sac would make fish move up. </a:t>
            </a:r>
          </a:p>
          <a:p>
            <a:pPr>
              <a:spcBef>
                <a:spcPct val="50000"/>
              </a:spcBef>
            </a:pPr>
            <a:r>
              <a:rPr lang="en-US" sz="2000" dirty="0">
                <a:solidFill>
                  <a:srgbClr val="993366"/>
                </a:solidFill>
              </a:rPr>
              <a:t>To move down, contract air sac.</a:t>
            </a:r>
            <a:endParaRPr lang="en-US" sz="2000" dirty="0"/>
          </a:p>
        </p:txBody>
      </p:sp>
      <p:sp>
        <p:nvSpPr>
          <p:cNvPr id="47110" name="Text Box 6"/>
          <p:cNvSpPr txBox="1">
            <a:spLocks noChangeArrowheads="1"/>
          </p:cNvSpPr>
          <p:nvPr/>
        </p:nvSpPr>
        <p:spPr bwMode="auto">
          <a:xfrm>
            <a:off x="381000" y="4175125"/>
            <a:ext cx="8763000" cy="2682875"/>
          </a:xfrm>
          <a:prstGeom prst="rect">
            <a:avLst/>
          </a:prstGeom>
          <a:noFill/>
          <a:ln w="9525">
            <a:noFill/>
            <a:miter lim="800000"/>
            <a:headEnd/>
            <a:tailEnd/>
          </a:ln>
          <a:effectLst/>
        </p:spPr>
        <p:txBody>
          <a:bodyPr>
            <a:spAutoFit/>
          </a:bodyPr>
          <a:lstStyle/>
          <a:p>
            <a:pPr>
              <a:spcBef>
                <a:spcPct val="50000"/>
              </a:spcBef>
            </a:pPr>
            <a:r>
              <a:rPr lang="en-US" sz="2000" u="sng"/>
              <a:t>Another point about the buoyant force:</a:t>
            </a:r>
          </a:p>
          <a:p>
            <a:pPr>
              <a:spcBef>
                <a:spcPct val="50000"/>
              </a:spcBef>
            </a:pPr>
            <a:r>
              <a:rPr lang="en-US" sz="2000"/>
              <a:t>Something that may sink in water, may float in salt water (more dense), or in mercury (even more dense).  </a:t>
            </a:r>
          </a:p>
          <a:p>
            <a:pPr>
              <a:spcBef>
                <a:spcPct val="50000"/>
              </a:spcBef>
            </a:pPr>
            <a:r>
              <a:rPr lang="en-US" sz="2000">
                <a:solidFill>
                  <a:schemeClr val="accent2"/>
                </a:solidFill>
              </a:rPr>
              <a:t>Why?</a:t>
            </a:r>
            <a:r>
              <a:rPr lang="en-US" sz="2000"/>
              <a:t> Because denser fluids have more weight for same volume displaced, so greater buoyant force. </a:t>
            </a:r>
          </a:p>
          <a:p>
            <a:pPr>
              <a:spcBef>
                <a:spcPct val="50000"/>
              </a:spcBef>
            </a:pPr>
            <a:r>
              <a:rPr lang="en-US" sz="2000"/>
              <a:t>Hence, easier to float in ocean’s seawater than freshwater pool (recall earlier). And, iron floats in mercury but sinks in water…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0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110">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7110">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7110">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71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81000" y="152400"/>
            <a:ext cx="8229600" cy="1143000"/>
          </a:xfrm>
        </p:spPr>
        <p:txBody>
          <a:bodyPr/>
          <a:lstStyle/>
          <a:p>
            <a:r>
              <a:rPr lang="en-US" sz="3200" b="1" u="sng" dirty="0"/>
              <a:t>Clicker Question</a:t>
            </a:r>
          </a:p>
        </p:txBody>
      </p:sp>
      <p:sp>
        <p:nvSpPr>
          <p:cNvPr id="2" name="Content Placeholder 1"/>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81000" y="0"/>
            <a:ext cx="8229600" cy="1143000"/>
          </a:xfrm>
        </p:spPr>
        <p:txBody>
          <a:bodyPr/>
          <a:lstStyle/>
          <a:p>
            <a:r>
              <a:rPr lang="en-US" sz="3200" u="sng"/>
              <a:t>Flotation</a:t>
            </a:r>
          </a:p>
        </p:txBody>
      </p:sp>
      <p:pic>
        <p:nvPicPr>
          <p:cNvPr id="48132" name="Picture 4" descr="13-16Figure_FIG"/>
          <p:cNvPicPr>
            <a:picLocks noGrp="1" noChangeAspect="1" noChangeArrowheads="1"/>
          </p:cNvPicPr>
          <p:nvPr>
            <p:ph idx="1"/>
          </p:nvPr>
        </p:nvPicPr>
        <p:blipFill>
          <a:blip r:embed="rId3"/>
          <a:srcRect/>
          <a:stretch>
            <a:fillRect/>
          </a:stretch>
        </p:blipFill>
        <p:spPr>
          <a:xfrm>
            <a:off x="4800600" y="2057400"/>
            <a:ext cx="3429000" cy="1993900"/>
          </a:xfrm>
          <a:noFill/>
          <a:ln/>
        </p:spPr>
      </p:pic>
      <p:sp>
        <p:nvSpPr>
          <p:cNvPr id="48134" name="Text Box 6"/>
          <p:cNvSpPr txBox="1">
            <a:spLocks noChangeArrowheads="1"/>
          </p:cNvSpPr>
          <p:nvPr/>
        </p:nvSpPr>
        <p:spPr bwMode="auto">
          <a:xfrm>
            <a:off x="609600" y="1447800"/>
            <a:ext cx="75438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48135" name="Text Box 7"/>
          <p:cNvSpPr txBox="1">
            <a:spLocks noChangeArrowheads="1"/>
          </p:cNvSpPr>
          <p:nvPr/>
        </p:nvSpPr>
        <p:spPr bwMode="auto">
          <a:xfrm>
            <a:off x="457200" y="990600"/>
            <a:ext cx="8305800" cy="396875"/>
          </a:xfrm>
          <a:prstGeom prst="rect">
            <a:avLst/>
          </a:prstGeom>
          <a:noFill/>
          <a:ln w="9525">
            <a:noFill/>
            <a:miter lim="800000"/>
            <a:headEnd/>
            <a:tailEnd/>
          </a:ln>
          <a:effectLst/>
        </p:spPr>
        <p:txBody>
          <a:bodyPr>
            <a:spAutoFit/>
          </a:bodyPr>
          <a:lstStyle/>
          <a:p>
            <a:pPr>
              <a:spcBef>
                <a:spcPct val="50000"/>
              </a:spcBef>
            </a:pPr>
            <a:r>
              <a:rPr lang="en-US" sz="2000"/>
              <a:t>Since iron is more dense than water, how can ships made of iron float??</a:t>
            </a:r>
          </a:p>
        </p:txBody>
      </p:sp>
      <p:sp>
        <p:nvSpPr>
          <p:cNvPr id="48136" name="Text Box 8"/>
          <p:cNvSpPr txBox="1">
            <a:spLocks noChangeArrowheads="1"/>
          </p:cNvSpPr>
          <p:nvPr/>
        </p:nvSpPr>
        <p:spPr bwMode="auto">
          <a:xfrm>
            <a:off x="381000" y="1676400"/>
            <a:ext cx="3962400" cy="1006475"/>
          </a:xfrm>
          <a:prstGeom prst="rect">
            <a:avLst/>
          </a:prstGeom>
          <a:noFill/>
          <a:ln w="9525">
            <a:noFill/>
            <a:miter lim="800000"/>
            <a:headEnd/>
            <a:tailEnd/>
          </a:ln>
          <a:effectLst/>
        </p:spPr>
        <p:txBody>
          <a:bodyPr>
            <a:spAutoFit/>
          </a:bodyPr>
          <a:lstStyle/>
          <a:p>
            <a:pPr>
              <a:spcBef>
                <a:spcPct val="50000"/>
              </a:spcBef>
            </a:pPr>
            <a:r>
              <a:rPr lang="en-US" sz="2000"/>
              <a:t>It’s because effective density is less since it is filled with air or lighter things:</a:t>
            </a:r>
          </a:p>
        </p:txBody>
      </p:sp>
      <p:sp>
        <p:nvSpPr>
          <p:cNvPr id="48137" name="Text Box 9"/>
          <p:cNvSpPr txBox="1">
            <a:spLocks noChangeArrowheads="1"/>
          </p:cNvSpPr>
          <p:nvPr/>
        </p:nvSpPr>
        <p:spPr bwMode="auto">
          <a:xfrm>
            <a:off x="381000" y="2895600"/>
            <a:ext cx="4267200" cy="2682875"/>
          </a:xfrm>
          <a:prstGeom prst="rect">
            <a:avLst/>
          </a:prstGeom>
          <a:noFill/>
          <a:ln w="9525">
            <a:noFill/>
            <a:miter lim="800000"/>
            <a:headEnd/>
            <a:tailEnd/>
          </a:ln>
          <a:effectLst/>
        </p:spPr>
        <p:txBody>
          <a:bodyPr>
            <a:spAutoFit/>
          </a:bodyPr>
          <a:lstStyle/>
          <a:p>
            <a:pPr>
              <a:spcBef>
                <a:spcPct val="50000"/>
              </a:spcBef>
            </a:pPr>
            <a:r>
              <a:rPr lang="en-US" sz="2000"/>
              <a:t>Iron has 8 x density of water, so if a block, it sinks. </a:t>
            </a:r>
          </a:p>
          <a:p>
            <a:pPr>
              <a:spcBef>
                <a:spcPct val="50000"/>
              </a:spcBef>
            </a:pPr>
            <a:r>
              <a:rPr lang="en-US" sz="2000"/>
              <a:t>Instead, shape it into a boat, it displaces a greater volume of water ( in a sense, the boat has a larger effective volume). So greater buoyant force – when it equals its weight, it will no longer sink.</a:t>
            </a:r>
          </a:p>
        </p:txBody>
      </p:sp>
      <p:sp>
        <p:nvSpPr>
          <p:cNvPr id="48138" name="Text Box 10"/>
          <p:cNvSpPr txBox="1">
            <a:spLocks noChangeArrowheads="1"/>
          </p:cNvSpPr>
          <p:nvPr/>
        </p:nvSpPr>
        <p:spPr bwMode="auto">
          <a:xfrm>
            <a:off x="0" y="5715000"/>
            <a:ext cx="9144000" cy="641350"/>
          </a:xfrm>
          <a:prstGeom prst="rect">
            <a:avLst/>
          </a:prstGeom>
          <a:noFill/>
          <a:ln w="9525">
            <a:noFill/>
            <a:miter lim="800000"/>
            <a:headEnd/>
            <a:tailEnd/>
          </a:ln>
          <a:effectLst/>
        </p:spPr>
        <p:txBody>
          <a:bodyPr>
            <a:spAutoFit/>
          </a:bodyPr>
          <a:lstStyle/>
          <a:p>
            <a:r>
              <a:rPr lang="en-US" b="1" dirty="0">
                <a:solidFill>
                  <a:srgbClr val="0070C0"/>
                </a:solidFill>
              </a:rPr>
              <a:t>“Principle of flotation”: A floating object displaces a weight of fluid equal to its own weight</a:t>
            </a:r>
            <a:r>
              <a:rPr lang="en-US" dirty="0">
                <a:solidFill>
                  <a:srgbClr val="0070C0"/>
                </a:solidFill>
              </a:rPr>
              <a:t> = buoyant force for floating objects.</a:t>
            </a:r>
          </a:p>
        </p:txBody>
      </p:sp>
      <p:sp>
        <p:nvSpPr>
          <p:cNvPr id="48139" name="Rectangle 11"/>
          <p:cNvSpPr>
            <a:spLocks noChangeArrowheads="1"/>
          </p:cNvSpPr>
          <p:nvPr/>
        </p:nvSpPr>
        <p:spPr bwMode="auto">
          <a:xfrm>
            <a:off x="0" y="5715000"/>
            <a:ext cx="9144000" cy="609600"/>
          </a:xfrm>
          <a:prstGeom prst="rect">
            <a:avLst/>
          </a:prstGeom>
          <a:noFill/>
          <a:ln w="9525">
            <a:solidFill>
              <a:schemeClr val="tx1"/>
            </a:solidFill>
            <a:miter lim="800000"/>
            <a:headEnd/>
            <a:tailEnd/>
          </a:ln>
          <a:effectLst/>
        </p:spPr>
        <p:txBody>
          <a:bodyPr wrap="none" anchor="ctr"/>
          <a:lstStyle/>
          <a:p>
            <a:endParaRPr lang="en-US"/>
          </a:p>
        </p:txBody>
      </p:sp>
      <p:sp>
        <p:nvSpPr>
          <p:cNvPr id="48141" name="Text Box 13"/>
          <p:cNvSpPr txBox="1">
            <a:spLocks noChangeArrowheads="1"/>
          </p:cNvSpPr>
          <p:nvPr/>
        </p:nvSpPr>
        <p:spPr bwMode="auto">
          <a:xfrm>
            <a:off x="304800" y="6461125"/>
            <a:ext cx="9144000" cy="396875"/>
          </a:xfrm>
          <a:prstGeom prst="rect">
            <a:avLst/>
          </a:prstGeom>
          <a:noFill/>
          <a:ln w="9525">
            <a:noFill/>
            <a:miter lim="800000"/>
            <a:headEnd/>
            <a:tailEnd/>
          </a:ln>
          <a:effectLst/>
        </p:spPr>
        <p:txBody>
          <a:bodyPr>
            <a:spAutoFit/>
          </a:bodyPr>
          <a:lstStyle/>
          <a:p>
            <a:pPr>
              <a:spcBef>
                <a:spcPct val="50000"/>
              </a:spcBef>
            </a:pPr>
            <a:r>
              <a:rPr lang="en-US" sz="2000"/>
              <a:t>So, when building ships etc, need to make them wide enough.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1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813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8137">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81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1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5" grpId="0"/>
      <p:bldP spid="48136" grpId="0"/>
      <p:bldP spid="48138" grpId="0"/>
      <p:bldP spid="48139" grpId="0" animBg="1"/>
      <p:bldP spid="4814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57400" y="228600"/>
            <a:ext cx="5486400" cy="523220"/>
          </a:xfrm>
          <a:prstGeom prst="rect">
            <a:avLst/>
          </a:prstGeom>
          <a:noFill/>
        </p:spPr>
        <p:txBody>
          <a:bodyPr wrap="square" rtlCol="0">
            <a:spAutoFit/>
          </a:bodyPr>
          <a:lstStyle/>
          <a:p>
            <a:pPr algn="ctr"/>
            <a:r>
              <a:rPr lang="en-US" sz="2800" b="1" u="sng" dirty="0" smtClean="0"/>
              <a:t>Clicker Question</a:t>
            </a:r>
            <a:endParaRPr lang="en-US" sz="2800" b="1" u="sng"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Text Box 5"/>
          <p:cNvSpPr txBox="1">
            <a:spLocks noChangeArrowheads="1"/>
          </p:cNvSpPr>
          <p:nvPr/>
        </p:nvSpPr>
        <p:spPr bwMode="auto">
          <a:xfrm>
            <a:off x="609600" y="304800"/>
            <a:ext cx="7772400" cy="579438"/>
          </a:xfrm>
          <a:prstGeom prst="rect">
            <a:avLst/>
          </a:prstGeom>
          <a:noFill/>
          <a:ln w="9525">
            <a:noFill/>
            <a:miter lim="800000"/>
            <a:headEnd/>
            <a:tailEnd/>
          </a:ln>
          <a:effectLst/>
        </p:spPr>
        <p:txBody>
          <a:bodyPr>
            <a:spAutoFit/>
          </a:bodyPr>
          <a:lstStyle/>
          <a:p>
            <a:pPr algn="ctr">
              <a:spcBef>
                <a:spcPct val="50000"/>
              </a:spcBef>
            </a:pPr>
            <a:r>
              <a:rPr lang="en-US" sz="3200" b="1" u="sng"/>
              <a:t>Clicker Question</a:t>
            </a:r>
          </a:p>
        </p:txBody>
      </p:sp>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533400" y="228600"/>
            <a:ext cx="7239000" cy="685800"/>
          </a:xfrm>
        </p:spPr>
        <p:txBody>
          <a:bodyPr/>
          <a:lstStyle/>
          <a:p>
            <a:r>
              <a:rPr lang="en-US" sz="3200" u="sng" dirty="0"/>
              <a:t>Pascal’s Principle</a:t>
            </a:r>
          </a:p>
        </p:txBody>
      </p:sp>
      <p:sp>
        <p:nvSpPr>
          <p:cNvPr id="50179" name="Rectangle 3"/>
          <p:cNvSpPr>
            <a:spLocks noGrp="1" noChangeArrowheads="1"/>
          </p:cNvSpPr>
          <p:nvPr>
            <p:ph type="body" sz="half" idx="1"/>
          </p:nvPr>
        </p:nvSpPr>
        <p:spPr>
          <a:xfrm>
            <a:off x="457200" y="914400"/>
            <a:ext cx="7924800" cy="838200"/>
          </a:xfrm>
        </p:spPr>
        <p:txBody>
          <a:bodyPr/>
          <a:lstStyle/>
          <a:p>
            <a:pPr>
              <a:buFontTx/>
              <a:buNone/>
            </a:pPr>
            <a:r>
              <a:rPr lang="en-US" sz="1800" b="1" dirty="0"/>
              <a:t>A change in pressure at any point in an enclosed fluid at rest is transmitted undiminished to all points in the fluid.</a:t>
            </a:r>
          </a:p>
        </p:txBody>
      </p:sp>
      <p:pic>
        <p:nvPicPr>
          <p:cNvPr id="50182" name="Picture 6" descr="13-21Figure_FIG"/>
          <p:cNvPicPr>
            <a:picLocks noGrp="1" noChangeAspect="1" noChangeArrowheads="1"/>
          </p:cNvPicPr>
          <p:nvPr>
            <p:ph sz="quarter" idx="2"/>
          </p:nvPr>
        </p:nvPicPr>
        <p:blipFill>
          <a:blip r:embed="rId3" cstate="print"/>
          <a:srcRect/>
          <a:stretch>
            <a:fillRect/>
          </a:stretch>
        </p:blipFill>
        <p:spPr>
          <a:xfrm>
            <a:off x="990600" y="4343400"/>
            <a:ext cx="1411288" cy="1881188"/>
          </a:xfrm>
          <a:noFill/>
          <a:ln/>
        </p:spPr>
      </p:pic>
      <p:sp>
        <p:nvSpPr>
          <p:cNvPr id="50180" name="Rectangle 4"/>
          <p:cNvSpPr>
            <a:spLocks noChangeArrowheads="1"/>
          </p:cNvSpPr>
          <p:nvPr/>
        </p:nvSpPr>
        <p:spPr bwMode="auto">
          <a:xfrm>
            <a:off x="381000" y="914400"/>
            <a:ext cx="8534400" cy="762000"/>
          </a:xfrm>
          <a:prstGeom prst="rect">
            <a:avLst/>
          </a:prstGeom>
          <a:noFill/>
          <a:ln w="9525">
            <a:solidFill>
              <a:schemeClr val="tx1"/>
            </a:solidFill>
            <a:miter lim="800000"/>
            <a:headEnd/>
            <a:tailEnd/>
          </a:ln>
          <a:effectLst/>
        </p:spPr>
        <p:txBody>
          <a:bodyPr wrap="none" anchor="ctr"/>
          <a:lstStyle/>
          <a:p>
            <a:endParaRPr lang="en-US"/>
          </a:p>
        </p:txBody>
      </p:sp>
      <p:sp>
        <p:nvSpPr>
          <p:cNvPr id="50181" name="Text Box 5"/>
          <p:cNvSpPr txBox="1">
            <a:spLocks noChangeArrowheads="1"/>
          </p:cNvSpPr>
          <p:nvPr/>
        </p:nvSpPr>
        <p:spPr bwMode="auto">
          <a:xfrm>
            <a:off x="0" y="1752600"/>
            <a:ext cx="9144000" cy="701675"/>
          </a:xfrm>
          <a:prstGeom prst="rect">
            <a:avLst/>
          </a:prstGeom>
          <a:noFill/>
          <a:ln w="9525">
            <a:noFill/>
            <a:miter lim="800000"/>
            <a:headEnd/>
            <a:tailEnd/>
          </a:ln>
          <a:effectLst/>
        </p:spPr>
        <p:txBody>
          <a:bodyPr>
            <a:spAutoFit/>
          </a:bodyPr>
          <a:lstStyle/>
          <a:p>
            <a:pPr>
              <a:spcBef>
                <a:spcPct val="50000"/>
              </a:spcBef>
            </a:pPr>
            <a:r>
              <a:rPr lang="en-US" sz="2000" dirty="0" err="1"/>
              <a:t>Eg</a:t>
            </a:r>
            <a:r>
              <a:rPr lang="en-US" sz="2000" dirty="0"/>
              <a:t>: City water </a:t>
            </a:r>
            <a:r>
              <a:rPr lang="en-US" sz="2000" dirty="0" smtClean="0"/>
              <a:t>pipes: </a:t>
            </a:r>
            <a:r>
              <a:rPr lang="en-US" sz="2000" dirty="0"/>
              <a:t>If pumping station increases pressure by certain amount, then pressure increases by that same amount in pipes throughout city.</a:t>
            </a:r>
          </a:p>
        </p:txBody>
      </p:sp>
      <p:sp>
        <p:nvSpPr>
          <p:cNvPr id="50184" name="Text Box 8"/>
          <p:cNvSpPr txBox="1">
            <a:spLocks noChangeArrowheads="1"/>
          </p:cNvSpPr>
          <p:nvPr/>
        </p:nvSpPr>
        <p:spPr bwMode="auto">
          <a:xfrm>
            <a:off x="304800" y="2514600"/>
            <a:ext cx="7924800" cy="396875"/>
          </a:xfrm>
          <a:prstGeom prst="rect">
            <a:avLst/>
          </a:prstGeom>
          <a:noFill/>
          <a:ln w="9525">
            <a:noFill/>
            <a:miter lim="800000"/>
            <a:headEnd/>
            <a:tailEnd/>
          </a:ln>
          <a:effectLst/>
        </p:spPr>
        <p:txBody>
          <a:bodyPr>
            <a:spAutoFit/>
          </a:bodyPr>
          <a:lstStyle/>
          <a:p>
            <a:pPr>
              <a:spcBef>
                <a:spcPct val="50000"/>
              </a:spcBef>
            </a:pPr>
            <a:r>
              <a:rPr lang="en-US" sz="2000" u="sng"/>
              <a:t>Pascal’s principle enables large weights to be lifted via small forces:</a:t>
            </a:r>
          </a:p>
        </p:txBody>
      </p:sp>
      <p:pic>
        <p:nvPicPr>
          <p:cNvPr id="50185" name="Picture 9" descr="13-22Figure_FIG"/>
          <p:cNvPicPr>
            <a:picLocks noGrp="1" noChangeAspect="1" noChangeArrowheads="1"/>
          </p:cNvPicPr>
          <p:nvPr>
            <p:ph sz="quarter" idx="3"/>
          </p:nvPr>
        </p:nvPicPr>
        <p:blipFill>
          <a:blip r:embed="rId4" cstate="print"/>
          <a:srcRect/>
          <a:stretch>
            <a:fillRect/>
          </a:stretch>
        </p:blipFill>
        <p:spPr>
          <a:xfrm>
            <a:off x="5181600" y="4648200"/>
            <a:ext cx="2914650" cy="1625600"/>
          </a:xfrm>
          <a:noFill/>
          <a:ln/>
        </p:spPr>
      </p:pic>
      <p:sp>
        <p:nvSpPr>
          <p:cNvPr id="50187" name="Text Box 11"/>
          <p:cNvSpPr txBox="1">
            <a:spLocks noChangeArrowheads="1"/>
          </p:cNvSpPr>
          <p:nvPr/>
        </p:nvSpPr>
        <p:spPr bwMode="auto">
          <a:xfrm>
            <a:off x="304800" y="3124200"/>
            <a:ext cx="4191000" cy="1495425"/>
          </a:xfrm>
          <a:prstGeom prst="rect">
            <a:avLst/>
          </a:prstGeom>
          <a:noFill/>
          <a:ln w="9525">
            <a:noFill/>
            <a:miter lim="800000"/>
            <a:headEnd/>
            <a:tailEnd/>
          </a:ln>
          <a:effectLst/>
        </p:spPr>
        <p:txBody>
          <a:bodyPr>
            <a:spAutoFit/>
          </a:bodyPr>
          <a:lstStyle/>
          <a:p>
            <a:pPr>
              <a:spcBef>
                <a:spcPct val="50000"/>
              </a:spcBef>
            </a:pPr>
            <a:r>
              <a:rPr lang="en-US"/>
              <a:t>Consider first simple U-tube: Pressure exerted downwards on left piston transmitted through tube to force right piston upwards – same pressure,same force</a:t>
            </a:r>
            <a:r>
              <a:rPr lang="en-US" sz="2000"/>
              <a:t>.</a:t>
            </a:r>
          </a:p>
        </p:txBody>
      </p:sp>
      <p:sp>
        <p:nvSpPr>
          <p:cNvPr id="50188" name="Text Box 12"/>
          <p:cNvSpPr txBox="1">
            <a:spLocks noChangeArrowheads="1"/>
          </p:cNvSpPr>
          <p:nvPr/>
        </p:nvSpPr>
        <p:spPr bwMode="auto">
          <a:xfrm>
            <a:off x="4648200" y="3124200"/>
            <a:ext cx="4495800" cy="1477328"/>
          </a:xfrm>
          <a:prstGeom prst="rect">
            <a:avLst/>
          </a:prstGeom>
          <a:noFill/>
          <a:ln w="9525">
            <a:noFill/>
            <a:miter lim="800000"/>
            <a:headEnd/>
            <a:tailEnd/>
          </a:ln>
          <a:effectLst/>
        </p:spPr>
        <p:txBody>
          <a:bodyPr>
            <a:spAutoFit/>
          </a:bodyPr>
          <a:lstStyle/>
          <a:p>
            <a:pPr>
              <a:spcBef>
                <a:spcPct val="50000"/>
              </a:spcBef>
            </a:pPr>
            <a:r>
              <a:rPr lang="en-US" dirty="0"/>
              <a:t>Now consider making right-side much wider. Same </a:t>
            </a:r>
            <a:r>
              <a:rPr lang="en-US" dirty="0" smtClean="0"/>
              <a:t>pressure change </a:t>
            </a:r>
            <a:r>
              <a:rPr lang="en-US" dirty="0"/>
              <a:t>throughout means </a:t>
            </a:r>
            <a:r>
              <a:rPr lang="en-US" dirty="0" smtClean="0"/>
              <a:t>output </a:t>
            </a:r>
            <a:r>
              <a:rPr lang="en-US" dirty="0"/>
              <a:t>force (= pressure x piston area) is larger by factor of the area. Hence large weights can be lifted by small forces. </a:t>
            </a:r>
          </a:p>
        </p:txBody>
      </p:sp>
      <p:sp>
        <p:nvSpPr>
          <p:cNvPr id="50189" name="Text Box 13"/>
          <p:cNvSpPr txBox="1">
            <a:spLocks noChangeArrowheads="1"/>
          </p:cNvSpPr>
          <p:nvPr/>
        </p:nvSpPr>
        <p:spPr bwMode="auto">
          <a:xfrm>
            <a:off x="0" y="6248400"/>
            <a:ext cx="9144000" cy="641350"/>
          </a:xfrm>
          <a:prstGeom prst="rect">
            <a:avLst/>
          </a:prstGeom>
          <a:noFill/>
          <a:ln w="9525">
            <a:noFill/>
            <a:miter lim="800000"/>
            <a:headEnd/>
            <a:tailEnd/>
          </a:ln>
          <a:effectLst/>
        </p:spPr>
        <p:txBody>
          <a:bodyPr>
            <a:spAutoFit/>
          </a:bodyPr>
          <a:lstStyle/>
          <a:p>
            <a:pPr>
              <a:spcBef>
                <a:spcPct val="50000"/>
              </a:spcBef>
            </a:pPr>
            <a:r>
              <a:rPr lang="en-US"/>
              <a:t>Idea behind </a:t>
            </a:r>
            <a:r>
              <a:rPr lang="en-US" u="sng"/>
              <a:t>hydraulic press</a:t>
            </a:r>
            <a:r>
              <a:rPr lang="en-US"/>
              <a:t>. Simple machine: force multiplier (but same energy – distance moved up on right is less by factor of area than distance moved down on left)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18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18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018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18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18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p:bldP spid="50184" grpId="0"/>
      <p:bldP spid="50187" grpId="0"/>
      <p:bldP spid="5018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304800"/>
            <a:ext cx="8001000" cy="639763"/>
          </a:xfrm>
        </p:spPr>
        <p:txBody>
          <a:bodyPr/>
          <a:lstStyle/>
          <a:p>
            <a:r>
              <a:rPr lang="en-US" sz="3200" u="sng"/>
              <a:t>Surface tension</a:t>
            </a:r>
          </a:p>
        </p:txBody>
      </p:sp>
      <p:sp>
        <p:nvSpPr>
          <p:cNvPr id="53251" name="Rectangle 3"/>
          <p:cNvSpPr>
            <a:spLocks noGrp="1" noChangeArrowheads="1"/>
          </p:cNvSpPr>
          <p:nvPr>
            <p:ph type="body" sz="half" idx="1"/>
          </p:nvPr>
        </p:nvSpPr>
        <p:spPr>
          <a:xfrm>
            <a:off x="304800" y="914400"/>
            <a:ext cx="7924800" cy="990600"/>
          </a:xfrm>
        </p:spPr>
        <p:txBody>
          <a:bodyPr/>
          <a:lstStyle/>
          <a:p>
            <a:r>
              <a:rPr lang="en-US" sz="2000"/>
              <a:t>Surface of a liquid tends to contract – called surface tension. Liquid tries to minimize surface area.</a:t>
            </a:r>
          </a:p>
        </p:txBody>
      </p:sp>
      <p:grpSp>
        <p:nvGrpSpPr>
          <p:cNvPr id="53258" name="Group 10"/>
          <p:cNvGrpSpPr>
            <a:grpSpLocks/>
          </p:cNvGrpSpPr>
          <p:nvPr/>
        </p:nvGrpSpPr>
        <p:grpSpPr bwMode="auto">
          <a:xfrm>
            <a:off x="685800" y="1600200"/>
            <a:ext cx="6962775" cy="2355850"/>
            <a:chOff x="384" y="1584"/>
            <a:chExt cx="4950" cy="1344"/>
          </a:xfrm>
        </p:grpSpPr>
        <p:pic>
          <p:nvPicPr>
            <p:cNvPr id="53252" name="Picture 4" descr="13-26Figure_FIG"/>
            <p:cNvPicPr>
              <a:picLocks noChangeAspect="1" noChangeArrowheads="1"/>
            </p:cNvPicPr>
            <p:nvPr/>
          </p:nvPicPr>
          <p:blipFill>
            <a:blip r:embed="rId3" cstate="print"/>
            <a:srcRect/>
            <a:stretch>
              <a:fillRect/>
            </a:stretch>
          </p:blipFill>
          <p:spPr bwMode="auto">
            <a:xfrm>
              <a:off x="2736" y="1824"/>
              <a:ext cx="915" cy="1104"/>
            </a:xfrm>
            <a:prstGeom prst="rect">
              <a:avLst/>
            </a:prstGeom>
            <a:noFill/>
            <a:ln/>
            <a:effectLst/>
          </p:spPr>
        </p:pic>
        <p:sp>
          <p:nvSpPr>
            <p:cNvPr id="53254" name="Text Box 6"/>
            <p:cNvSpPr txBox="1">
              <a:spLocks noChangeArrowheads="1"/>
            </p:cNvSpPr>
            <p:nvPr/>
          </p:nvSpPr>
          <p:spPr bwMode="auto">
            <a:xfrm>
              <a:off x="384" y="1584"/>
              <a:ext cx="2737" cy="835"/>
            </a:xfrm>
            <a:prstGeom prst="rect">
              <a:avLst/>
            </a:prstGeom>
            <a:noFill/>
            <a:ln w="9525">
              <a:noFill/>
              <a:miter lim="800000"/>
              <a:headEnd/>
              <a:tailEnd/>
            </a:ln>
            <a:effectLst/>
          </p:spPr>
          <p:txBody>
            <a:bodyPr>
              <a:spAutoFit/>
            </a:bodyPr>
            <a:lstStyle/>
            <a:p>
              <a:pPr>
                <a:spcBef>
                  <a:spcPct val="50000"/>
                </a:spcBef>
              </a:pPr>
              <a:r>
                <a:rPr lang="en-US" sz="2000"/>
                <a:t>Example:</a:t>
              </a:r>
            </a:p>
            <a:p>
              <a:pPr>
                <a:spcBef>
                  <a:spcPct val="50000"/>
                </a:spcBef>
              </a:pPr>
              <a:r>
                <a:rPr lang="en-US" sz="2000"/>
                <a:t> Paintbrush in water – hairs spread out, as they would if dry in air. </a:t>
              </a:r>
            </a:p>
          </p:txBody>
        </p:sp>
        <p:sp>
          <p:nvSpPr>
            <p:cNvPr id="53255" name="Rectangle 7"/>
            <p:cNvSpPr>
              <a:spLocks noChangeArrowheads="1"/>
            </p:cNvSpPr>
            <p:nvPr/>
          </p:nvSpPr>
          <p:spPr bwMode="auto">
            <a:xfrm>
              <a:off x="3842" y="1632"/>
              <a:ext cx="1492" cy="1096"/>
            </a:xfrm>
            <a:prstGeom prst="rect">
              <a:avLst/>
            </a:prstGeom>
            <a:noFill/>
            <a:ln w="9525">
              <a:noFill/>
              <a:miter lim="800000"/>
              <a:headEnd/>
              <a:tailEnd/>
            </a:ln>
            <a:effectLst/>
          </p:spPr>
          <p:txBody>
            <a:bodyPr>
              <a:spAutoFit/>
            </a:bodyPr>
            <a:lstStyle/>
            <a:p>
              <a:pPr>
                <a:spcBef>
                  <a:spcPct val="50000"/>
                </a:spcBef>
              </a:pPr>
              <a:r>
                <a:rPr lang="en-US" sz="2000"/>
                <a:t>But when raised, the surface film of the water contracts and pulls hairs together </a:t>
              </a:r>
            </a:p>
          </p:txBody>
        </p:sp>
        <p:sp>
          <p:nvSpPr>
            <p:cNvPr id="53256" name="Line 8"/>
            <p:cNvSpPr>
              <a:spLocks noChangeShapeType="1"/>
            </p:cNvSpPr>
            <p:nvPr/>
          </p:nvSpPr>
          <p:spPr bwMode="auto">
            <a:xfrm flipH="1">
              <a:off x="3504" y="1824"/>
              <a:ext cx="336" cy="240"/>
            </a:xfrm>
            <a:prstGeom prst="line">
              <a:avLst/>
            </a:prstGeom>
            <a:noFill/>
            <a:ln w="9525">
              <a:solidFill>
                <a:schemeClr val="tx1"/>
              </a:solidFill>
              <a:round/>
              <a:headEnd/>
              <a:tailEnd type="triangle" w="med" len="med"/>
            </a:ln>
            <a:effectLst/>
          </p:spPr>
          <p:txBody>
            <a:bodyPr/>
            <a:lstStyle/>
            <a:p>
              <a:endParaRPr lang="en-US"/>
            </a:p>
          </p:txBody>
        </p:sp>
        <p:sp>
          <p:nvSpPr>
            <p:cNvPr id="53257" name="Line 9"/>
            <p:cNvSpPr>
              <a:spLocks noChangeShapeType="1"/>
            </p:cNvSpPr>
            <p:nvPr/>
          </p:nvSpPr>
          <p:spPr bwMode="auto">
            <a:xfrm>
              <a:off x="2448" y="2064"/>
              <a:ext cx="528" cy="480"/>
            </a:xfrm>
            <a:prstGeom prst="line">
              <a:avLst/>
            </a:prstGeom>
            <a:noFill/>
            <a:ln w="9525">
              <a:solidFill>
                <a:schemeClr val="tx1"/>
              </a:solidFill>
              <a:round/>
              <a:headEnd/>
              <a:tailEnd type="triangle" w="med" len="med"/>
            </a:ln>
            <a:effectLst/>
          </p:spPr>
          <p:txBody>
            <a:bodyPr/>
            <a:lstStyle/>
            <a:p>
              <a:endParaRPr lang="en-US"/>
            </a:p>
          </p:txBody>
        </p:sp>
      </p:grpSp>
      <p:sp>
        <p:nvSpPr>
          <p:cNvPr id="53259" name="Text Box 11"/>
          <p:cNvSpPr txBox="1">
            <a:spLocks noChangeArrowheads="1"/>
          </p:cNvSpPr>
          <p:nvPr/>
        </p:nvSpPr>
        <p:spPr bwMode="auto">
          <a:xfrm>
            <a:off x="381000" y="4267200"/>
            <a:ext cx="4876800" cy="2073275"/>
          </a:xfrm>
          <a:prstGeom prst="rect">
            <a:avLst/>
          </a:prstGeom>
          <a:noFill/>
          <a:ln w="9525">
            <a:noFill/>
            <a:miter lim="800000"/>
            <a:headEnd/>
            <a:tailEnd/>
          </a:ln>
          <a:effectLst/>
        </p:spPr>
        <p:txBody>
          <a:bodyPr>
            <a:spAutoFit/>
          </a:bodyPr>
          <a:lstStyle/>
          <a:p>
            <a:pPr>
              <a:spcBef>
                <a:spcPct val="50000"/>
              </a:spcBef>
              <a:buFontTx/>
              <a:buChar char="•"/>
            </a:pPr>
            <a:r>
              <a:rPr lang="en-US"/>
              <a:t>  </a:t>
            </a:r>
            <a:r>
              <a:rPr lang="en-US" sz="2000"/>
              <a:t>Surface tension is why liquid drops are spherical – surfaces tend to contract so force each drop into the shape with least surface area, ie a sphere (ball).</a:t>
            </a:r>
          </a:p>
          <a:p>
            <a:pPr>
              <a:spcBef>
                <a:spcPct val="50000"/>
              </a:spcBef>
            </a:pPr>
            <a:r>
              <a:rPr lang="en-US" sz="2000"/>
              <a:t>Best seen with small drops, since gravity flattens larger ones.</a:t>
            </a:r>
          </a:p>
        </p:txBody>
      </p:sp>
      <p:pic>
        <p:nvPicPr>
          <p:cNvPr id="53261" name="Picture 13" descr="13-27Figure_FIG"/>
          <p:cNvPicPr>
            <a:picLocks noGrp="1" noChangeAspect="1" noChangeArrowheads="1"/>
          </p:cNvPicPr>
          <p:nvPr>
            <p:ph sz="quarter" idx="3"/>
          </p:nvPr>
        </p:nvPicPr>
        <p:blipFill>
          <a:blip r:embed="rId4"/>
          <a:srcRect/>
          <a:stretch>
            <a:fillRect/>
          </a:stretch>
        </p:blipFill>
        <p:spPr>
          <a:xfrm>
            <a:off x="5410200" y="4097338"/>
            <a:ext cx="3276600" cy="26289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2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2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0"/>
            <a:ext cx="8229600" cy="1143000"/>
          </a:xfrm>
        </p:spPr>
        <p:txBody>
          <a:bodyPr/>
          <a:lstStyle/>
          <a:p>
            <a:r>
              <a:rPr lang="en-US" sz="3200" u="sng"/>
              <a:t>Surface tension cont.</a:t>
            </a:r>
          </a:p>
        </p:txBody>
      </p:sp>
      <p:pic>
        <p:nvPicPr>
          <p:cNvPr id="56324" name="Picture 4" descr="13-28Figure_FIG"/>
          <p:cNvPicPr>
            <a:picLocks noGrp="1" noChangeAspect="1" noChangeArrowheads="1"/>
          </p:cNvPicPr>
          <p:nvPr>
            <p:ph idx="1"/>
          </p:nvPr>
        </p:nvPicPr>
        <p:blipFill>
          <a:blip r:embed="rId3" cstate="print"/>
          <a:srcRect/>
          <a:stretch>
            <a:fillRect/>
          </a:stretch>
        </p:blipFill>
        <p:spPr>
          <a:xfrm>
            <a:off x="6096000" y="1600200"/>
            <a:ext cx="2149475" cy="2047875"/>
          </a:xfrm>
          <a:noFill/>
          <a:ln/>
        </p:spPr>
      </p:pic>
      <p:sp>
        <p:nvSpPr>
          <p:cNvPr id="56327" name="Text Box 7"/>
          <p:cNvSpPr txBox="1">
            <a:spLocks noChangeArrowheads="1"/>
          </p:cNvSpPr>
          <p:nvPr/>
        </p:nvSpPr>
        <p:spPr bwMode="auto">
          <a:xfrm>
            <a:off x="304800" y="990600"/>
            <a:ext cx="5410200" cy="2835275"/>
          </a:xfrm>
          <a:prstGeom prst="rect">
            <a:avLst/>
          </a:prstGeom>
          <a:noFill/>
          <a:ln w="9525">
            <a:noFill/>
            <a:miter lim="800000"/>
            <a:headEnd/>
            <a:tailEnd/>
          </a:ln>
          <a:effectLst/>
        </p:spPr>
        <p:txBody>
          <a:bodyPr>
            <a:spAutoFit/>
          </a:bodyPr>
          <a:lstStyle/>
          <a:p>
            <a:pPr>
              <a:spcBef>
                <a:spcPct val="50000"/>
              </a:spcBef>
              <a:buFontTx/>
              <a:buChar char="•"/>
            </a:pPr>
            <a:r>
              <a:rPr lang="en-US"/>
              <a:t> </a:t>
            </a:r>
            <a:r>
              <a:rPr lang="en-US" sz="2000"/>
              <a:t>Surface tension caused by molecular attractions:</a:t>
            </a:r>
          </a:p>
          <a:p>
            <a:pPr>
              <a:spcBef>
                <a:spcPct val="50000"/>
              </a:spcBef>
            </a:pPr>
            <a:r>
              <a:rPr lang="en-US" sz="2000"/>
              <a:t>Below surface, molecule pulled by all neighbours, all directions equally. So no net pull.</a:t>
            </a:r>
          </a:p>
          <a:p>
            <a:pPr>
              <a:spcBef>
                <a:spcPct val="50000"/>
              </a:spcBef>
            </a:pPr>
            <a:r>
              <a:rPr lang="en-US" sz="2000"/>
              <a:t>At surface, there are no molecules above, so net pull is downward into the liquid – leads to minimization of surface area.</a:t>
            </a:r>
          </a:p>
        </p:txBody>
      </p:sp>
      <p:sp>
        <p:nvSpPr>
          <p:cNvPr id="56328" name="Text Box 8"/>
          <p:cNvSpPr txBox="1">
            <a:spLocks noChangeArrowheads="1"/>
          </p:cNvSpPr>
          <p:nvPr/>
        </p:nvSpPr>
        <p:spPr bwMode="auto">
          <a:xfrm>
            <a:off x="304800" y="3886200"/>
            <a:ext cx="8458200" cy="1006475"/>
          </a:xfrm>
          <a:prstGeom prst="rect">
            <a:avLst/>
          </a:prstGeom>
          <a:noFill/>
          <a:ln w="9525">
            <a:noFill/>
            <a:miter lim="800000"/>
            <a:headEnd/>
            <a:tailEnd/>
          </a:ln>
          <a:effectLst/>
        </p:spPr>
        <p:txBody>
          <a:bodyPr>
            <a:spAutoFit/>
          </a:bodyPr>
          <a:lstStyle/>
          <a:p>
            <a:pPr>
              <a:spcBef>
                <a:spcPct val="50000"/>
              </a:spcBef>
              <a:buFontTx/>
              <a:buChar char="•"/>
            </a:pPr>
            <a:r>
              <a:rPr lang="en-US"/>
              <a:t>  </a:t>
            </a:r>
            <a:r>
              <a:rPr lang="en-US" sz="2000"/>
              <a:t>Water – unusually high surface tension compared to common liquids. Soap or oil floating on water tends to get pulled out into a film entire surface, so to minimize surface area of the </a:t>
            </a:r>
            <a:r>
              <a:rPr lang="en-US" sz="2000" i="1"/>
              <a:t>water</a:t>
            </a:r>
            <a:r>
              <a:rPr lang="en-US" sz="2000"/>
              <a:t>. </a:t>
            </a:r>
          </a:p>
        </p:txBody>
      </p:sp>
      <p:sp>
        <p:nvSpPr>
          <p:cNvPr id="56329" name="Text Box 9"/>
          <p:cNvSpPr txBox="1">
            <a:spLocks noChangeArrowheads="1"/>
          </p:cNvSpPr>
          <p:nvPr/>
        </p:nvSpPr>
        <p:spPr bwMode="auto">
          <a:xfrm>
            <a:off x="304800" y="5029200"/>
            <a:ext cx="8839200" cy="1768475"/>
          </a:xfrm>
          <a:prstGeom prst="rect">
            <a:avLst/>
          </a:prstGeom>
          <a:noFill/>
          <a:ln w="9525">
            <a:noFill/>
            <a:miter lim="800000"/>
            <a:headEnd/>
            <a:tailEnd/>
          </a:ln>
          <a:effectLst/>
        </p:spPr>
        <p:txBody>
          <a:bodyPr>
            <a:spAutoFit/>
          </a:bodyPr>
          <a:lstStyle/>
          <a:p>
            <a:pPr>
              <a:spcBef>
                <a:spcPct val="50000"/>
              </a:spcBef>
              <a:buFontTx/>
              <a:buChar char="•"/>
            </a:pPr>
            <a:r>
              <a:rPr lang="en-US"/>
              <a:t> </a:t>
            </a:r>
            <a:r>
              <a:rPr lang="en-US" sz="2000"/>
              <a:t>Surface tension depends on temperature: Cold water – larger  surf.  tension than hot, since molecules don’t move as fast, so more strongly bonded.  </a:t>
            </a:r>
          </a:p>
          <a:p>
            <a:pPr>
              <a:spcBef>
                <a:spcPct val="50000"/>
              </a:spcBef>
            </a:pPr>
            <a:r>
              <a:rPr lang="en-US" sz="2000"/>
              <a:t>So in hot soups, oil or fat bubbles can form spherical droplets floating on top. When soup cools, the fat is drawn over the entire soup forming a film – “greasy soup”. Big reason why cold soup tastes different from hot! </a:t>
            </a:r>
          </a:p>
        </p:txBody>
      </p:sp>
      <p:grpSp>
        <p:nvGrpSpPr>
          <p:cNvPr id="56333" name="Group 13"/>
          <p:cNvGrpSpPr>
            <a:grpSpLocks/>
          </p:cNvGrpSpPr>
          <p:nvPr/>
        </p:nvGrpSpPr>
        <p:grpSpPr bwMode="auto">
          <a:xfrm>
            <a:off x="4800600" y="838200"/>
            <a:ext cx="2286000" cy="396875"/>
            <a:chOff x="3360" y="720"/>
            <a:chExt cx="1440" cy="250"/>
          </a:xfrm>
        </p:grpSpPr>
        <p:sp>
          <p:nvSpPr>
            <p:cNvPr id="56330" name="Text Box 10"/>
            <p:cNvSpPr txBox="1">
              <a:spLocks noChangeArrowheads="1"/>
            </p:cNvSpPr>
            <p:nvPr/>
          </p:nvSpPr>
          <p:spPr bwMode="auto">
            <a:xfrm>
              <a:off x="3360" y="720"/>
              <a:ext cx="1440" cy="250"/>
            </a:xfrm>
            <a:prstGeom prst="rect">
              <a:avLst/>
            </a:prstGeom>
            <a:noFill/>
            <a:ln w="9525">
              <a:noFill/>
              <a:miter lim="800000"/>
              <a:headEnd/>
              <a:tailEnd/>
            </a:ln>
            <a:effectLst/>
          </p:spPr>
          <p:txBody>
            <a:bodyPr>
              <a:spAutoFit/>
            </a:bodyPr>
            <a:lstStyle/>
            <a:p>
              <a:pPr>
                <a:spcBef>
                  <a:spcPct val="50000"/>
                </a:spcBef>
              </a:pPr>
              <a:r>
                <a:rPr lang="en-US" sz="2000">
                  <a:solidFill>
                    <a:schemeClr val="accent2"/>
                  </a:solidFill>
                </a:rPr>
                <a:t>“sticky molecules”</a:t>
              </a:r>
            </a:p>
          </p:txBody>
        </p:sp>
        <p:sp>
          <p:nvSpPr>
            <p:cNvPr id="56332" name="Line 12"/>
            <p:cNvSpPr>
              <a:spLocks noChangeShapeType="1"/>
            </p:cNvSpPr>
            <p:nvPr/>
          </p:nvSpPr>
          <p:spPr bwMode="auto">
            <a:xfrm flipH="1">
              <a:off x="3456" y="912"/>
              <a:ext cx="144" cy="48"/>
            </a:xfrm>
            <a:prstGeom prst="line">
              <a:avLst/>
            </a:prstGeom>
            <a:noFill/>
            <a:ln w="9525">
              <a:solidFill>
                <a:schemeClr val="accent2"/>
              </a:solidFill>
              <a:round/>
              <a:headEnd/>
              <a:tailEnd type="triangle" w="med" len="med"/>
            </a:ln>
            <a:effec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3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63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6328">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6329">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632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7" grpId="0"/>
      <p:bldP spid="56329" grpId="0" uiExpand="1"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0"/>
            <a:ext cx="8229600" cy="1143000"/>
          </a:xfrm>
        </p:spPr>
        <p:txBody>
          <a:bodyPr/>
          <a:lstStyle/>
          <a:p>
            <a:r>
              <a:rPr lang="en-US" sz="3200" u="sng"/>
              <a:t>Capillarity</a:t>
            </a:r>
          </a:p>
        </p:txBody>
      </p:sp>
      <p:pic>
        <p:nvPicPr>
          <p:cNvPr id="58372" name="Picture 4" descr="13-30Figure_FIG"/>
          <p:cNvPicPr>
            <a:picLocks noGrp="1" noChangeAspect="1" noChangeArrowheads="1"/>
          </p:cNvPicPr>
          <p:nvPr>
            <p:ph sz="half" idx="1"/>
          </p:nvPr>
        </p:nvPicPr>
        <p:blipFill>
          <a:blip r:embed="rId3" cstate="print"/>
          <a:srcRect/>
          <a:stretch>
            <a:fillRect/>
          </a:stretch>
        </p:blipFill>
        <p:spPr>
          <a:xfrm>
            <a:off x="6858000" y="990600"/>
            <a:ext cx="1603375" cy="1795463"/>
          </a:xfrm>
          <a:noFill/>
          <a:ln/>
        </p:spPr>
      </p:pic>
      <p:pic>
        <p:nvPicPr>
          <p:cNvPr id="58374" name="Picture 6" descr="13-31Figure_FIG"/>
          <p:cNvPicPr>
            <a:picLocks noGrp="1" noChangeAspect="1" noChangeArrowheads="1"/>
          </p:cNvPicPr>
          <p:nvPr>
            <p:ph sz="half" idx="2"/>
          </p:nvPr>
        </p:nvPicPr>
        <p:blipFill>
          <a:blip r:embed="rId4" cstate="print"/>
          <a:srcRect/>
          <a:stretch>
            <a:fillRect/>
          </a:stretch>
        </p:blipFill>
        <p:spPr>
          <a:xfrm>
            <a:off x="4267200" y="4191000"/>
            <a:ext cx="2438400" cy="1543050"/>
          </a:xfrm>
          <a:noFill/>
          <a:ln/>
        </p:spPr>
      </p:pic>
      <p:sp>
        <p:nvSpPr>
          <p:cNvPr id="58376" name="Text Box 8"/>
          <p:cNvSpPr txBox="1">
            <a:spLocks noChangeArrowheads="1"/>
          </p:cNvSpPr>
          <p:nvPr/>
        </p:nvSpPr>
        <p:spPr bwMode="auto">
          <a:xfrm>
            <a:off x="533400" y="1371600"/>
            <a:ext cx="47244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58377" name="Text Box 9"/>
          <p:cNvSpPr txBox="1">
            <a:spLocks noChangeArrowheads="1"/>
          </p:cNvSpPr>
          <p:nvPr/>
        </p:nvSpPr>
        <p:spPr bwMode="auto">
          <a:xfrm>
            <a:off x="304800" y="990600"/>
            <a:ext cx="6096000" cy="1006475"/>
          </a:xfrm>
          <a:prstGeom prst="rect">
            <a:avLst/>
          </a:prstGeom>
          <a:noFill/>
          <a:ln w="9525">
            <a:noFill/>
            <a:miter lim="800000"/>
            <a:headEnd/>
            <a:tailEnd/>
          </a:ln>
          <a:effectLst/>
        </p:spPr>
        <p:txBody>
          <a:bodyPr>
            <a:spAutoFit/>
          </a:bodyPr>
          <a:lstStyle/>
          <a:p>
            <a:pPr>
              <a:spcBef>
                <a:spcPct val="50000"/>
              </a:spcBef>
              <a:buFontTx/>
              <a:buChar char="•"/>
            </a:pPr>
            <a:r>
              <a:rPr lang="en-US"/>
              <a:t> </a:t>
            </a:r>
            <a:r>
              <a:rPr lang="en-US" sz="2000"/>
              <a:t>Another effect of “sticky molecules” in liquid – liquid tends to rise up thin (glass)  tubes. The thinner the tube, the greater the rise. Called capillarity.</a:t>
            </a:r>
          </a:p>
        </p:txBody>
      </p:sp>
      <p:sp>
        <p:nvSpPr>
          <p:cNvPr id="58378" name="Text Box 10"/>
          <p:cNvSpPr txBox="1">
            <a:spLocks noChangeArrowheads="1"/>
          </p:cNvSpPr>
          <p:nvPr/>
        </p:nvSpPr>
        <p:spPr bwMode="auto">
          <a:xfrm>
            <a:off x="304800" y="2514600"/>
            <a:ext cx="8077200" cy="854075"/>
          </a:xfrm>
          <a:prstGeom prst="rect">
            <a:avLst/>
          </a:prstGeom>
          <a:noFill/>
          <a:ln w="9525">
            <a:noFill/>
            <a:miter lim="800000"/>
            <a:headEnd/>
            <a:tailEnd/>
          </a:ln>
          <a:effectLst/>
        </p:spPr>
        <p:txBody>
          <a:bodyPr>
            <a:spAutoFit/>
          </a:bodyPr>
          <a:lstStyle/>
          <a:p>
            <a:pPr>
              <a:spcBef>
                <a:spcPct val="50000"/>
              </a:spcBef>
            </a:pPr>
            <a:r>
              <a:rPr lang="en-US" sz="2000" u="sng"/>
              <a:t>How exactly does this work? </a:t>
            </a:r>
          </a:p>
          <a:p>
            <a:pPr>
              <a:spcBef>
                <a:spcPct val="50000"/>
              </a:spcBef>
            </a:pPr>
            <a:r>
              <a:rPr lang="en-US" sz="2000"/>
              <a:t>Molecules stick more to glass than to themselves. </a:t>
            </a:r>
          </a:p>
        </p:txBody>
      </p:sp>
      <p:grpSp>
        <p:nvGrpSpPr>
          <p:cNvPr id="58382" name="Group 14"/>
          <p:cNvGrpSpPr>
            <a:grpSpLocks/>
          </p:cNvGrpSpPr>
          <p:nvPr/>
        </p:nvGrpSpPr>
        <p:grpSpPr bwMode="auto">
          <a:xfrm>
            <a:off x="5105400" y="3352800"/>
            <a:ext cx="1371600" cy="595313"/>
            <a:chOff x="2592" y="2256"/>
            <a:chExt cx="864" cy="375"/>
          </a:xfrm>
        </p:grpSpPr>
        <p:sp>
          <p:nvSpPr>
            <p:cNvPr id="58380" name="Text Box 12"/>
            <p:cNvSpPr txBox="1">
              <a:spLocks noChangeArrowheads="1"/>
            </p:cNvSpPr>
            <p:nvPr/>
          </p:nvSpPr>
          <p:spPr bwMode="auto">
            <a:xfrm>
              <a:off x="2592" y="2400"/>
              <a:ext cx="864" cy="231"/>
            </a:xfrm>
            <a:prstGeom prst="rect">
              <a:avLst/>
            </a:prstGeom>
            <a:noFill/>
            <a:ln w="9525">
              <a:noFill/>
              <a:miter lim="800000"/>
              <a:headEnd/>
              <a:tailEnd/>
            </a:ln>
            <a:effectLst/>
          </p:spPr>
          <p:txBody>
            <a:bodyPr>
              <a:spAutoFit/>
            </a:bodyPr>
            <a:lstStyle/>
            <a:p>
              <a:pPr>
                <a:spcBef>
                  <a:spcPct val="50000"/>
                </a:spcBef>
              </a:pPr>
              <a:r>
                <a:rPr lang="en-US">
                  <a:solidFill>
                    <a:schemeClr val="accent2"/>
                  </a:solidFill>
                </a:rPr>
                <a:t>cohesion</a:t>
              </a:r>
            </a:p>
          </p:txBody>
        </p:sp>
        <p:sp>
          <p:nvSpPr>
            <p:cNvPr id="58381" name="Line 13"/>
            <p:cNvSpPr>
              <a:spLocks noChangeShapeType="1"/>
            </p:cNvSpPr>
            <p:nvPr/>
          </p:nvSpPr>
          <p:spPr bwMode="auto">
            <a:xfrm flipH="1" flipV="1">
              <a:off x="2736" y="2256"/>
              <a:ext cx="192" cy="144"/>
            </a:xfrm>
            <a:prstGeom prst="line">
              <a:avLst/>
            </a:prstGeom>
            <a:noFill/>
            <a:ln w="9525">
              <a:solidFill>
                <a:schemeClr val="accent2"/>
              </a:solidFill>
              <a:round/>
              <a:headEnd/>
              <a:tailEnd type="triangle" w="med" len="med"/>
            </a:ln>
            <a:effectLst/>
          </p:spPr>
          <p:txBody>
            <a:bodyPr/>
            <a:lstStyle/>
            <a:p>
              <a:endParaRPr lang="en-US"/>
            </a:p>
          </p:txBody>
        </p:sp>
      </p:grpSp>
      <p:grpSp>
        <p:nvGrpSpPr>
          <p:cNvPr id="58384" name="Group 16"/>
          <p:cNvGrpSpPr>
            <a:grpSpLocks/>
          </p:cNvGrpSpPr>
          <p:nvPr/>
        </p:nvGrpSpPr>
        <p:grpSpPr bwMode="auto">
          <a:xfrm>
            <a:off x="1066800" y="3352800"/>
            <a:ext cx="1295400" cy="519113"/>
            <a:chOff x="960" y="2208"/>
            <a:chExt cx="816" cy="327"/>
          </a:xfrm>
        </p:grpSpPr>
        <p:sp>
          <p:nvSpPr>
            <p:cNvPr id="58379" name="Text Box 11"/>
            <p:cNvSpPr txBox="1">
              <a:spLocks noChangeArrowheads="1"/>
            </p:cNvSpPr>
            <p:nvPr/>
          </p:nvSpPr>
          <p:spPr bwMode="auto">
            <a:xfrm>
              <a:off x="960" y="2304"/>
              <a:ext cx="720" cy="231"/>
            </a:xfrm>
            <a:prstGeom prst="rect">
              <a:avLst/>
            </a:prstGeom>
            <a:noFill/>
            <a:ln w="9525">
              <a:noFill/>
              <a:miter lim="800000"/>
              <a:headEnd/>
              <a:tailEnd/>
            </a:ln>
            <a:effectLst/>
          </p:spPr>
          <p:txBody>
            <a:bodyPr>
              <a:spAutoFit/>
            </a:bodyPr>
            <a:lstStyle/>
            <a:p>
              <a:pPr>
                <a:spcBef>
                  <a:spcPct val="50000"/>
                </a:spcBef>
              </a:pPr>
              <a:r>
                <a:rPr lang="en-US">
                  <a:solidFill>
                    <a:schemeClr val="accent2"/>
                  </a:solidFill>
                </a:rPr>
                <a:t>adhesion</a:t>
              </a:r>
            </a:p>
          </p:txBody>
        </p:sp>
        <p:sp>
          <p:nvSpPr>
            <p:cNvPr id="58383" name="Line 15"/>
            <p:cNvSpPr>
              <a:spLocks noChangeShapeType="1"/>
            </p:cNvSpPr>
            <p:nvPr/>
          </p:nvSpPr>
          <p:spPr bwMode="auto">
            <a:xfrm flipV="1">
              <a:off x="1488" y="2208"/>
              <a:ext cx="288" cy="144"/>
            </a:xfrm>
            <a:prstGeom prst="line">
              <a:avLst/>
            </a:prstGeom>
            <a:noFill/>
            <a:ln w="9525">
              <a:solidFill>
                <a:schemeClr val="accent2"/>
              </a:solidFill>
              <a:round/>
              <a:headEnd/>
              <a:tailEnd type="triangle" w="med" len="med"/>
            </a:ln>
            <a:effectLst/>
          </p:spPr>
          <p:txBody>
            <a:bodyPr/>
            <a:lstStyle/>
            <a:p>
              <a:endParaRPr lang="en-US"/>
            </a:p>
          </p:txBody>
        </p:sp>
      </p:grpSp>
      <p:sp>
        <p:nvSpPr>
          <p:cNvPr id="58386" name="Text Box 18"/>
          <p:cNvSpPr txBox="1">
            <a:spLocks noChangeArrowheads="1"/>
          </p:cNvSpPr>
          <p:nvPr/>
        </p:nvSpPr>
        <p:spPr bwMode="auto">
          <a:xfrm>
            <a:off x="0" y="4343400"/>
            <a:ext cx="4419600" cy="701675"/>
          </a:xfrm>
          <a:prstGeom prst="rect">
            <a:avLst/>
          </a:prstGeom>
          <a:noFill/>
          <a:ln w="9525">
            <a:noFill/>
            <a:miter lim="800000"/>
            <a:headEnd/>
            <a:tailEnd/>
          </a:ln>
          <a:effectLst/>
        </p:spPr>
        <p:txBody>
          <a:bodyPr>
            <a:spAutoFit/>
          </a:bodyPr>
          <a:lstStyle/>
          <a:p>
            <a:pPr>
              <a:spcBef>
                <a:spcPct val="50000"/>
              </a:spcBef>
            </a:pPr>
            <a:r>
              <a:rPr lang="en-US" sz="2000" dirty="0"/>
              <a:t>So liquid drawn up to glass surface and then contracts. Steps:</a:t>
            </a:r>
          </a:p>
        </p:txBody>
      </p:sp>
      <p:grpSp>
        <p:nvGrpSpPr>
          <p:cNvPr id="58391" name="Group 23"/>
          <p:cNvGrpSpPr>
            <a:grpSpLocks/>
          </p:cNvGrpSpPr>
          <p:nvPr/>
        </p:nvGrpSpPr>
        <p:grpSpPr bwMode="auto">
          <a:xfrm>
            <a:off x="6553200" y="3581400"/>
            <a:ext cx="2590800" cy="2014538"/>
            <a:chOff x="4128" y="2400"/>
            <a:chExt cx="1632" cy="1269"/>
          </a:xfrm>
        </p:grpSpPr>
        <p:sp>
          <p:nvSpPr>
            <p:cNvPr id="58389" name="Text Box 21"/>
            <p:cNvSpPr txBox="1">
              <a:spLocks noChangeArrowheads="1"/>
            </p:cNvSpPr>
            <p:nvPr/>
          </p:nvSpPr>
          <p:spPr bwMode="auto">
            <a:xfrm>
              <a:off x="4464" y="2400"/>
              <a:ext cx="1296" cy="1269"/>
            </a:xfrm>
            <a:prstGeom prst="rect">
              <a:avLst/>
            </a:prstGeom>
            <a:noFill/>
            <a:ln w="9525">
              <a:noFill/>
              <a:miter lim="800000"/>
              <a:headEnd/>
              <a:tailEnd/>
            </a:ln>
            <a:effectLst/>
          </p:spPr>
          <p:txBody>
            <a:bodyPr>
              <a:spAutoFit/>
            </a:bodyPr>
            <a:lstStyle/>
            <a:p>
              <a:pPr>
                <a:spcBef>
                  <a:spcPct val="50000"/>
                </a:spcBef>
              </a:pPr>
              <a:r>
                <a:rPr lang="en-US"/>
                <a:t>Height reached is determined by balance between upward adhesive force and downward grav. force on column</a:t>
              </a:r>
            </a:p>
          </p:txBody>
        </p:sp>
        <p:sp>
          <p:nvSpPr>
            <p:cNvPr id="58390" name="Line 22"/>
            <p:cNvSpPr>
              <a:spLocks noChangeShapeType="1"/>
            </p:cNvSpPr>
            <p:nvPr/>
          </p:nvSpPr>
          <p:spPr bwMode="auto">
            <a:xfrm flipH="1">
              <a:off x="4128" y="2496"/>
              <a:ext cx="384" cy="288"/>
            </a:xfrm>
            <a:prstGeom prst="line">
              <a:avLst/>
            </a:prstGeom>
            <a:noFill/>
            <a:ln w="9525">
              <a:solidFill>
                <a:schemeClr val="tx1"/>
              </a:solidFill>
              <a:round/>
              <a:headEnd/>
              <a:tailEnd type="triangle" w="med" len="med"/>
            </a:ln>
            <a:effectLst/>
          </p:spPr>
          <p:txBody>
            <a:bodyPr/>
            <a:lstStyle/>
            <a:p>
              <a:endParaRPr lang="en-US"/>
            </a:p>
          </p:txBody>
        </p:sp>
      </p:grpSp>
      <p:sp>
        <p:nvSpPr>
          <p:cNvPr id="58392" name="Text Box 24"/>
          <p:cNvSpPr txBox="1">
            <a:spLocks noChangeArrowheads="1"/>
          </p:cNvSpPr>
          <p:nvPr/>
        </p:nvSpPr>
        <p:spPr bwMode="auto">
          <a:xfrm>
            <a:off x="0" y="5638800"/>
            <a:ext cx="9144000" cy="701675"/>
          </a:xfrm>
          <a:prstGeom prst="rect">
            <a:avLst/>
          </a:prstGeom>
          <a:noFill/>
          <a:ln w="9525">
            <a:noFill/>
            <a:miter lim="800000"/>
            <a:headEnd/>
            <a:tailEnd/>
          </a:ln>
          <a:effectLst/>
        </p:spPr>
        <p:txBody>
          <a:bodyPr>
            <a:spAutoFit/>
          </a:bodyPr>
          <a:lstStyle/>
          <a:p>
            <a:pPr>
              <a:spcBef>
                <a:spcPct val="50000"/>
              </a:spcBef>
              <a:buFontTx/>
              <a:buChar char="•"/>
            </a:pPr>
            <a:r>
              <a:rPr lang="en-US"/>
              <a:t> </a:t>
            </a:r>
            <a:r>
              <a:rPr lang="en-US" sz="2000"/>
              <a:t>Responsible for why if one end of a towel hangs down into water, it soaks upwards</a:t>
            </a:r>
          </a:p>
        </p:txBody>
      </p:sp>
      <p:sp>
        <p:nvSpPr>
          <p:cNvPr id="58393" name="Text Box 25"/>
          <p:cNvSpPr txBox="1">
            <a:spLocks noChangeArrowheads="1"/>
          </p:cNvSpPr>
          <p:nvPr/>
        </p:nvSpPr>
        <p:spPr bwMode="auto">
          <a:xfrm>
            <a:off x="0" y="6216650"/>
            <a:ext cx="8839200" cy="701675"/>
          </a:xfrm>
          <a:prstGeom prst="rect">
            <a:avLst/>
          </a:prstGeom>
          <a:noFill/>
          <a:ln w="9525">
            <a:noFill/>
            <a:miter lim="800000"/>
            <a:headEnd/>
            <a:tailEnd/>
          </a:ln>
          <a:effectLst/>
        </p:spPr>
        <p:txBody>
          <a:bodyPr>
            <a:spAutoFit/>
          </a:bodyPr>
          <a:lstStyle/>
          <a:p>
            <a:pPr>
              <a:spcBef>
                <a:spcPct val="50000"/>
              </a:spcBef>
              <a:buFontTx/>
              <a:buChar char="•"/>
            </a:pPr>
            <a:r>
              <a:rPr lang="en-US"/>
              <a:t> </a:t>
            </a:r>
            <a:r>
              <a:rPr lang="en-US" sz="2000"/>
              <a:t>Essential for plants – how they get the water from the ground into roots and sap up to high branches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3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37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37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838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83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838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837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839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839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83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7" grpId="0"/>
      <p:bldP spid="58386" grpId="0"/>
      <p:bldP spid="58392" grpId="0"/>
      <p:bldP spid="5839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457200"/>
            <a:ext cx="8229600" cy="639762"/>
          </a:xfrm>
        </p:spPr>
        <p:txBody>
          <a:bodyPr/>
          <a:lstStyle/>
          <a:p>
            <a:r>
              <a:rPr lang="en-US" sz="3200" dirty="0"/>
              <a:t>A little more on density…</a:t>
            </a:r>
          </a:p>
        </p:txBody>
      </p:sp>
      <p:sp>
        <p:nvSpPr>
          <p:cNvPr id="3075" name="Rectangle 3"/>
          <p:cNvSpPr>
            <a:spLocks noGrp="1" noChangeArrowheads="1"/>
          </p:cNvSpPr>
          <p:nvPr>
            <p:ph type="body" idx="1"/>
          </p:nvPr>
        </p:nvSpPr>
        <p:spPr>
          <a:xfrm>
            <a:off x="457200" y="1219200"/>
            <a:ext cx="8229600" cy="2667000"/>
          </a:xfrm>
        </p:spPr>
        <p:txBody>
          <a:bodyPr/>
          <a:lstStyle/>
          <a:p>
            <a:r>
              <a:rPr lang="en-US" sz="2000" dirty="0"/>
              <a:t>Some densities:</a:t>
            </a:r>
          </a:p>
          <a:p>
            <a:pPr lvl="1"/>
            <a:r>
              <a:rPr lang="en-US" sz="2000" dirty="0"/>
              <a:t>Osmium  (bluish-white metal) is the densest substance on earth. It’s an element (atomic # 76), whose crystalline form has very closely packed atoms. Density 22.6 g/cm</a:t>
            </a:r>
            <a:r>
              <a:rPr lang="en-US" sz="2000" baseline="30000" dirty="0"/>
              <a:t>3</a:t>
            </a:r>
            <a:r>
              <a:rPr lang="en-US" sz="2000" dirty="0"/>
              <a:t>. </a:t>
            </a:r>
          </a:p>
          <a:p>
            <a:pPr lvl="1">
              <a:buFontTx/>
              <a:buNone/>
            </a:pPr>
            <a:r>
              <a:rPr lang="en-US" sz="2000" dirty="0"/>
              <a:t>    Used </a:t>
            </a:r>
            <a:r>
              <a:rPr lang="en-US" sz="2000" dirty="0" smtClean="0"/>
              <a:t>e.g. </a:t>
            </a:r>
            <a:r>
              <a:rPr lang="en-US" sz="2000" dirty="0"/>
              <a:t>in fountain pen tips, electrical contacts, where extreme durability/hardness needed.</a:t>
            </a:r>
          </a:p>
          <a:p>
            <a:pPr lvl="1">
              <a:buFontTx/>
              <a:buNone/>
            </a:pPr>
            <a:endParaRPr lang="en-US" sz="2000" dirty="0"/>
          </a:p>
          <a:p>
            <a:pPr lvl="1"/>
            <a:r>
              <a:rPr lang="en-US" sz="2000" dirty="0"/>
              <a:t>Water has density 1 </a:t>
            </a:r>
            <a:r>
              <a:rPr lang="en-US" sz="2000" dirty="0" smtClean="0"/>
              <a:t>g/cm</a:t>
            </a:r>
            <a:r>
              <a:rPr lang="en-US" sz="2000" baseline="30000" dirty="0" smtClean="0"/>
              <a:t>3</a:t>
            </a:r>
          </a:p>
          <a:p>
            <a:pPr lvl="1"/>
            <a:endParaRPr lang="en-US" sz="2000" baseline="30000" dirty="0"/>
          </a:p>
          <a:p>
            <a:pPr lvl="1"/>
            <a:r>
              <a:rPr lang="en-US" sz="2000" dirty="0"/>
              <a:t>Ice has less density, 0.92 g/cm</a:t>
            </a:r>
            <a:r>
              <a:rPr lang="en-US" sz="2000" baseline="30000" dirty="0"/>
              <a:t>3</a:t>
            </a:r>
            <a:r>
              <a:rPr lang="en-US" sz="2000" dirty="0"/>
              <a:t>, because when water freezes, it expands. </a:t>
            </a:r>
            <a:endParaRPr lang="en-US" sz="2000" dirty="0" smtClean="0"/>
          </a:p>
          <a:p>
            <a:pPr lvl="1"/>
            <a:endParaRPr lang="en-US" sz="2000" dirty="0"/>
          </a:p>
          <a:p>
            <a:pPr lvl="1"/>
            <a:r>
              <a:rPr lang="en-US" sz="2000" dirty="0"/>
              <a:t>Seawater has greater density, 1.03 g/cm</a:t>
            </a:r>
            <a:r>
              <a:rPr lang="en-US" sz="2000" baseline="30000" dirty="0"/>
              <a:t>3</a:t>
            </a:r>
            <a:r>
              <a:rPr lang="en-US" sz="20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ChangeArrowheads="1"/>
          </p:cNvSpPr>
          <p:nvPr/>
        </p:nvSpPr>
        <p:spPr bwMode="auto">
          <a:xfrm>
            <a:off x="762000" y="533400"/>
            <a:ext cx="7650162" cy="838200"/>
          </a:xfrm>
          <a:prstGeom prst="rect">
            <a:avLst/>
          </a:prstGeom>
          <a:noFill/>
          <a:ln w="9525">
            <a:noFill/>
            <a:miter lim="800000"/>
            <a:headEnd/>
            <a:tailEnd/>
          </a:ln>
          <a:effectLst/>
        </p:spPr>
        <p:txBody>
          <a:bodyPr/>
          <a:lstStyle/>
          <a:p>
            <a:pPr>
              <a:tabLst>
                <a:tab pos="2517775" algn="l"/>
                <a:tab pos="3605213" algn="l"/>
              </a:tabLst>
            </a:pPr>
            <a:r>
              <a:rPr lang="en-US" sz="2800" dirty="0" smtClean="0">
                <a:solidFill>
                  <a:schemeClr val="tx2"/>
                </a:solidFill>
              </a:rPr>
              <a:t>	Clicker Question</a:t>
            </a:r>
          </a:p>
          <a:p>
            <a:pPr>
              <a:tabLst>
                <a:tab pos="2517775" algn="l"/>
                <a:tab pos="3605213" algn="l"/>
              </a:tabLst>
            </a:pPr>
            <a:endParaRPr lang="en-US" sz="2800" dirty="0">
              <a:solidFill>
                <a:schemeClr val="tx2"/>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Text Box 4"/>
          <p:cNvSpPr txBox="1">
            <a:spLocks noChangeArrowheads="1"/>
          </p:cNvSpPr>
          <p:nvPr/>
        </p:nvSpPr>
        <p:spPr bwMode="auto">
          <a:xfrm>
            <a:off x="838200" y="304800"/>
            <a:ext cx="7467600" cy="579438"/>
          </a:xfrm>
          <a:prstGeom prst="rect">
            <a:avLst/>
          </a:prstGeom>
          <a:noFill/>
          <a:ln w="9525">
            <a:noFill/>
            <a:miter lim="800000"/>
            <a:headEnd/>
            <a:tailEnd/>
          </a:ln>
          <a:effectLst/>
        </p:spPr>
        <p:txBody>
          <a:bodyPr>
            <a:spAutoFit/>
          </a:bodyPr>
          <a:lstStyle/>
          <a:p>
            <a:pPr algn="ctr">
              <a:spcBef>
                <a:spcPct val="50000"/>
              </a:spcBef>
            </a:pPr>
            <a:r>
              <a:rPr lang="en-US" sz="3200" b="1" u="sng"/>
              <a:t>Clicker Question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715962"/>
          </a:xfrm>
        </p:spPr>
        <p:txBody>
          <a:bodyPr/>
          <a:lstStyle/>
          <a:p>
            <a:r>
              <a:rPr lang="en-US" sz="3200" u="sng"/>
              <a:t>Pressure</a:t>
            </a:r>
          </a:p>
        </p:txBody>
      </p:sp>
      <p:sp>
        <p:nvSpPr>
          <p:cNvPr id="4099" name="Rectangle 3"/>
          <p:cNvSpPr>
            <a:spLocks noGrp="1" noChangeArrowheads="1"/>
          </p:cNvSpPr>
          <p:nvPr>
            <p:ph type="body" idx="1"/>
          </p:nvPr>
        </p:nvSpPr>
        <p:spPr>
          <a:xfrm>
            <a:off x="381000" y="1143000"/>
            <a:ext cx="8229600" cy="685800"/>
          </a:xfrm>
        </p:spPr>
        <p:txBody>
          <a:bodyPr/>
          <a:lstStyle/>
          <a:p>
            <a:r>
              <a:rPr lang="en-US" sz="2000" dirty="0"/>
              <a:t>Why does it hurt so much more when a thumbtack pin is pressed into your hand than when a marble is, pressing equally </a:t>
            </a:r>
            <a:r>
              <a:rPr lang="en-US" sz="2000" dirty="0" smtClean="0"/>
              <a:t>hard ??</a:t>
            </a:r>
            <a:endParaRPr lang="en-US" sz="2000" dirty="0"/>
          </a:p>
        </p:txBody>
      </p:sp>
      <p:sp>
        <p:nvSpPr>
          <p:cNvPr id="4100" name="Text Box 4"/>
          <p:cNvSpPr txBox="1">
            <a:spLocks noChangeArrowheads="1"/>
          </p:cNvSpPr>
          <p:nvPr/>
        </p:nvSpPr>
        <p:spPr bwMode="auto">
          <a:xfrm>
            <a:off x="228600" y="1905000"/>
            <a:ext cx="8610600" cy="701675"/>
          </a:xfrm>
          <a:prstGeom prst="rect">
            <a:avLst/>
          </a:prstGeom>
          <a:noFill/>
          <a:ln w="9525">
            <a:noFill/>
            <a:miter lim="800000"/>
            <a:headEnd/>
            <a:tailEnd/>
          </a:ln>
          <a:effectLst/>
        </p:spPr>
        <p:txBody>
          <a:bodyPr>
            <a:spAutoFit/>
          </a:bodyPr>
          <a:lstStyle/>
          <a:p>
            <a:pPr>
              <a:spcBef>
                <a:spcPct val="50000"/>
              </a:spcBef>
            </a:pPr>
            <a:r>
              <a:rPr lang="en-US" sz="2000" dirty="0">
                <a:solidFill>
                  <a:srgbClr val="7030A0"/>
                </a:solidFill>
              </a:rPr>
              <a:t>Even though the </a:t>
            </a:r>
            <a:r>
              <a:rPr lang="en-US" sz="2000" b="1" dirty="0">
                <a:solidFill>
                  <a:srgbClr val="7030A0"/>
                </a:solidFill>
              </a:rPr>
              <a:t>force</a:t>
            </a:r>
            <a:r>
              <a:rPr lang="en-US" sz="2000" dirty="0">
                <a:solidFill>
                  <a:srgbClr val="7030A0"/>
                </a:solidFill>
              </a:rPr>
              <a:t> in each case may be the same, one (the pin) acts over a much smaller </a:t>
            </a:r>
            <a:r>
              <a:rPr lang="en-US" sz="2000" b="1" dirty="0">
                <a:solidFill>
                  <a:srgbClr val="7030A0"/>
                </a:solidFill>
              </a:rPr>
              <a:t>area</a:t>
            </a:r>
            <a:r>
              <a:rPr lang="en-US" sz="2000" dirty="0">
                <a:solidFill>
                  <a:srgbClr val="7030A0"/>
                </a:solidFill>
              </a:rPr>
              <a:t> than the other (marble).</a:t>
            </a:r>
          </a:p>
        </p:txBody>
      </p:sp>
      <p:sp>
        <p:nvSpPr>
          <p:cNvPr id="4101" name="Text Box 5"/>
          <p:cNvSpPr txBox="1">
            <a:spLocks noChangeArrowheads="1"/>
          </p:cNvSpPr>
          <p:nvPr/>
        </p:nvSpPr>
        <p:spPr bwMode="auto">
          <a:xfrm>
            <a:off x="381000" y="2971800"/>
            <a:ext cx="1212850" cy="366713"/>
          </a:xfrm>
          <a:prstGeom prst="rect">
            <a:avLst/>
          </a:prstGeom>
          <a:noFill/>
          <a:ln w="9525">
            <a:noFill/>
            <a:miter lim="800000"/>
            <a:headEnd/>
            <a:tailEnd/>
          </a:ln>
          <a:effectLst/>
        </p:spPr>
        <p:txBody>
          <a:bodyPr wrap="none">
            <a:spAutoFit/>
          </a:bodyPr>
          <a:lstStyle/>
          <a:p>
            <a:r>
              <a:rPr lang="en-US"/>
              <a:t>So, define</a:t>
            </a:r>
          </a:p>
        </p:txBody>
      </p:sp>
      <p:grpSp>
        <p:nvGrpSpPr>
          <p:cNvPr id="4106" name="Group 10"/>
          <p:cNvGrpSpPr>
            <a:grpSpLocks/>
          </p:cNvGrpSpPr>
          <p:nvPr/>
        </p:nvGrpSpPr>
        <p:grpSpPr bwMode="auto">
          <a:xfrm>
            <a:off x="2667000" y="3048000"/>
            <a:ext cx="2514600" cy="762000"/>
            <a:chOff x="1440" y="1776"/>
            <a:chExt cx="1440" cy="480"/>
          </a:xfrm>
        </p:grpSpPr>
        <p:sp>
          <p:nvSpPr>
            <p:cNvPr id="4102" name="Text Box 6"/>
            <p:cNvSpPr txBox="1">
              <a:spLocks noChangeArrowheads="1"/>
            </p:cNvSpPr>
            <p:nvPr/>
          </p:nvSpPr>
          <p:spPr bwMode="auto">
            <a:xfrm>
              <a:off x="2256" y="1776"/>
              <a:ext cx="624" cy="231"/>
            </a:xfrm>
            <a:prstGeom prst="rect">
              <a:avLst/>
            </a:prstGeom>
            <a:noFill/>
            <a:ln w="9525">
              <a:noFill/>
              <a:miter lim="800000"/>
              <a:headEnd/>
              <a:tailEnd/>
            </a:ln>
            <a:effectLst/>
          </p:spPr>
          <p:txBody>
            <a:bodyPr>
              <a:spAutoFit/>
            </a:bodyPr>
            <a:lstStyle/>
            <a:p>
              <a:pPr>
                <a:spcBef>
                  <a:spcPct val="50000"/>
                </a:spcBef>
              </a:pPr>
              <a:r>
                <a:rPr lang="en-US"/>
                <a:t> </a:t>
              </a:r>
              <a:r>
                <a:rPr lang="en-US" u="sng"/>
                <a:t>force </a:t>
              </a:r>
            </a:p>
          </p:txBody>
        </p:sp>
        <p:sp>
          <p:nvSpPr>
            <p:cNvPr id="4103" name="Text Box 7"/>
            <p:cNvSpPr txBox="1">
              <a:spLocks noChangeArrowheads="1"/>
            </p:cNvSpPr>
            <p:nvPr/>
          </p:nvSpPr>
          <p:spPr bwMode="auto">
            <a:xfrm>
              <a:off x="2304" y="1920"/>
              <a:ext cx="528" cy="231"/>
            </a:xfrm>
            <a:prstGeom prst="rect">
              <a:avLst/>
            </a:prstGeom>
            <a:noFill/>
            <a:ln w="9525">
              <a:noFill/>
              <a:miter lim="800000"/>
              <a:headEnd/>
              <a:tailEnd/>
            </a:ln>
            <a:effectLst/>
          </p:spPr>
          <p:txBody>
            <a:bodyPr>
              <a:spAutoFit/>
            </a:bodyPr>
            <a:lstStyle/>
            <a:p>
              <a:pPr>
                <a:spcBef>
                  <a:spcPct val="50000"/>
                </a:spcBef>
              </a:pPr>
              <a:r>
                <a:rPr lang="en-US"/>
                <a:t>area</a:t>
              </a:r>
            </a:p>
          </p:txBody>
        </p:sp>
        <p:sp>
          <p:nvSpPr>
            <p:cNvPr id="4104" name="Text Box 8"/>
            <p:cNvSpPr txBox="1">
              <a:spLocks noChangeArrowheads="1"/>
            </p:cNvSpPr>
            <p:nvPr/>
          </p:nvSpPr>
          <p:spPr bwMode="auto">
            <a:xfrm>
              <a:off x="1488" y="1824"/>
              <a:ext cx="960" cy="250"/>
            </a:xfrm>
            <a:prstGeom prst="rect">
              <a:avLst/>
            </a:prstGeom>
            <a:noFill/>
            <a:ln w="9525">
              <a:noFill/>
              <a:miter lim="800000"/>
              <a:headEnd/>
              <a:tailEnd/>
            </a:ln>
            <a:effectLst/>
          </p:spPr>
          <p:txBody>
            <a:bodyPr>
              <a:spAutoFit/>
            </a:bodyPr>
            <a:lstStyle/>
            <a:p>
              <a:pPr>
                <a:spcBef>
                  <a:spcPct val="50000"/>
                </a:spcBef>
              </a:pPr>
              <a:r>
                <a:rPr lang="en-US" sz="2000"/>
                <a:t>Pressure =</a:t>
              </a:r>
            </a:p>
          </p:txBody>
        </p:sp>
        <p:sp>
          <p:nvSpPr>
            <p:cNvPr id="4105" name="Rectangle 9"/>
            <p:cNvSpPr>
              <a:spLocks noChangeArrowheads="1"/>
            </p:cNvSpPr>
            <p:nvPr/>
          </p:nvSpPr>
          <p:spPr bwMode="auto">
            <a:xfrm>
              <a:off x="1440" y="1776"/>
              <a:ext cx="1440" cy="480"/>
            </a:xfrm>
            <a:prstGeom prst="rect">
              <a:avLst/>
            </a:prstGeom>
            <a:noFill/>
            <a:ln w="9525">
              <a:solidFill>
                <a:schemeClr val="tx1"/>
              </a:solidFill>
              <a:miter lim="800000"/>
              <a:headEnd/>
              <a:tailEnd/>
            </a:ln>
            <a:effectLst/>
          </p:spPr>
          <p:txBody>
            <a:bodyPr wrap="none" anchor="ctr"/>
            <a:lstStyle/>
            <a:p>
              <a:endParaRPr lang="en-US"/>
            </a:p>
          </p:txBody>
        </p:sp>
      </p:grpSp>
      <p:sp>
        <p:nvSpPr>
          <p:cNvPr id="4107" name="Text Box 11"/>
          <p:cNvSpPr txBox="1">
            <a:spLocks noChangeArrowheads="1"/>
          </p:cNvSpPr>
          <p:nvPr/>
        </p:nvSpPr>
        <p:spPr bwMode="auto">
          <a:xfrm>
            <a:off x="228600" y="4191000"/>
            <a:ext cx="83820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4108" name="Text Box 12"/>
          <p:cNvSpPr txBox="1">
            <a:spLocks noChangeArrowheads="1"/>
          </p:cNvSpPr>
          <p:nvPr/>
        </p:nvSpPr>
        <p:spPr bwMode="auto">
          <a:xfrm>
            <a:off x="381000" y="4724400"/>
            <a:ext cx="8458200" cy="1006475"/>
          </a:xfrm>
          <a:prstGeom prst="rect">
            <a:avLst/>
          </a:prstGeom>
          <a:noFill/>
          <a:ln w="9525">
            <a:noFill/>
            <a:miter lim="800000"/>
            <a:headEnd/>
            <a:tailEnd/>
          </a:ln>
          <a:effectLst/>
        </p:spPr>
        <p:txBody>
          <a:bodyPr>
            <a:spAutoFit/>
          </a:bodyPr>
          <a:lstStyle/>
          <a:p>
            <a:pPr>
              <a:spcBef>
                <a:spcPct val="50000"/>
              </a:spcBef>
            </a:pPr>
            <a:r>
              <a:rPr lang="en-US" sz="2000" u="sng"/>
              <a:t>Question:</a:t>
            </a:r>
            <a:r>
              <a:rPr lang="en-US" sz="2000"/>
              <a:t> Why is a bed-ridden person less likely to develop bedsores on their bodies if they use a waterbed rather than an ordinary (i.e. more rigid) mattress?</a:t>
            </a:r>
          </a:p>
        </p:txBody>
      </p:sp>
      <p:sp>
        <p:nvSpPr>
          <p:cNvPr id="4109" name="Text Box 13"/>
          <p:cNvSpPr txBox="1">
            <a:spLocks noChangeArrowheads="1"/>
          </p:cNvSpPr>
          <p:nvPr/>
        </p:nvSpPr>
        <p:spPr bwMode="auto">
          <a:xfrm>
            <a:off x="685800" y="5715000"/>
            <a:ext cx="8229600" cy="1006475"/>
          </a:xfrm>
          <a:prstGeom prst="rect">
            <a:avLst/>
          </a:prstGeom>
          <a:noFill/>
          <a:ln w="9525">
            <a:noFill/>
            <a:miter lim="800000"/>
            <a:headEnd/>
            <a:tailEnd/>
          </a:ln>
          <a:effectLst/>
        </p:spPr>
        <p:txBody>
          <a:bodyPr>
            <a:spAutoFit/>
          </a:bodyPr>
          <a:lstStyle/>
          <a:p>
            <a:pPr>
              <a:spcBef>
                <a:spcPct val="50000"/>
              </a:spcBef>
            </a:pPr>
            <a:r>
              <a:rPr lang="en-US" sz="2000" dirty="0">
                <a:solidFill>
                  <a:srgbClr val="7030A0"/>
                </a:solidFill>
              </a:rPr>
              <a:t>Because more of the body is in contact with the supporting surface on the waterbed than on the mattress, so there is less bodyweight pressure. (Larger area in </a:t>
            </a:r>
            <a:r>
              <a:rPr lang="en-US" sz="2000" dirty="0" err="1">
                <a:solidFill>
                  <a:srgbClr val="7030A0"/>
                </a:solidFill>
              </a:rPr>
              <a:t>eqn</a:t>
            </a:r>
            <a:r>
              <a:rPr lang="en-US" sz="2000" dirty="0">
                <a:solidFill>
                  <a:srgbClr val="7030A0"/>
                </a:solidFill>
              </a:rPr>
              <a:t> above, same force, so less pressure)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0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0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0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p:bldP spid="4108" grpId="0"/>
      <p:bldP spid="410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81000"/>
            <a:ext cx="8229600" cy="1143000"/>
          </a:xfrm>
        </p:spPr>
        <p:txBody>
          <a:bodyPr/>
          <a:lstStyle/>
          <a:p>
            <a:r>
              <a:rPr lang="en-US" sz="3200" u="sng" dirty="0"/>
              <a:t>Pressure in a liquid</a:t>
            </a:r>
          </a:p>
        </p:txBody>
      </p:sp>
      <p:sp>
        <p:nvSpPr>
          <p:cNvPr id="7171" name="Rectangle 3"/>
          <p:cNvSpPr>
            <a:spLocks noGrp="1" noChangeArrowheads="1"/>
          </p:cNvSpPr>
          <p:nvPr>
            <p:ph type="body" idx="1"/>
          </p:nvPr>
        </p:nvSpPr>
        <p:spPr>
          <a:xfrm>
            <a:off x="0" y="1600200"/>
            <a:ext cx="8610600" cy="1447800"/>
          </a:xfrm>
        </p:spPr>
        <p:txBody>
          <a:bodyPr/>
          <a:lstStyle/>
          <a:p>
            <a:r>
              <a:rPr lang="en-US" sz="2000" dirty="0"/>
              <a:t>A liquid is composed of molecules that move constantly and bounce off the sides of the container it is in and or bounce off objects (like a swimmer) in the liquid. </a:t>
            </a:r>
          </a:p>
          <a:p>
            <a:pPr lvl="1">
              <a:buFontTx/>
              <a:buNone/>
            </a:pPr>
            <a:r>
              <a:rPr lang="en-US" sz="2000" dirty="0"/>
              <a:t>Bouncing creates a force (recall momentum-impulse) – hence a pressure. </a:t>
            </a:r>
          </a:p>
        </p:txBody>
      </p:sp>
      <p:grpSp>
        <p:nvGrpSpPr>
          <p:cNvPr id="7174" name="Group 6"/>
          <p:cNvGrpSpPr>
            <a:grpSpLocks/>
          </p:cNvGrpSpPr>
          <p:nvPr/>
        </p:nvGrpSpPr>
        <p:grpSpPr bwMode="auto">
          <a:xfrm>
            <a:off x="1219200" y="3581400"/>
            <a:ext cx="6019800" cy="685800"/>
            <a:chOff x="1104" y="2016"/>
            <a:chExt cx="3312" cy="432"/>
          </a:xfrm>
        </p:grpSpPr>
        <p:sp>
          <p:nvSpPr>
            <p:cNvPr id="7172" name="Text Box 4"/>
            <p:cNvSpPr txBox="1">
              <a:spLocks noChangeArrowheads="1"/>
            </p:cNvSpPr>
            <p:nvPr/>
          </p:nvSpPr>
          <p:spPr bwMode="auto">
            <a:xfrm>
              <a:off x="1200" y="2112"/>
              <a:ext cx="3168" cy="250"/>
            </a:xfrm>
            <a:prstGeom prst="rect">
              <a:avLst/>
            </a:prstGeom>
            <a:noFill/>
            <a:ln w="9525">
              <a:noFill/>
              <a:miter lim="800000"/>
              <a:headEnd/>
              <a:tailEnd/>
            </a:ln>
            <a:effectLst/>
          </p:spPr>
          <p:txBody>
            <a:bodyPr>
              <a:spAutoFit/>
            </a:bodyPr>
            <a:lstStyle/>
            <a:p>
              <a:pPr lvl="1"/>
              <a:r>
                <a:rPr lang="en-US" sz="2000"/>
                <a:t>Liquid Pressure = weight density x depth</a:t>
              </a:r>
            </a:p>
          </p:txBody>
        </p:sp>
        <p:sp>
          <p:nvSpPr>
            <p:cNvPr id="7173" name="Rectangle 5"/>
            <p:cNvSpPr>
              <a:spLocks noChangeArrowheads="1"/>
            </p:cNvSpPr>
            <p:nvPr/>
          </p:nvSpPr>
          <p:spPr bwMode="auto">
            <a:xfrm>
              <a:off x="1104" y="2016"/>
              <a:ext cx="3312" cy="432"/>
            </a:xfrm>
            <a:prstGeom prst="rect">
              <a:avLst/>
            </a:prstGeom>
            <a:noFill/>
            <a:ln w="9525">
              <a:solidFill>
                <a:schemeClr val="tx1"/>
              </a:solidFill>
              <a:miter lim="800000"/>
              <a:headEnd/>
              <a:tailEnd/>
            </a:ln>
            <a:effectLst/>
          </p:spPr>
          <p:txBody>
            <a:bodyPr wrap="none" anchor="ctr"/>
            <a:lstStyle/>
            <a:p>
              <a:endParaRPr lang="en-US"/>
            </a:p>
          </p:txBody>
        </p:sp>
      </p:grpSp>
      <p:grpSp>
        <p:nvGrpSpPr>
          <p:cNvPr id="7188" name="Group 20"/>
          <p:cNvGrpSpPr>
            <a:grpSpLocks/>
          </p:cNvGrpSpPr>
          <p:nvPr/>
        </p:nvGrpSpPr>
        <p:grpSpPr bwMode="auto">
          <a:xfrm>
            <a:off x="533400" y="4648200"/>
            <a:ext cx="3124200" cy="595313"/>
            <a:chOff x="336" y="2736"/>
            <a:chExt cx="1968" cy="375"/>
          </a:xfrm>
        </p:grpSpPr>
        <p:sp>
          <p:nvSpPr>
            <p:cNvPr id="7175" name="Text Box 7"/>
            <p:cNvSpPr txBox="1">
              <a:spLocks noChangeArrowheads="1"/>
            </p:cNvSpPr>
            <p:nvPr/>
          </p:nvSpPr>
          <p:spPr bwMode="auto">
            <a:xfrm>
              <a:off x="336" y="2832"/>
              <a:ext cx="1344" cy="231"/>
            </a:xfrm>
            <a:prstGeom prst="rect">
              <a:avLst/>
            </a:prstGeom>
            <a:noFill/>
            <a:ln w="9525">
              <a:noFill/>
              <a:miter lim="800000"/>
              <a:headEnd/>
              <a:tailEnd/>
            </a:ln>
            <a:effectLst/>
          </p:spPr>
          <p:txBody>
            <a:bodyPr>
              <a:spAutoFit/>
            </a:bodyPr>
            <a:lstStyle/>
            <a:p>
              <a:pPr>
                <a:spcBef>
                  <a:spcPct val="50000"/>
                </a:spcBef>
              </a:pPr>
              <a:r>
                <a:rPr lang="en-US" u="sng">
                  <a:solidFill>
                    <a:schemeClr val="accent2"/>
                  </a:solidFill>
                </a:rPr>
                <a:t>“Proof</a:t>
              </a:r>
              <a:r>
                <a:rPr lang="en-US">
                  <a:solidFill>
                    <a:schemeClr val="accent2"/>
                  </a:solidFill>
                </a:rPr>
                <a:t>”: Pressure = </a:t>
              </a:r>
            </a:p>
          </p:txBody>
        </p:sp>
        <p:sp>
          <p:nvSpPr>
            <p:cNvPr id="7176" name="Text Box 8"/>
            <p:cNvSpPr txBox="1">
              <a:spLocks noChangeArrowheads="1"/>
            </p:cNvSpPr>
            <p:nvPr/>
          </p:nvSpPr>
          <p:spPr bwMode="auto">
            <a:xfrm>
              <a:off x="1632" y="2736"/>
              <a:ext cx="480" cy="231"/>
            </a:xfrm>
            <a:prstGeom prst="rect">
              <a:avLst/>
            </a:prstGeom>
            <a:noFill/>
            <a:ln w="9525">
              <a:noFill/>
              <a:miter lim="800000"/>
              <a:headEnd/>
              <a:tailEnd/>
            </a:ln>
            <a:effectLst/>
          </p:spPr>
          <p:txBody>
            <a:bodyPr>
              <a:spAutoFit/>
            </a:bodyPr>
            <a:lstStyle/>
            <a:p>
              <a:pPr>
                <a:spcBef>
                  <a:spcPct val="50000"/>
                </a:spcBef>
              </a:pPr>
              <a:r>
                <a:rPr lang="en-US" u="sng">
                  <a:solidFill>
                    <a:schemeClr val="accent2"/>
                  </a:solidFill>
                </a:rPr>
                <a:t>force</a:t>
              </a:r>
            </a:p>
          </p:txBody>
        </p:sp>
        <p:sp>
          <p:nvSpPr>
            <p:cNvPr id="7177" name="Text Box 9"/>
            <p:cNvSpPr txBox="1">
              <a:spLocks noChangeArrowheads="1"/>
            </p:cNvSpPr>
            <p:nvPr/>
          </p:nvSpPr>
          <p:spPr bwMode="auto">
            <a:xfrm>
              <a:off x="1680" y="2880"/>
              <a:ext cx="624" cy="231"/>
            </a:xfrm>
            <a:prstGeom prst="rect">
              <a:avLst/>
            </a:prstGeom>
            <a:noFill/>
            <a:ln w="9525">
              <a:noFill/>
              <a:miter lim="800000"/>
              <a:headEnd/>
              <a:tailEnd/>
            </a:ln>
            <a:effectLst/>
          </p:spPr>
          <p:txBody>
            <a:bodyPr>
              <a:spAutoFit/>
            </a:bodyPr>
            <a:lstStyle/>
            <a:p>
              <a:pPr>
                <a:spcBef>
                  <a:spcPct val="50000"/>
                </a:spcBef>
              </a:pPr>
              <a:r>
                <a:rPr lang="en-US">
                  <a:solidFill>
                    <a:schemeClr val="accent2"/>
                  </a:solidFill>
                </a:rPr>
                <a:t>area</a:t>
              </a:r>
            </a:p>
          </p:txBody>
        </p:sp>
      </p:grpSp>
      <p:grpSp>
        <p:nvGrpSpPr>
          <p:cNvPr id="7189" name="Group 21"/>
          <p:cNvGrpSpPr>
            <a:grpSpLocks/>
          </p:cNvGrpSpPr>
          <p:nvPr/>
        </p:nvGrpSpPr>
        <p:grpSpPr bwMode="auto">
          <a:xfrm>
            <a:off x="3276600" y="4648200"/>
            <a:ext cx="1447800" cy="595313"/>
            <a:chOff x="2112" y="2736"/>
            <a:chExt cx="912" cy="375"/>
          </a:xfrm>
        </p:grpSpPr>
        <p:sp>
          <p:nvSpPr>
            <p:cNvPr id="7178" name="Text Box 10"/>
            <p:cNvSpPr txBox="1">
              <a:spLocks noChangeArrowheads="1"/>
            </p:cNvSpPr>
            <p:nvPr/>
          </p:nvSpPr>
          <p:spPr bwMode="auto">
            <a:xfrm>
              <a:off x="2112" y="2832"/>
              <a:ext cx="288" cy="231"/>
            </a:xfrm>
            <a:prstGeom prst="rect">
              <a:avLst/>
            </a:prstGeom>
            <a:noFill/>
            <a:ln w="9525">
              <a:noFill/>
              <a:miter lim="800000"/>
              <a:headEnd/>
              <a:tailEnd/>
            </a:ln>
            <a:effectLst/>
          </p:spPr>
          <p:txBody>
            <a:bodyPr>
              <a:spAutoFit/>
            </a:bodyPr>
            <a:lstStyle/>
            <a:p>
              <a:pPr>
                <a:spcBef>
                  <a:spcPct val="50000"/>
                </a:spcBef>
              </a:pPr>
              <a:r>
                <a:rPr lang="en-US"/>
                <a:t> </a:t>
              </a:r>
              <a:r>
                <a:rPr lang="en-US">
                  <a:solidFill>
                    <a:schemeClr val="accent2"/>
                  </a:solidFill>
                </a:rPr>
                <a:t>= </a:t>
              </a:r>
            </a:p>
          </p:txBody>
        </p:sp>
        <p:sp>
          <p:nvSpPr>
            <p:cNvPr id="7179" name="Text Box 11"/>
            <p:cNvSpPr txBox="1">
              <a:spLocks noChangeArrowheads="1"/>
            </p:cNvSpPr>
            <p:nvPr/>
          </p:nvSpPr>
          <p:spPr bwMode="auto">
            <a:xfrm>
              <a:off x="2352" y="2736"/>
              <a:ext cx="672" cy="231"/>
            </a:xfrm>
            <a:prstGeom prst="rect">
              <a:avLst/>
            </a:prstGeom>
            <a:noFill/>
            <a:ln w="9525">
              <a:noFill/>
              <a:miter lim="800000"/>
              <a:headEnd/>
              <a:tailEnd/>
            </a:ln>
            <a:effectLst/>
          </p:spPr>
          <p:txBody>
            <a:bodyPr>
              <a:spAutoFit/>
            </a:bodyPr>
            <a:lstStyle/>
            <a:p>
              <a:pPr>
                <a:spcBef>
                  <a:spcPct val="50000"/>
                </a:spcBef>
              </a:pPr>
              <a:r>
                <a:rPr lang="en-US" u="sng">
                  <a:solidFill>
                    <a:schemeClr val="accent2"/>
                  </a:solidFill>
                </a:rPr>
                <a:t>weight</a:t>
              </a:r>
            </a:p>
          </p:txBody>
        </p:sp>
        <p:sp>
          <p:nvSpPr>
            <p:cNvPr id="7180" name="Text Box 12"/>
            <p:cNvSpPr txBox="1">
              <a:spLocks noChangeArrowheads="1"/>
            </p:cNvSpPr>
            <p:nvPr/>
          </p:nvSpPr>
          <p:spPr bwMode="auto">
            <a:xfrm>
              <a:off x="2400" y="2880"/>
              <a:ext cx="480" cy="231"/>
            </a:xfrm>
            <a:prstGeom prst="rect">
              <a:avLst/>
            </a:prstGeom>
            <a:noFill/>
            <a:ln w="9525">
              <a:noFill/>
              <a:miter lim="800000"/>
              <a:headEnd/>
              <a:tailEnd/>
            </a:ln>
            <a:effectLst/>
          </p:spPr>
          <p:txBody>
            <a:bodyPr>
              <a:spAutoFit/>
            </a:bodyPr>
            <a:lstStyle/>
            <a:p>
              <a:pPr>
                <a:spcBef>
                  <a:spcPct val="50000"/>
                </a:spcBef>
              </a:pPr>
              <a:r>
                <a:rPr lang="en-US">
                  <a:solidFill>
                    <a:schemeClr val="accent2"/>
                  </a:solidFill>
                </a:rPr>
                <a:t>area</a:t>
              </a:r>
            </a:p>
          </p:txBody>
        </p:sp>
      </p:grpSp>
      <p:grpSp>
        <p:nvGrpSpPr>
          <p:cNvPr id="7190" name="Group 22"/>
          <p:cNvGrpSpPr>
            <a:grpSpLocks/>
          </p:cNvGrpSpPr>
          <p:nvPr/>
        </p:nvGrpSpPr>
        <p:grpSpPr bwMode="auto">
          <a:xfrm>
            <a:off x="4495800" y="4648200"/>
            <a:ext cx="3124200" cy="671513"/>
            <a:chOff x="2928" y="2736"/>
            <a:chExt cx="1968" cy="423"/>
          </a:xfrm>
        </p:grpSpPr>
        <p:sp>
          <p:nvSpPr>
            <p:cNvPr id="7181" name="Text Box 13"/>
            <p:cNvSpPr txBox="1">
              <a:spLocks noChangeArrowheads="1"/>
            </p:cNvSpPr>
            <p:nvPr/>
          </p:nvSpPr>
          <p:spPr bwMode="auto">
            <a:xfrm>
              <a:off x="2928" y="2832"/>
              <a:ext cx="240" cy="231"/>
            </a:xfrm>
            <a:prstGeom prst="rect">
              <a:avLst/>
            </a:prstGeom>
            <a:noFill/>
            <a:ln w="9525">
              <a:noFill/>
              <a:miter lim="800000"/>
              <a:headEnd/>
              <a:tailEnd/>
            </a:ln>
            <a:effectLst/>
          </p:spPr>
          <p:txBody>
            <a:bodyPr>
              <a:spAutoFit/>
            </a:bodyPr>
            <a:lstStyle/>
            <a:p>
              <a:pPr>
                <a:spcBef>
                  <a:spcPct val="50000"/>
                </a:spcBef>
              </a:pPr>
              <a:r>
                <a:rPr lang="en-US">
                  <a:solidFill>
                    <a:schemeClr val="accent2"/>
                  </a:solidFill>
                </a:rPr>
                <a:t>= </a:t>
              </a:r>
            </a:p>
          </p:txBody>
        </p:sp>
        <p:sp>
          <p:nvSpPr>
            <p:cNvPr id="7182" name="Text Box 14"/>
            <p:cNvSpPr txBox="1">
              <a:spLocks noChangeArrowheads="1"/>
            </p:cNvSpPr>
            <p:nvPr/>
          </p:nvSpPr>
          <p:spPr bwMode="auto">
            <a:xfrm>
              <a:off x="3120" y="2736"/>
              <a:ext cx="1776" cy="231"/>
            </a:xfrm>
            <a:prstGeom prst="rect">
              <a:avLst/>
            </a:prstGeom>
            <a:noFill/>
            <a:ln w="9525">
              <a:noFill/>
              <a:miter lim="800000"/>
              <a:headEnd/>
              <a:tailEnd/>
            </a:ln>
            <a:effectLst/>
          </p:spPr>
          <p:txBody>
            <a:bodyPr>
              <a:spAutoFit/>
            </a:bodyPr>
            <a:lstStyle/>
            <a:p>
              <a:pPr>
                <a:spcBef>
                  <a:spcPct val="50000"/>
                </a:spcBef>
              </a:pPr>
              <a:r>
                <a:rPr lang="en-US" u="sng">
                  <a:solidFill>
                    <a:schemeClr val="accent2"/>
                  </a:solidFill>
                </a:rPr>
                <a:t>weight density x volume</a:t>
              </a:r>
            </a:p>
          </p:txBody>
        </p:sp>
        <p:sp>
          <p:nvSpPr>
            <p:cNvPr id="7183" name="Text Box 15"/>
            <p:cNvSpPr txBox="1">
              <a:spLocks noChangeArrowheads="1"/>
            </p:cNvSpPr>
            <p:nvPr/>
          </p:nvSpPr>
          <p:spPr bwMode="auto">
            <a:xfrm>
              <a:off x="3360" y="2928"/>
              <a:ext cx="1056" cy="231"/>
            </a:xfrm>
            <a:prstGeom prst="rect">
              <a:avLst/>
            </a:prstGeom>
            <a:noFill/>
            <a:ln w="9525">
              <a:noFill/>
              <a:miter lim="800000"/>
              <a:headEnd/>
              <a:tailEnd/>
            </a:ln>
            <a:effectLst/>
          </p:spPr>
          <p:txBody>
            <a:bodyPr>
              <a:spAutoFit/>
            </a:bodyPr>
            <a:lstStyle/>
            <a:p>
              <a:pPr>
                <a:spcBef>
                  <a:spcPct val="50000"/>
                </a:spcBef>
              </a:pPr>
              <a:r>
                <a:rPr lang="en-US">
                  <a:solidFill>
                    <a:schemeClr val="accent2"/>
                  </a:solidFill>
                </a:rPr>
                <a:t>area</a:t>
              </a:r>
            </a:p>
          </p:txBody>
        </p:sp>
      </p:grpSp>
      <p:grpSp>
        <p:nvGrpSpPr>
          <p:cNvPr id="7186" name="Group 18"/>
          <p:cNvGrpSpPr>
            <a:grpSpLocks/>
          </p:cNvGrpSpPr>
          <p:nvPr/>
        </p:nvGrpSpPr>
        <p:grpSpPr bwMode="auto">
          <a:xfrm>
            <a:off x="7162800" y="4267200"/>
            <a:ext cx="1981200" cy="457200"/>
            <a:chOff x="4512" y="2496"/>
            <a:chExt cx="1248" cy="288"/>
          </a:xfrm>
        </p:grpSpPr>
        <p:sp>
          <p:nvSpPr>
            <p:cNvPr id="7184" name="Text Box 16"/>
            <p:cNvSpPr txBox="1">
              <a:spLocks noChangeArrowheads="1"/>
            </p:cNvSpPr>
            <p:nvPr/>
          </p:nvSpPr>
          <p:spPr bwMode="auto">
            <a:xfrm>
              <a:off x="4608" y="2496"/>
              <a:ext cx="1152" cy="231"/>
            </a:xfrm>
            <a:prstGeom prst="rect">
              <a:avLst/>
            </a:prstGeom>
            <a:noFill/>
            <a:ln w="9525">
              <a:noFill/>
              <a:miter lim="800000"/>
              <a:headEnd/>
              <a:tailEnd/>
            </a:ln>
            <a:effectLst/>
          </p:spPr>
          <p:txBody>
            <a:bodyPr>
              <a:spAutoFit/>
            </a:bodyPr>
            <a:lstStyle/>
            <a:p>
              <a:pPr>
                <a:spcBef>
                  <a:spcPct val="50000"/>
                </a:spcBef>
              </a:pPr>
              <a:r>
                <a:rPr lang="en-US">
                  <a:solidFill>
                    <a:schemeClr val="accent2"/>
                  </a:solidFill>
                </a:rPr>
                <a:t>area x depth</a:t>
              </a:r>
            </a:p>
          </p:txBody>
        </p:sp>
        <p:sp>
          <p:nvSpPr>
            <p:cNvPr id="7185" name="Line 17"/>
            <p:cNvSpPr>
              <a:spLocks noChangeShapeType="1"/>
            </p:cNvSpPr>
            <p:nvPr/>
          </p:nvSpPr>
          <p:spPr bwMode="auto">
            <a:xfrm flipH="1">
              <a:off x="4512" y="2736"/>
              <a:ext cx="336" cy="48"/>
            </a:xfrm>
            <a:prstGeom prst="line">
              <a:avLst/>
            </a:prstGeom>
            <a:noFill/>
            <a:ln w="9525">
              <a:solidFill>
                <a:schemeClr val="tx1"/>
              </a:solidFill>
              <a:round/>
              <a:headEnd/>
              <a:tailEnd type="triangle" w="med" len="med"/>
            </a:ln>
            <a:effectLst/>
          </p:spPr>
          <p:txBody>
            <a:bodyPr/>
            <a:lstStyle/>
            <a:p>
              <a:endParaRPr lang="en-US"/>
            </a:p>
          </p:txBody>
        </p:sp>
      </p:grpSp>
      <p:sp>
        <p:nvSpPr>
          <p:cNvPr id="7187" name="Text Box 19"/>
          <p:cNvSpPr txBox="1">
            <a:spLocks noChangeArrowheads="1"/>
          </p:cNvSpPr>
          <p:nvPr/>
        </p:nvSpPr>
        <p:spPr bwMode="auto">
          <a:xfrm>
            <a:off x="4572000" y="5334000"/>
            <a:ext cx="2819400" cy="366713"/>
          </a:xfrm>
          <a:prstGeom prst="rect">
            <a:avLst/>
          </a:prstGeom>
          <a:noFill/>
          <a:ln w="9525">
            <a:noFill/>
            <a:miter lim="800000"/>
            <a:headEnd/>
            <a:tailEnd/>
          </a:ln>
          <a:effectLst/>
        </p:spPr>
        <p:txBody>
          <a:bodyPr>
            <a:spAutoFit/>
          </a:bodyPr>
          <a:lstStyle/>
          <a:p>
            <a:pPr>
              <a:spcBef>
                <a:spcPct val="50000"/>
              </a:spcBef>
            </a:pPr>
            <a:r>
              <a:rPr lang="en-US">
                <a:solidFill>
                  <a:schemeClr val="accent2"/>
                </a:solidFill>
              </a:rPr>
              <a:t>= weight density x depth</a:t>
            </a:r>
          </a:p>
        </p:txBody>
      </p:sp>
      <p:sp>
        <p:nvSpPr>
          <p:cNvPr id="7191" name="Text Box 23"/>
          <p:cNvSpPr txBox="1">
            <a:spLocks noChangeArrowheads="1"/>
          </p:cNvSpPr>
          <p:nvPr/>
        </p:nvSpPr>
        <p:spPr bwMode="auto">
          <a:xfrm>
            <a:off x="304800" y="5726113"/>
            <a:ext cx="8839200" cy="366712"/>
          </a:xfrm>
          <a:prstGeom prst="rect">
            <a:avLst/>
          </a:prstGeom>
          <a:noFill/>
          <a:ln w="9525">
            <a:noFill/>
            <a:miter lim="800000"/>
            <a:headEnd/>
            <a:tailEnd/>
          </a:ln>
          <a:effectLst/>
        </p:spPr>
        <p:txBody>
          <a:bodyPr>
            <a:spAutoFit/>
          </a:bodyPr>
          <a:lstStyle/>
          <a:p>
            <a:pPr>
              <a:spcBef>
                <a:spcPct val="50000"/>
              </a:spcBef>
            </a:pPr>
            <a:endParaRPr lang="en-US"/>
          </a:p>
        </p:txBody>
      </p:sp>
      <p:grpSp>
        <p:nvGrpSpPr>
          <p:cNvPr id="7194" name="Group 26"/>
          <p:cNvGrpSpPr>
            <a:grpSpLocks/>
          </p:cNvGrpSpPr>
          <p:nvPr/>
        </p:nvGrpSpPr>
        <p:grpSpPr bwMode="auto">
          <a:xfrm>
            <a:off x="6096000" y="2971800"/>
            <a:ext cx="3048000" cy="838200"/>
            <a:chOff x="3606" y="1824"/>
            <a:chExt cx="2103" cy="528"/>
          </a:xfrm>
        </p:grpSpPr>
        <p:sp>
          <p:nvSpPr>
            <p:cNvPr id="7192" name="Text Box 24"/>
            <p:cNvSpPr txBox="1">
              <a:spLocks noChangeArrowheads="1"/>
            </p:cNvSpPr>
            <p:nvPr/>
          </p:nvSpPr>
          <p:spPr bwMode="auto">
            <a:xfrm>
              <a:off x="3741" y="1824"/>
              <a:ext cx="1968" cy="404"/>
            </a:xfrm>
            <a:prstGeom prst="rect">
              <a:avLst/>
            </a:prstGeom>
            <a:noFill/>
            <a:ln w="9525">
              <a:noFill/>
              <a:miter lim="800000"/>
              <a:headEnd/>
              <a:tailEnd/>
            </a:ln>
            <a:effectLst/>
          </p:spPr>
          <p:txBody>
            <a:bodyPr>
              <a:spAutoFit/>
            </a:bodyPr>
            <a:lstStyle/>
            <a:p>
              <a:pPr>
                <a:spcBef>
                  <a:spcPct val="50000"/>
                </a:spcBef>
              </a:pPr>
              <a:r>
                <a:rPr lang="en-US" dirty="0">
                  <a:solidFill>
                    <a:schemeClr val="accent2"/>
                  </a:solidFill>
                </a:rPr>
                <a:t>due to liquid’s weight directly above</a:t>
              </a:r>
            </a:p>
          </p:txBody>
        </p:sp>
        <p:sp>
          <p:nvSpPr>
            <p:cNvPr id="7193" name="Line 25"/>
            <p:cNvSpPr>
              <a:spLocks noChangeShapeType="1"/>
            </p:cNvSpPr>
            <p:nvPr/>
          </p:nvSpPr>
          <p:spPr bwMode="auto">
            <a:xfrm flipH="1">
              <a:off x="3606" y="2208"/>
              <a:ext cx="240" cy="144"/>
            </a:xfrm>
            <a:prstGeom prst="line">
              <a:avLst/>
            </a:prstGeom>
            <a:noFill/>
            <a:ln w="9525">
              <a:solidFill>
                <a:schemeClr val="tx1"/>
              </a:solidFill>
              <a:round/>
              <a:headEnd/>
              <a:tailEnd type="triangle" w="med" len="med"/>
            </a:ln>
            <a:effec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9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18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18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19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18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18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nodePh="1">
                                  <p:stCondLst>
                                    <p:cond delay="0"/>
                                  </p:stCondLst>
                                  <p:endCondLst>
                                    <p:cond evt="begin" delay="0">
                                      <p:tn val="39"/>
                                    </p:cond>
                                  </p:endCondLst>
                                  <p:childTnLst>
                                    <p:set>
                                      <p:cBhvr>
                                        <p:cTn id="40" dur="1" fill="hold">
                                          <p:stCondLst>
                                            <p:cond delay="0"/>
                                          </p:stCondLst>
                                        </p:cTn>
                                        <p:tgtEl>
                                          <p:spTgt spid="71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P spid="7187" grpId="0"/>
      <p:bldP spid="719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228600"/>
            <a:ext cx="8229600" cy="1143000"/>
          </a:xfrm>
        </p:spPr>
        <p:txBody>
          <a:bodyPr/>
          <a:lstStyle/>
          <a:p>
            <a:r>
              <a:rPr lang="en-US" sz="3200" u="sng" dirty="0"/>
              <a:t>Pressure in a liquid: dependence on depth.</a:t>
            </a:r>
          </a:p>
        </p:txBody>
      </p:sp>
      <p:sp>
        <p:nvSpPr>
          <p:cNvPr id="8196" name="Text Box 4"/>
          <p:cNvSpPr txBox="1">
            <a:spLocks noChangeArrowheads="1"/>
          </p:cNvSpPr>
          <p:nvPr/>
        </p:nvSpPr>
        <p:spPr bwMode="auto">
          <a:xfrm>
            <a:off x="533400" y="1371600"/>
            <a:ext cx="7467600" cy="457200"/>
          </a:xfrm>
          <a:prstGeom prst="rect">
            <a:avLst/>
          </a:prstGeom>
          <a:noFill/>
          <a:ln w="9525">
            <a:noFill/>
            <a:miter lim="800000"/>
            <a:headEnd/>
            <a:tailEnd/>
          </a:ln>
          <a:effectLst/>
        </p:spPr>
        <p:txBody>
          <a:bodyPr>
            <a:spAutoFit/>
          </a:bodyPr>
          <a:lstStyle/>
          <a:p>
            <a:pPr>
              <a:spcBef>
                <a:spcPct val="50000"/>
              </a:spcBef>
              <a:buFontTx/>
              <a:buChar char="•"/>
            </a:pPr>
            <a:r>
              <a:rPr lang="en-US" dirty="0"/>
              <a:t> </a:t>
            </a:r>
            <a:r>
              <a:rPr lang="en-US" sz="2400" dirty="0">
                <a:solidFill>
                  <a:srgbClr val="0070C0"/>
                </a:solidFill>
              </a:rPr>
              <a:t>Pressure at a point twice as deep, is twice as much. </a:t>
            </a:r>
          </a:p>
        </p:txBody>
      </p:sp>
      <p:sp>
        <p:nvSpPr>
          <p:cNvPr id="8200" name="Rectangle 8"/>
          <p:cNvSpPr>
            <a:spLocks noChangeArrowheads="1"/>
          </p:cNvSpPr>
          <p:nvPr/>
        </p:nvSpPr>
        <p:spPr bwMode="auto">
          <a:xfrm>
            <a:off x="381000" y="2133600"/>
            <a:ext cx="8305800" cy="1938992"/>
          </a:xfrm>
          <a:prstGeom prst="rect">
            <a:avLst/>
          </a:prstGeom>
          <a:noFill/>
          <a:ln w="9525">
            <a:noFill/>
            <a:miter lim="800000"/>
            <a:headEnd/>
            <a:tailEnd/>
          </a:ln>
          <a:effectLst/>
        </p:spPr>
        <p:txBody>
          <a:bodyPr>
            <a:spAutoFit/>
          </a:bodyPr>
          <a:lstStyle/>
          <a:p>
            <a:pPr>
              <a:buFontTx/>
              <a:buChar char="•"/>
            </a:pPr>
            <a:r>
              <a:rPr lang="en-US" b="1" dirty="0"/>
              <a:t> </a:t>
            </a:r>
            <a:r>
              <a:rPr lang="en-US" sz="2000" b="1" dirty="0"/>
              <a:t>Consider </a:t>
            </a:r>
            <a:r>
              <a:rPr lang="en-US" sz="2000" b="1" dirty="0" smtClean="0"/>
              <a:t>swimming:  </a:t>
            </a:r>
            <a:r>
              <a:rPr lang="en-US" sz="2000" dirty="0"/>
              <a:t>Near  top surface of the water, don’t feel much pressure (depth is near 0). (More precisely, need to add air pressure of the atmosphere but </a:t>
            </a:r>
            <a:r>
              <a:rPr lang="en-US" sz="2000" dirty="0" smtClean="0"/>
              <a:t>since it’s there all the time, we don’t notice that). </a:t>
            </a:r>
          </a:p>
          <a:p>
            <a:pPr>
              <a:buFontTx/>
              <a:buChar char="•"/>
            </a:pPr>
            <a:endParaRPr lang="en-US" sz="2000" dirty="0"/>
          </a:p>
          <a:p>
            <a:r>
              <a:rPr lang="en-US" sz="2000" dirty="0"/>
              <a:t>Go deeper - you feel more pressure (</a:t>
            </a:r>
            <a:r>
              <a:rPr lang="en-US" sz="2000" dirty="0" smtClean="0"/>
              <a:t>e.g. </a:t>
            </a:r>
            <a:r>
              <a:rPr lang="en-US" sz="2000" dirty="0"/>
              <a:t>in your ears). The deeper you go, the more weight of water is above you, so more pressure you feel. </a:t>
            </a:r>
          </a:p>
        </p:txBody>
      </p:sp>
      <p:sp>
        <p:nvSpPr>
          <p:cNvPr id="8201" name="Rectangle 9"/>
          <p:cNvSpPr>
            <a:spLocks noChangeArrowheads="1"/>
          </p:cNvSpPr>
          <p:nvPr/>
        </p:nvSpPr>
        <p:spPr bwMode="auto">
          <a:xfrm>
            <a:off x="457200" y="4267200"/>
            <a:ext cx="8305800" cy="1446550"/>
          </a:xfrm>
          <a:prstGeom prst="rect">
            <a:avLst/>
          </a:prstGeom>
          <a:noFill/>
          <a:ln w="9525">
            <a:noFill/>
            <a:miter lim="800000"/>
            <a:headEnd/>
            <a:tailEnd/>
          </a:ln>
          <a:effectLst/>
        </p:spPr>
        <p:txBody>
          <a:bodyPr>
            <a:spAutoFit/>
          </a:bodyPr>
          <a:lstStyle/>
          <a:p>
            <a:pPr>
              <a:buFontTx/>
              <a:buChar char="•"/>
            </a:pPr>
            <a:r>
              <a:rPr lang="en-US" dirty="0"/>
              <a:t>  </a:t>
            </a:r>
            <a:r>
              <a:rPr lang="en-US" sz="2400" dirty="0">
                <a:solidFill>
                  <a:srgbClr val="0070C0"/>
                </a:solidFill>
              </a:rPr>
              <a:t>It does </a:t>
            </a:r>
            <a:r>
              <a:rPr lang="en-US" sz="2400" i="1" dirty="0">
                <a:solidFill>
                  <a:srgbClr val="0070C0"/>
                </a:solidFill>
              </a:rPr>
              <a:t>not </a:t>
            </a:r>
            <a:r>
              <a:rPr lang="en-US" sz="2400" dirty="0">
                <a:solidFill>
                  <a:srgbClr val="0070C0"/>
                </a:solidFill>
              </a:rPr>
              <a:t>depend on the volume, only on the </a:t>
            </a:r>
            <a:r>
              <a:rPr lang="en-US" sz="2400" i="1" dirty="0">
                <a:solidFill>
                  <a:srgbClr val="0070C0"/>
                </a:solidFill>
              </a:rPr>
              <a:t>depth </a:t>
            </a:r>
          </a:p>
          <a:p>
            <a:pPr>
              <a:buFontTx/>
              <a:buChar char="•"/>
            </a:pPr>
            <a:endParaRPr lang="en-US" sz="2400" i="1" dirty="0"/>
          </a:p>
          <a:p>
            <a:pPr>
              <a:buFontTx/>
              <a:buChar char="•"/>
            </a:pPr>
            <a:r>
              <a:rPr lang="en-US" sz="2000" dirty="0"/>
              <a:t> </a:t>
            </a:r>
            <a:r>
              <a:rPr lang="en-US" sz="2000" dirty="0" err="1"/>
              <a:t>Eg</a:t>
            </a:r>
            <a:r>
              <a:rPr lang="en-US" sz="2000" dirty="0"/>
              <a:t>. Same water pressure felt when swimming 2m deep in a backyard pool than when swimming 2m deep in a huge freshwater lake.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p:bldP spid="820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13-05Figure_FIG"/>
          <p:cNvPicPr>
            <a:picLocks noChangeAspect="1" noChangeArrowheads="1"/>
          </p:cNvPicPr>
          <p:nvPr/>
        </p:nvPicPr>
        <p:blipFill>
          <a:blip r:embed="rId3"/>
          <a:srcRect/>
          <a:stretch>
            <a:fillRect/>
          </a:stretch>
        </p:blipFill>
        <p:spPr bwMode="auto">
          <a:xfrm>
            <a:off x="1600200" y="1600200"/>
            <a:ext cx="6172200" cy="2192338"/>
          </a:xfrm>
          <a:prstGeom prst="rect">
            <a:avLst/>
          </a:prstGeom>
          <a:noFill/>
        </p:spPr>
      </p:pic>
      <p:sp>
        <p:nvSpPr>
          <p:cNvPr id="11269" name="Text Box 5"/>
          <p:cNvSpPr txBox="1">
            <a:spLocks noChangeArrowheads="1"/>
          </p:cNvSpPr>
          <p:nvPr/>
        </p:nvSpPr>
        <p:spPr bwMode="auto">
          <a:xfrm>
            <a:off x="1066800" y="3276600"/>
            <a:ext cx="70866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11270" name="Text Box 6"/>
          <p:cNvSpPr txBox="1">
            <a:spLocks noChangeArrowheads="1"/>
          </p:cNvSpPr>
          <p:nvPr/>
        </p:nvSpPr>
        <p:spPr bwMode="auto">
          <a:xfrm>
            <a:off x="457200" y="533400"/>
            <a:ext cx="8229600" cy="701675"/>
          </a:xfrm>
          <a:prstGeom prst="rect">
            <a:avLst/>
          </a:prstGeom>
          <a:noFill/>
          <a:ln w="9525">
            <a:noFill/>
            <a:miter lim="800000"/>
            <a:headEnd/>
            <a:tailEnd/>
          </a:ln>
          <a:effectLst/>
        </p:spPr>
        <p:txBody>
          <a:bodyPr>
            <a:spAutoFit/>
          </a:bodyPr>
          <a:lstStyle/>
          <a:p>
            <a:pPr>
              <a:spcBef>
                <a:spcPct val="50000"/>
              </a:spcBef>
            </a:pPr>
            <a:r>
              <a:rPr lang="en-US" sz="2000" b="1" u="sng">
                <a:solidFill>
                  <a:schemeClr val="accent2"/>
                </a:solidFill>
              </a:rPr>
              <a:t>Eg.</a:t>
            </a:r>
            <a:r>
              <a:rPr lang="en-US" sz="2000" b="1">
                <a:solidFill>
                  <a:schemeClr val="accent2"/>
                </a:solidFill>
              </a:rPr>
              <a:t> Different shaped vases all connected – the level of the water in each is the same. Why?</a:t>
            </a:r>
          </a:p>
        </p:txBody>
      </p:sp>
      <p:sp>
        <p:nvSpPr>
          <p:cNvPr id="11271" name="Text Box 7"/>
          <p:cNvSpPr txBox="1">
            <a:spLocks noChangeArrowheads="1"/>
          </p:cNvSpPr>
          <p:nvPr/>
        </p:nvSpPr>
        <p:spPr bwMode="auto">
          <a:xfrm>
            <a:off x="533400" y="4419600"/>
            <a:ext cx="8153400" cy="1616075"/>
          </a:xfrm>
          <a:prstGeom prst="rect">
            <a:avLst/>
          </a:prstGeom>
          <a:noFill/>
          <a:ln w="9525">
            <a:noFill/>
            <a:miter lim="800000"/>
            <a:headEnd/>
            <a:tailEnd/>
          </a:ln>
          <a:effectLst/>
        </p:spPr>
        <p:txBody>
          <a:bodyPr>
            <a:spAutoFit/>
          </a:bodyPr>
          <a:lstStyle/>
          <a:p>
            <a:pPr>
              <a:spcBef>
                <a:spcPct val="50000"/>
              </a:spcBef>
            </a:pPr>
            <a:r>
              <a:rPr lang="en-US" sz="2000"/>
              <a:t>Because, if not, the pressure would be more at the bottom of the vase with higher water level (from eqn, larger depth). This increased pressure would then force water sideways to lower pressure, and then up the vase with lower level. Eventually pressures equalize – which means same water level in each. </a:t>
            </a:r>
          </a:p>
        </p:txBody>
      </p:sp>
      <p:sp>
        <p:nvSpPr>
          <p:cNvPr id="11273" name="Text Box 9"/>
          <p:cNvSpPr txBox="1">
            <a:spLocks noChangeArrowheads="1"/>
          </p:cNvSpPr>
          <p:nvPr/>
        </p:nvSpPr>
        <p:spPr bwMode="auto">
          <a:xfrm>
            <a:off x="533400" y="6172200"/>
            <a:ext cx="6781800" cy="396875"/>
          </a:xfrm>
          <a:prstGeom prst="rect">
            <a:avLst/>
          </a:prstGeom>
          <a:noFill/>
          <a:ln w="9525">
            <a:noFill/>
            <a:miter lim="800000"/>
            <a:headEnd/>
            <a:tailEnd/>
          </a:ln>
          <a:effectLst/>
        </p:spPr>
        <p:txBody>
          <a:bodyPr>
            <a:spAutoFit/>
          </a:bodyPr>
          <a:lstStyle/>
          <a:p>
            <a:pPr>
              <a:spcBef>
                <a:spcPct val="50000"/>
              </a:spcBef>
            </a:pPr>
            <a:r>
              <a:rPr lang="en-US" sz="2000" dirty="0" smtClean="0"/>
              <a:t>This gives rise to the saying </a:t>
            </a:r>
            <a:r>
              <a:rPr lang="en-US" sz="2000" dirty="0">
                <a:solidFill>
                  <a:schemeClr val="accent2"/>
                </a:solidFill>
              </a:rPr>
              <a:t>water “seeks it’s own level”.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Grp="1" noChangeArrowheads="1"/>
          </p:cNvSpPr>
          <p:nvPr>
            <p:ph type="body" sz="half" idx="1"/>
          </p:nvPr>
        </p:nvSpPr>
        <p:spPr>
          <a:xfrm>
            <a:off x="304800" y="3352800"/>
            <a:ext cx="8305800" cy="1219200"/>
          </a:xfrm>
          <a:noFill/>
          <a:ln/>
        </p:spPr>
        <p:txBody>
          <a:bodyPr/>
          <a:lstStyle/>
          <a:p>
            <a:pPr>
              <a:spcBef>
                <a:spcPct val="50000"/>
              </a:spcBef>
              <a:buFontTx/>
              <a:buNone/>
            </a:pPr>
            <a:r>
              <a:rPr lang="en-US" sz="2000" u="sng"/>
              <a:t>Eg.</a:t>
            </a:r>
            <a:r>
              <a:rPr lang="en-US" sz="2000"/>
              <a:t> Hold a garden hose filled with water, and hold both ends at same height, water stays. Now if raise one end, water flows out lower end, even through an “uphill” path.</a:t>
            </a:r>
          </a:p>
        </p:txBody>
      </p:sp>
      <p:pic>
        <p:nvPicPr>
          <p:cNvPr id="12293" name="Picture 5" descr="13-03UnFigure_FIG"/>
          <p:cNvPicPr>
            <a:picLocks noGrp="1" noChangeAspect="1" noChangeArrowheads="1"/>
          </p:cNvPicPr>
          <p:nvPr>
            <p:ph sz="quarter" idx="2"/>
          </p:nvPr>
        </p:nvPicPr>
        <p:blipFill>
          <a:blip r:embed="rId3" cstate="print"/>
          <a:srcRect/>
          <a:stretch>
            <a:fillRect/>
          </a:stretch>
        </p:blipFill>
        <p:spPr>
          <a:xfrm>
            <a:off x="5638800" y="533400"/>
            <a:ext cx="2667000" cy="1663700"/>
          </a:xfrm>
          <a:noFill/>
          <a:ln/>
        </p:spPr>
      </p:pic>
      <p:pic>
        <p:nvPicPr>
          <p:cNvPr id="12296" name="Picture 8" descr="13-06Figure_FIG"/>
          <p:cNvPicPr>
            <a:picLocks noGrp="1" noChangeAspect="1" noChangeArrowheads="1"/>
          </p:cNvPicPr>
          <p:nvPr>
            <p:ph sz="quarter" idx="3"/>
          </p:nvPr>
        </p:nvPicPr>
        <p:blipFill>
          <a:blip r:embed="rId4" cstate="print"/>
          <a:srcRect/>
          <a:stretch>
            <a:fillRect/>
          </a:stretch>
        </p:blipFill>
        <p:spPr>
          <a:xfrm>
            <a:off x="5638800" y="4670425"/>
            <a:ext cx="3101975" cy="2187575"/>
          </a:xfrm>
          <a:noFill/>
          <a:ln/>
        </p:spPr>
      </p:pic>
      <p:sp>
        <p:nvSpPr>
          <p:cNvPr id="12299" name="Text Box 11"/>
          <p:cNvSpPr txBox="1">
            <a:spLocks noChangeArrowheads="1"/>
          </p:cNvSpPr>
          <p:nvPr/>
        </p:nvSpPr>
        <p:spPr bwMode="auto">
          <a:xfrm>
            <a:off x="457200" y="685800"/>
            <a:ext cx="4191000" cy="1006475"/>
          </a:xfrm>
          <a:prstGeom prst="rect">
            <a:avLst/>
          </a:prstGeom>
          <a:noFill/>
          <a:ln w="9525">
            <a:noFill/>
            <a:miter lim="800000"/>
            <a:headEnd/>
            <a:tailEnd/>
          </a:ln>
          <a:effectLst/>
        </p:spPr>
        <p:txBody>
          <a:bodyPr>
            <a:spAutoFit/>
          </a:bodyPr>
          <a:lstStyle/>
          <a:p>
            <a:pPr>
              <a:spcBef>
                <a:spcPct val="50000"/>
              </a:spcBef>
            </a:pPr>
            <a:r>
              <a:rPr lang="en-US" sz="2000" b="1" u="sng" dirty="0"/>
              <a:t>Question</a:t>
            </a:r>
            <a:r>
              <a:rPr lang="en-US" sz="2000" b="1" dirty="0"/>
              <a:t>:</a:t>
            </a:r>
            <a:r>
              <a:rPr lang="en-US" sz="2000" dirty="0"/>
              <a:t> Which pot holds more tea? (They are identical except that the left one is taller)</a:t>
            </a:r>
          </a:p>
        </p:txBody>
      </p:sp>
      <p:sp>
        <p:nvSpPr>
          <p:cNvPr id="12300" name="Text Box 12"/>
          <p:cNvSpPr txBox="1">
            <a:spLocks noChangeArrowheads="1"/>
          </p:cNvSpPr>
          <p:nvPr/>
        </p:nvSpPr>
        <p:spPr bwMode="auto">
          <a:xfrm>
            <a:off x="609600" y="1828800"/>
            <a:ext cx="4343400" cy="1311275"/>
          </a:xfrm>
          <a:prstGeom prst="rect">
            <a:avLst/>
          </a:prstGeom>
          <a:noFill/>
          <a:ln w="9525">
            <a:noFill/>
            <a:miter lim="800000"/>
            <a:headEnd/>
            <a:tailEnd/>
          </a:ln>
          <a:effectLst/>
        </p:spPr>
        <p:txBody>
          <a:bodyPr>
            <a:spAutoFit/>
          </a:bodyPr>
          <a:lstStyle/>
          <a:p>
            <a:pPr>
              <a:spcBef>
                <a:spcPct val="50000"/>
              </a:spcBef>
            </a:pPr>
            <a:r>
              <a:rPr lang="en-US" sz="2000">
                <a:solidFill>
                  <a:srgbClr val="993366"/>
                </a:solidFill>
              </a:rPr>
              <a:t>The both hold the same! The water cannot be no deeper than the spouts, which are at the same height.</a:t>
            </a:r>
          </a:p>
        </p:txBody>
      </p:sp>
      <p:sp>
        <p:nvSpPr>
          <p:cNvPr id="12302" name="Text Box 14"/>
          <p:cNvSpPr txBox="1">
            <a:spLocks noChangeArrowheads="1"/>
          </p:cNvSpPr>
          <p:nvPr/>
        </p:nvSpPr>
        <p:spPr bwMode="auto">
          <a:xfrm>
            <a:off x="304800" y="4648200"/>
            <a:ext cx="4800600" cy="1616075"/>
          </a:xfrm>
          <a:prstGeom prst="rect">
            <a:avLst/>
          </a:prstGeom>
          <a:noFill/>
          <a:ln w="9525">
            <a:noFill/>
            <a:miter lim="800000"/>
            <a:headEnd/>
            <a:tailEnd/>
          </a:ln>
          <a:effectLst/>
        </p:spPr>
        <p:txBody>
          <a:bodyPr>
            <a:spAutoFit/>
          </a:bodyPr>
          <a:lstStyle/>
          <a:p>
            <a:pPr>
              <a:spcBef>
                <a:spcPct val="50000"/>
              </a:spcBef>
            </a:pPr>
            <a:r>
              <a:rPr lang="en-US" sz="2000"/>
              <a:t>Relevant to the unnecessarily elaborate acqueducts the Romans made, very carefully ensuring water would flow downhill at all points – but actually water </a:t>
            </a:r>
            <a:r>
              <a:rPr lang="en-US" sz="2000" i="1"/>
              <a:t>can </a:t>
            </a:r>
            <a:r>
              <a:rPr lang="en-US" sz="2000"/>
              <a:t>flow upwards in between.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30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292">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30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p"/>
      <p:bldP spid="12299" grpId="0"/>
      <p:bldP spid="12300" grpId="0"/>
      <p:bldP spid="12302"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6635</TotalTime>
  <Words>2765</Words>
  <Application>Microsoft Office PowerPoint</Application>
  <PresentationFormat>On-screen Show (4:3)</PresentationFormat>
  <Paragraphs>235</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Blackadder ITC</vt:lpstr>
      <vt:lpstr>Wingdings</vt:lpstr>
      <vt:lpstr>Default Design</vt:lpstr>
      <vt:lpstr>PowerPoint Presentation</vt:lpstr>
      <vt:lpstr>PowerPoint Presentation</vt:lpstr>
      <vt:lpstr>A little more on density…</vt:lpstr>
      <vt:lpstr>PowerPoint Presentation</vt:lpstr>
      <vt:lpstr>Pressure</vt:lpstr>
      <vt:lpstr>Pressure in a liquid</vt:lpstr>
      <vt:lpstr>Pressure in a liquid: dependence on depth.</vt:lpstr>
      <vt:lpstr>PowerPoint Presentation</vt:lpstr>
      <vt:lpstr>PowerPoint Presentation</vt:lpstr>
      <vt:lpstr>Clicker Question</vt:lpstr>
      <vt:lpstr>Pressure in liquid: density dependence</vt:lpstr>
      <vt:lpstr>Liquid Pressure: Direction</vt:lpstr>
      <vt:lpstr>Buoyancy</vt:lpstr>
      <vt:lpstr>Displacement: towards Archimedes principle</vt:lpstr>
      <vt:lpstr>Aside: Archimedes and the King’s Crown</vt:lpstr>
      <vt:lpstr>Buoyancy: Archimedes’ Principle</vt:lpstr>
      <vt:lpstr>More on Archimedes Principle</vt:lpstr>
      <vt:lpstr>PowerPoint Presentation</vt:lpstr>
      <vt:lpstr>PowerPoint Presentation</vt:lpstr>
      <vt:lpstr>Sinking vs Floating</vt:lpstr>
      <vt:lpstr>PowerPoint Presentation</vt:lpstr>
      <vt:lpstr>Clicker Question</vt:lpstr>
      <vt:lpstr>Flotation</vt:lpstr>
      <vt:lpstr>PowerPoint Presentation</vt:lpstr>
      <vt:lpstr>PowerPoint Presentation</vt:lpstr>
      <vt:lpstr>Pascal’s Principle</vt:lpstr>
      <vt:lpstr>Surface tension</vt:lpstr>
      <vt:lpstr>Surface tension cont.</vt:lpstr>
      <vt:lpstr>Capillarity</vt:lpstr>
      <vt:lpstr>PowerPoint Presentation</vt:lpstr>
      <vt:lpstr>PowerPoint Presentation</vt:lpstr>
    </vt:vector>
  </TitlesOfParts>
  <Company>HC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Neepa</dc:creator>
  <cp:lastModifiedBy>Neepa</cp:lastModifiedBy>
  <cp:revision>401</cp:revision>
  <dcterms:created xsi:type="dcterms:W3CDTF">2005-10-10T15:18:49Z</dcterms:created>
  <dcterms:modified xsi:type="dcterms:W3CDTF">2016-10-17T03:30:56Z</dcterms:modified>
</cp:coreProperties>
</file>