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93" r:id="rId2"/>
    <p:sldId id="294" r:id="rId3"/>
    <p:sldId id="295" r:id="rId4"/>
    <p:sldId id="296" r:id="rId5"/>
    <p:sldId id="297" r:id="rId6"/>
    <p:sldId id="298" r:id="rId7"/>
    <p:sldId id="299" r:id="rId8"/>
    <p:sldId id="300" r:id="rId9"/>
    <p:sldId id="302" r:id="rId10"/>
    <p:sldId id="303" r:id="rId11"/>
    <p:sldId id="304" r:id="rId12"/>
    <p:sldId id="305" r:id="rId13"/>
    <p:sldId id="306" r:id="rId14"/>
    <p:sldId id="307" r:id="rId15"/>
    <p:sldId id="308" r:id="rId16"/>
    <p:sldId id="309" r:id="rId17"/>
    <p:sldId id="310" r:id="rId18"/>
    <p:sldId id="312" r:id="rId19"/>
    <p:sldId id="313" r:id="rId20"/>
    <p:sldId id="314" r:id="rId21"/>
    <p:sldId id="315" r:id="rId22"/>
    <p:sldId id="316" r:id="rId23"/>
    <p:sldId id="317" r:id="rId24"/>
    <p:sldId id="318" r:id="rId25"/>
    <p:sldId id="319" r:id="rId26"/>
    <p:sldId id="320" r:id="rId27"/>
    <p:sldId id="321" r:id="rId28"/>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33"/>
    <a:srgbClr val="6600CC"/>
    <a:srgbClr val="FF0000"/>
    <a:srgbClr val="6600FF"/>
    <a:srgbClr val="99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41" autoAdjust="0"/>
    <p:restoredTop sz="94660"/>
  </p:normalViewPr>
  <p:slideViewPr>
    <p:cSldViewPr>
      <p:cViewPr varScale="1">
        <p:scale>
          <a:sx n="75" d="100"/>
          <a:sy n="75" d="100"/>
        </p:scale>
        <p:origin x="978"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lvl1pPr>
          </a:lstStyle>
          <a:p>
            <a:pPr>
              <a:defRPr/>
            </a:pPr>
            <a:endParaRPr lang="en-US"/>
          </a:p>
        </p:txBody>
      </p:sp>
      <p:sp>
        <p:nvSpPr>
          <p:cNvPr id="6147" name="Rectangle 3"/>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lvl1pPr>
          </a:lstStyle>
          <a:p>
            <a:pPr>
              <a:defRPr/>
            </a:pPr>
            <a:endParaRPr lang="en-US"/>
          </a:p>
        </p:txBody>
      </p:sp>
      <p:sp>
        <p:nvSpPr>
          <p:cNvPr id="30724"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lvl1pPr>
          </a:lstStyle>
          <a:p>
            <a:pPr>
              <a:defRPr/>
            </a:pPr>
            <a:endParaRPr lang="en-US"/>
          </a:p>
        </p:txBody>
      </p:sp>
      <p:sp>
        <p:nvSpPr>
          <p:cNvPr id="6151"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vl1pPr>
          </a:lstStyle>
          <a:p>
            <a:pPr>
              <a:defRPr/>
            </a:pPr>
            <a:fld id="{4689A91A-A3E8-4653-BD52-06B3D0581314}" type="slidenum">
              <a:rPr lang="en-US"/>
              <a:pPr>
                <a:defRPr/>
              </a:pPr>
              <a:t>‹#›</a:t>
            </a:fld>
            <a:endParaRPr lang="en-US"/>
          </a:p>
        </p:txBody>
      </p:sp>
    </p:spTree>
    <p:extLst>
      <p:ext uri="{BB962C8B-B14F-4D97-AF65-F5344CB8AC3E}">
        <p14:creationId xmlns:p14="http://schemas.microsoft.com/office/powerpoint/2010/main" val="311681155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485136-237D-48FB-B144-E164E231EC3D}" type="slidenum">
              <a:rPr lang="en-US" smtClean="0"/>
              <a:pPr/>
              <a:t>1</a:t>
            </a:fld>
            <a:endParaRPr lang="en-US"/>
          </a:p>
        </p:txBody>
      </p:sp>
    </p:spTree>
    <p:extLst>
      <p:ext uri="{BB962C8B-B14F-4D97-AF65-F5344CB8AC3E}">
        <p14:creationId xmlns:p14="http://schemas.microsoft.com/office/powerpoint/2010/main" val="31866663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p:spPr>
        <p:txBody>
          <a:bodyPr/>
          <a:lstStyle/>
          <a:p>
            <a:pPr eaLnBrk="1" hangingPunct="1"/>
            <a:endParaRPr lang="en-US" smtClean="0"/>
          </a:p>
        </p:txBody>
      </p:sp>
      <p:sp>
        <p:nvSpPr>
          <p:cNvPr id="43012" name="Slide Number Placeholder 3"/>
          <p:cNvSpPr>
            <a:spLocks noGrp="1"/>
          </p:cNvSpPr>
          <p:nvPr>
            <p:ph type="sldNum" sz="quarter" idx="5"/>
          </p:nvPr>
        </p:nvSpPr>
        <p:spPr>
          <a:noFill/>
        </p:spPr>
        <p:txBody>
          <a:bodyPr/>
          <a:lstStyle/>
          <a:p>
            <a:fld id="{02CAFE39-F430-4A46-B23D-008D6FCA3305}" type="slidenum">
              <a:rPr lang="en-US" smtClean="0"/>
              <a:pPr/>
              <a:t>10</a:t>
            </a:fld>
            <a:endParaRPr lang="en-US" smtClean="0"/>
          </a:p>
        </p:txBody>
      </p:sp>
    </p:spTree>
    <p:extLst>
      <p:ext uri="{BB962C8B-B14F-4D97-AF65-F5344CB8AC3E}">
        <p14:creationId xmlns:p14="http://schemas.microsoft.com/office/powerpoint/2010/main" val="16003049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p:spPr>
        <p:txBody>
          <a:bodyPr/>
          <a:lstStyle/>
          <a:p>
            <a:pPr eaLnBrk="1" hangingPunct="1"/>
            <a:endParaRPr lang="en-US" smtClean="0"/>
          </a:p>
        </p:txBody>
      </p:sp>
      <p:sp>
        <p:nvSpPr>
          <p:cNvPr id="44036" name="Slide Number Placeholder 3"/>
          <p:cNvSpPr>
            <a:spLocks noGrp="1"/>
          </p:cNvSpPr>
          <p:nvPr>
            <p:ph type="sldNum" sz="quarter" idx="5"/>
          </p:nvPr>
        </p:nvSpPr>
        <p:spPr>
          <a:noFill/>
        </p:spPr>
        <p:txBody>
          <a:bodyPr/>
          <a:lstStyle/>
          <a:p>
            <a:fld id="{B258D0C1-52FB-42EC-84F2-C7066B1FDB4D}" type="slidenum">
              <a:rPr lang="en-US" smtClean="0"/>
              <a:pPr/>
              <a:t>11</a:t>
            </a:fld>
            <a:endParaRPr lang="en-US" smtClean="0"/>
          </a:p>
        </p:txBody>
      </p:sp>
    </p:spTree>
    <p:extLst>
      <p:ext uri="{BB962C8B-B14F-4D97-AF65-F5344CB8AC3E}">
        <p14:creationId xmlns:p14="http://schemas.microsoft.com/office/powerpoint/2010/main" val="14502090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p:spPr>
        <p:txBody>
          <a:bodyPr/>
          <a:lstStyle/>
          <a:p>
            <a:pPr eaLnBrk="1" hangingPunct="1"/>
            <a:endParaRPr lang="en-US" smtClean="0"/>
          </a:p>
        </p:txBody>
      </p:sp>
      <p:sp>
        <p:nvSpPr>
          <p:cNvPr id="44036" name="Slide Number Placeholder 3"/>
          <p:cNvSpPr>
            <a:spLocks noGrp="1"/>
          </p:cNvSpPr>
          <p:nvPr>
            <p:ph type="sldNum" sz="quarter" idx="5"/>
          </p:nvPr>
        </p:nvSpPr>
        <p:spPr>
          <a:noFill/>
        </p:spPr>
        <p:txBody>
          <a:bodyPr/>
          <a:lstStyle/>
          <a:p>
            <a:fld id="{B258D0C1-52FB-42EC-84F2-C7066B1FDB4D}" type="slidenum">
              <a:rPr lang="en-US" smtClean="0"/>
              <a:pPr/>
              <a:t>12</a:t>
            </a:fld>
            <a:endParaRPr lang="en-US" smtClean="0"/>
          </a:p>
        </p:txBody>
      </p:sp>
    </p:spTree>
    <p:extLst>
      <p:ext uri="{BB962C8B-B14F-4D97-AF65-F5344CB8AC3E}">
        <p14:creationId xmlns:p14="http://schemas.microsoft.com/office/powerpoint/2010/main" val="2940824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p:spPr>
        <p:txBody>
          <a:bodyPr/>
          <a:lstStyle/>
          <a:p>
            <a:endParaRPr lang="en-US" smtClean="0"/>
          </a:p>
        </p:txBody>
      </p:sp>
      <p:sp>
        <p:nvSpPr>
          <p:cNvPr id="45060" name="Slide Number Placeholder 3"/>
          <p:cNvSpPr>
            <a:spLocks noGrp="1"/>
          </p:cNvSpPr>
          <p:nvPr>
            <p:ph type="sldNum" sz="quarter" idx="5"/>
          </p:nvPr>
        </p:nvSpPr>
        <p:spPr>
          <a:noFill/>
        </p:spPr>
        <p:txBody>
          <a:bodyPr/>
          <a:lstStyle/>
          <a:p>
            <a:fld id="{5D1B6EAD-A9FD-4B40-AA1C-5020F249D24F}" type="slidenum">
              <a:rPr lang="en-US" smtClean="0"/>
              <a:pPr/>
              <a:t>13</a:t>
            </a:fld>
            <a:endParaRPr lang="en-US" smtClean="0"/>
          </a:p>
        </p:txBody>
      </p:sp>
    </p:spTree>
    <p:extLst>
      <p:ext uri="{BB962C8B-B14F-4D97-AF65-F5344CB8AC3E}">
        <p14:creationId xmlns:p14="http://schemas.microsoft.com/office/powerpoint/2010/main" val="5877784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346531AC-0BE8-403D-B7E2-FF4B20CBB0FF}" type="slidenum">
              <a:rPr lang="en-US" smtClean="0"/>
              <a:pPr/>
              <a:t>14</a:t>
            </a:fld>
            <a:endParaRPr lang="en-US"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3998282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p:spPr>
        <p:txBody>
          <a:bodyPr/>
          <a:lstStyle/>
          <a:p>
            <a:pPr eaLnBrk="1" hangingPunct="1"/>
            <a:endParaRPr lang="en-US" smtClean="0"/>
          </a:p>
        </p:txBody>
      </p:sp>
      <p:sp>
        <p:nvSpPr>
          <p:cNvPr id="47108" name="Slide Number Placeholder 3"/>
          <p:cNvSpPr>
            <a:spLocks noGrp="1"/>
          </p:cNvSpPr>
          <p:nvPr>
            <p:ph type="sldNum" sz="quarter" idx="5"/>
          </p:nvPr>
        </p:nvSpPr>
        <p:spPr>
          <a:noFill/>
        </p:spPr>
        <p:txBody>
          <a:bodyPr/>
          <a:lstStyle/>
          <a:p>
            <a:fld id="{F963AF3D-DF8C-4B88-803F-B08D2B99964D}" type="slidenum">
              <a:rPr lang="en-US" smtClean="0"/>
              <a:pPr/>
              <a:t>15</a:t>
            </a:fld>
            <a:endParaRPr lang="en-US" smtClean="0"/>
          </a:p>
        </p:txBody>
      </p:sp>
    </p:spTree>
    <p:extLst>
      <p:ext uri="{BB962C8B-B14F-4D97-AF65-F5344CB8AC3E}">
        <p14:creationId xmlns:p14="http://schemas.microsoft.com/office/powerpoint/2010/main" val="23065457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p:spPr>
        <p:txBody>
          <a:bodyPr/>
          <a:lstStyle/>
          <a:p>
            <a:pPr eaLnBrk="1" hangingPunct="1"/>
            <a:endParaRPr lang="en-US" smtClean="0"/>
          </a:p>
        </p:txBody>
      </p:sp>
      <p:sp>
        <p:nvSpPr>
          <p:cNvPr id="48132" name="Slide Number Placeholder 3"/>
          <p:cNvSpPr>
            <a:spLocks noGrp="1"/>
          </p:cNvSpPr>
          <p:nvPr>
            <p:ph type="sldNum" sz="quarter" idx="5"/>
          </p:nvPr>
        </p:nvSpPr>
        <p:spPr>
          <a:noFill/>
        </p:spPr>
        <p:txBody>
          <a:bodyPr/>
          <a:lstStyle/>
          <a:p>
            <a:fld id="{2C2783E6-D8C9-455B-AAC9-69A5845693C7}" type="slidenum">
              <a:rPr lang="en-US" smtClean="0"/>
              <a:pPr/>
              <a:t>16</a:t>
            </a:fld>
            <a:endParaRPr lang="en-US" smtClean="0"/>
          </a:p>
        </p:txBody>
      </p:sp>
    </p:spTree>
    <p:extLst>
      <p:ext uri="{BB962C8B-B14F-4D97-AF65-F5344CB8AC3E}">
        <p14:creationId xmlns:p14="http://schemas.microsoft.com/office/powerpoint/2010/main" val="33670280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p:spPr>
        <p:txBody>
          <a:bodyPr/>
          <a:lstStyle/>
          <a:p>
            <a:pPr eaLnBrk="1" hangingPunct="1"/>
            <a:endParaRPr lang="en-US" smtClean="0"/>
          </a:p>
        </p:txBody>
      </p:sp>
      <p:sp>
        <p:nvSpPr>
          <p:cNvPr id="49156" name="Slide Number Placeholder 3"/>
          <p:cNvSpPr>
            <a:spLocks noGrp="1"/>
          </p:cNvSpPr>
          <p:nvPr>
            <p:ph type="sldNum" sz="quarter" idx="5"/>
          </p:nvPr>
        </p:nvSpPr>
        <p:spPr>
          <a:noFill/>
        </p:spPr>
        <p:txBody>
          <a:bodyPr/>
          <a:lstStyle/>
          <a:p>
            <a:fld id="{5DD570E3-BDFF-41F4-ADDE-00DD6947D159}" type="slidenum">
              <a:rPr lang="en-US" smtClean="0"/>
              <a:pPr/>
              <a:t>17</a:t>
            </a:fld>
            <a:endParaRPr lang="en-US" smtClean="0"/>
          </a:p>
        </p:txBody>
      </p:sp>
    </p:spTree>
    <p:extLst>
      <p:ext uri="{BB962C8B-B14F-4D97-AF65-F5344CB8AC3E}">
        <p14:creationId xmlns:p14="http://schemas.microsoft.com/office/powerpoint/2010/main" val="37045485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pPr eaLnBrk="1" hangingPunct="1"/>
            <a:endParaRPr lang="en-US" smtClean="0"/>
          </a:p>
        </p:txBody>
      </p:sp>
      <p:sp>
        <p:nvSpPr>
          <p:cNvPr id="51204" name="Slide Number Placeholder 3"/>
          <p:cNvSpPr>
            <a:spLocks noGrp="1"/>
          </p:cNvSpPr>
          <p:nvPr>
            <p:ph type="sldNum" sz="quarter" idx="5"/>
          </p:nvPr>
        </p:nvSpPr>
        <p:spPr>
          <a:noFill/>
        </p:spPr>
        <p:txBody>
          <a:bodyPr/>
          <a:lstStyle/>
          <a:p>
            <a:fld id="{6630E998-099B-4272-86A4-074D5509AC12}" type="slidenum">
              <a:rPr lang="en-US" smtClean="0"/>
              <a:pPr/>
              <a:t>18</a:t>
            </a:fld>
            <a:endParaRPr lang="en-US" smtClean="0"/>
          </a:p>
        </p:txBody>
      </p:sp>
    </p:spTree>
    <p:extLst>
      <p:ext uri="{BB962C8B-B14F-4D97-AF65-F5344CB8AC3E}">
        <p14:creationId xmlns:p14="http://schemas.microsoft.com/office/powerpoint/2010/main" val="18475770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pPr eaLnBrk="1" hangingPunct="1"/>
            <a:endParaRPr lang="en-US" smtClean="0"/>
          </a:p>
        </p:txBody>
      </p:sp>
      <p:sp>
        <p:nvSpPr>
          <p:cNvPr id="52228" name="Slide Number Placeholder 3"/>
          <p:cNvSpPr>
            <a:spLocks noGrp="1"/>
          </p:cNvSpPr>
          <p:nvPr>
            <p:ph type="sldNum" sz="quarter" idx="5"/>
          </p:nvPr>
        </p:nvSpPr>
        <p:spPr>
          <a:noFill/>
        </p:spPr>
        <p:txBody>
          <a:bodyPr/>
          <a:lstStyle/>
          <a:p>
            <a:fld id="{CAFD6798-F409-42F4-9C68-7C52A693F868}" type="slidenum">
              <a:rPr lang="en-US" smtClean="0"/>
              <a:pPr/>
              <a:t>19</a:t>
            </a:fld>
            <a:endParaRPr lang="en-US" smtClean="0"/>
          </a:p>
        </p:txBody>
      </p:sp>
    </p:spTree>
    <p:extLst>
      <p:ext uri="{BB962C8B-B14F-4D97-AF65-F5344CB8AC3E}">
        <p14:creationId xmlns:p14="http://schemas.microsoft.com/office/powerpoint/2010/main" val="40849767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p:spPr>
        <p:txBody>
          <a:bodyPr/>
          <a:lstStyle/>
          <a:p>
            <a:pPr eaLnBrk="1" hangingPunct="1"/>
            <a:endParaRPr lang="en-US" smtClean="0"/>
          </a:p>
        </p:txBody>
      </p:sp>
      <p:sp>
        <p:nvSpPr>
          <p:cNvPr id="33796" name="Slide Number Placeholder 3"/>
          <p:cNvSpPr>
            <a:spLocks noGrp="1"/>
          </p:cNvSpPr>
          <p:nvPr>
            <p:ph type="sldNum" sz="quarter" idx="5"/>
          </p:nvPr>
        </p:nvSpPr>
        <p:spPr>
          <a:noFill/>
        </p:spPr>
        <p:txBody>
          <a:bodyPr/>
          <a:lstStyle/>
          <a:p>
            <a:fld id="{6E15C5C2-241D-409F-902B-6CD3E61628B7}" type="slidenum">
              <a:rPr lang="en-US" smtClean="0"/>
              <a:pPr/>
              <a:t>2</a:t>
            </a:fld>
            <a:endParaRPr lang="en-US" smtClean="0"/>
          </a:p>
        </p:txBody>
      </p:sp>
    </p:spTree>
    <p:extLst>
      <p:ext uri="{BB962C8B-B14F-4D97-AF65-F5344CB8AC3E}">
        <p14:creationId xmlns:p14="http://schemas.microsoft.com/office/powerpoint/2010/main" val="5222326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9824BEE2-EB7C-4491-86F1-B1DCCE1FA748}" type="slidenum">
              <a:rPr lang="en-US" smtClean="0"/>
              <a:pPr/>
              <a:t>20</a:t>
            </a:fld>
            <a:endParaRPr lang="en-US"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3398695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p:spPr>
        <p:txBody>
          <a:bodyPr/>
          <a:lstStyle/>
          <a:p>
            <a:pPr eaLnBrk="1" hangingPunct="1"/>
            <a:endParaRPr lang="en-US" smtClean="0"/>
          </a:p>
        </p:txBody>
      </p:sp>
      <p:sp>
        <p:nvSpPr>
          <p:cNvPr id="54276" name="Slide Number Placeholder 3"/>
          <p:cNvSpPr>
            <a:spLocks noGrp="1"/>
          </p:cNvSpPr>
          <p:nvPr>
            <p:ph type="sldNum" sz="quarter" idx="5"/>
          </p:nvPr>
        </p:nvSpPr>
        <p:spPr>
          <a:noFill/>
        </p:spPr>
        <p:txBody>
          <a:bodyPr/>
          <a:lstStyle/>
          <a:p>
            <a:fld id="{FD799851-ACD0-4834-A04A-F3C7086C0E0F}" type="slidenum">
              <a:rPr lang="en-US" smtClean="0"/>
              <a:pPr/>
              <a:t>21</a:t>
            </a:fld>
            <a:endParaRPr lang="en-US" smtClean="0"/>
          </a:p>
        </p:txBody>
      </p:sp>
    </p:spTree>
    <p:extLst>
      <p:ext uri="{BB962C8B-B14F-4D97-AF65-F5344CB8AC3E}">
        <p14:creationId xmlns:p14="http://schemas.microsoft.com/office/powerpoint/2010/main" val="7697992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p:spPr>
        <p:txBody>
          <a:bodyPr/>
          <a:lstStyle/>
          <a:p>
            <a:pPr eaLnBrk="1" hangingPunct="1"/>
            <a:endParaRPr lang="en-US" smtClean="0"/>
          </a:p>
        </p:txBody>
      </p:sp>
      <p:sp>
        <p:nvSpPr>
          <p:cNvPr id="55300" name="Slide Number Placeholder 3"/>
          <p:cNvSpPr>
            <a:spLocks noGrp="1"/>
          </p:cNvSpPr>
          <p:nvPr>
            <p:ph type="sldNum" sz="quarter" idx="5"/>
          </p:nvPr>
        </p:nvSpPr>
        <p:spPr>
          <a:noFill/>
        </p:spPr>
        <p:txBody>
          <a:bodyPr/>
          <a:lstStyle/>
          <a:p>
            <a:fld id="{3B0F77B4-E1E2-4ADD-9EE3-D172BAC385FF}" type="slidenum">
              <a:rPr lang="en-US" smtClean="0"/>
              <a:pPr/>
              <a:t>22</a:t>
            </a:fld>
            <a:endParaRPr lang="en-US" smtClean="0"/>
          </a:p>
        </p:txBody>
      </p:sp>
    </p:spTree>
    <p:extLst>
      <p:ext uri="{BB962C8B-B14F-4D97-AF65-F5344CB8AC3E}">
        <p14:creationId xmlns:p14="http://schemas.microsoft.com/office/powerpoint/2010/main" val="4030704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p:spPr>
        <p:txBody>
          <a:bodyPr/>
          <a:lstStyle/>
          <a:p>
            <a:pPr eaLnBrk="1" hangingPunct="1"/>
            <a:endParaRPr lang="en-US" smtClean="0"/>
          </a:p>
        </p:txBody>
      </p:sp>
      <p:sp>
        <p:nvSpPr>
          <p:cNvPr id="56324" name="Slide Number Placeholder 3"/>
          <p:cNvSpPr>
            <a:spLocks noGrp="1"/>
          </p:cNvSpPr>
          <p:nvPr>
            <p:ph type="sldNum" sz="quarter" idx="5"/>
          </p:nvPr>
        </p:nvSpPr>
        <p:spPr>
          <a:noFill/>
        </p:spPr>
        <p:txBody>
          <a:bodyPr/>
          <a:lstStyle/>
          <a:p>
            <a:fld id="{D293503E-CE41-45CB-A42D-32EF06880AB6}" type="slidenum">
              <a:rPr lang="en-US" smtClean="0"/>
              <a:pPr/>
              <a:t>23</a:t>
            </a:fld>
            <a:endParaRPr lang="en-US" smtClean="0"/>
          </a:p>
        </p:txBody>
      </p:sp>
    </p:spTree>
    <p:extLst>
      <p:ext uri="{BB962C8B-B14F-4D97-AF65-F5344CB8AC3E}">
        <p14:creationId xmlns:p14="http://schemas.microsoft.com/office/powerpoint/2010/main" val="24415979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17985BFF-4B31-4692-A698-B1EFE17DCC49}" type="slidenum">
              <a:rPr lang="en-US" smtClean="0"/>
              <a:pPr/>
              <a:t>24</a:t>
            </a:fld>
            <a:endParaRPr lang="en-US"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r>
              <a:rPr lang="en-US" smtClean="0"/>
              <a:t>OMIT?</a:t>
            </a:r>
          </a:p>
        </p:txBody>
      </p:sp>
    </p:spTree>
    <p:extLst>
      <p:ext uri="{BB962C8B-B14F-4D97-AF65-F5344CB8AC3E}">
        <p14:creationId xmlns:p14="http://schemas.microsoft.com/office/powerpoint/2010/main" val="12382386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FF29A9FF-999F-4F50-86CA-1D0DB7B1F380}" type="slidenum">
              <a:rPr lang="en-US" smtClean="0"/>
              <a:pPr/>
              <a:t>25</a:t>
            </a:fld>
            <a:endParaRPr lang="en-US" smtClean="0"/>
          </a:p>
        </p:txBody>
      </p:sp>
    </p:spTree>
    <p:extLst>
      <p:ext uri="{BB962C8B-B14F-4D97-AF65-F5344CB8AC3E}">
        <p14:creationId xmlns:p14="http://schemas.microsoft.com/office/powerpoint/2010/main" val="2867518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p:spPr>
        <p:txBody>
          <a:bodyPr/>
          <a:lstStyle/>
          <a:p>
            <a:pPr eaLnBrk="1" hangingPunct="1"/>
            <a:endParaRPr lang="en-US" smtClean="0"/>
          </a:p>
        </p:txBody>
      </p:sp>
      <p:sp>
        <p:nvSpPr>
          <p:cNvPr id="59396" name="Slide Number Placeholder 3"/>
          <p:cNvSpPr>
            <a:spLocks noGrp="1"/>
          </p:cNvSpPr>
          <p:nvPr>
            <p:ph type="sldNum" sz="quarter" idx="5"/>
          </p:nvPr>
        </p:nvSpPr>
        <p:spPr>
          <a:noFill/>
        </p:spPr>
        <p:txBody>
          <a:bodyPr/>
          <a:lstStyle/>
          <a:p>
            <a:fld id="{CACE7552-AADC-436E-9A0F-7D6256646BC9}" type="slidenum">
              <a:rPr lang="en-US" smtClean="0"/>
              <a:pPr/>
              <a:t>26</a:t>
            </a:fld>
            <a:endParaRPr lang="en-US" smtClean="0"/>
          </a:p>
        </p:txBody>
      </p:sp>
    </p:spTree>
    <p:extLst>
      <p:ext uri="{BB962C8B-B14F-4D97-AF65-F5344CB8AC3E}">
        <p14:creationId xmlns:p14="http://schemas.microsoft.com/office/powerpoint/2010/main" val="9669061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27D00B78-AA5C-4EF7-AC5F-091A7F60C2A0}" type="slidenum">
              <a:rPr lang="en-US" smtClean="0"/>
              <a:pPr/>
              <a:t>27</a:t>
            </a:fld>
            <a:endParaRPr lang="en-US" smtClean="0"/>
          </a:p>
        </p:txBody>
      </p:sp>
      <p:sp>
        <p:nvSpPr>
          <p:cNvPr id="60419" name="Rectangle 2"/>
          <p:cNvSpPr>
            <a:spLocks noGrp="1" noRot="1" noChangeAspect="1" noChangeArrowheads="1" noTextEdit="1"/>
          </p:cNvSpPr>
          <p:nvPr>
            <p:ph type="sldImg"/>
          </p:nvPr>
        </p:nvSpPr>
        <p:spPr>
          <a:ln>
            <a:noFill/>
          </a:ln>
        </p:spPr>
      </p:sp>
      <p:sp>
        <p:nvSpPr>
          <p:cNvPr id="60420" name="Rectangle 3"/>
          <p:cNvSpPr>
            <a:spLocks noGrp="1" noChangeArrowheads="1"/>
          </p:cNvSpPr>
          <p:nvPr>
            <p:ph type="body" idx="1"/>
          </p:nvPr>
        </p:nvSpPr>
        <p:spPr>
          <a:xfrm>
            <a:off x="914400" y="4343400"/>
            <a:ext cx="5029200" cy="4114800"/>
          </a:xfrm>
          <a:noFill/>
          <a:ln/>
        </p:spPr>
        <p:txBody>
          <a:bodyPr/>
          <a:lstStyle/>
          <a:p>
            <a:pPr eaLnBrk="1" hangingPunct="1"/>
            <a:r>
              <a:rPr lang="en-US" smtClean="0"/>
              <a:t>Ch 9-3</a:t>
            </a:r>
          </a:p>
        </p:txBody>
      </p:sp>
    </p:spTree>
    <p:extLst>
      <p:ext uri="{BB962C8B-B14F-4D97-AF65-F5344CB8AC3E}">
        <p14:creationId xmlns:p14="http://schemas.microsoft.com/office/powerpoint/2010/main" val="14211317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p:spPr>
        <p:txBody>
          <a:bodyPr/>
          <a:lstStyle/>
          <a:p>
            <a:pPr eaLnBrk="1" hangingPunct="1"/>
            <a:endParaRPr lang="en-US" smtClean="0"/>
          </a:p>
        </p:txBody>
      </p:sp>
      <p:sp>
        <p:nvSpPr>
          <p:cNvPr id="34820" name="Slide Number Placeholder 3"/>
          <p:cNvSpPr>
            <a:spLocks noGrp="1"/>
          </p:cNvSpPr>
          <p:nvPr>
            <p:ph type="sldNum" sz="quarter" idx="5"/>
          </p:nvPr>
        </p:nvSpPr>
        <p:spPr>
          <a:noFill/>
        </p:spPr>
        <p:txBody>
          <a:bodyPr/>
          <a:lstStyle/>
          <a:p>
            <a:fld id="{BF035969-4E79-4AC8-996E-F77B52327BAF}" type="slidenum">
              <a:rPr lang="en-US" smtClean="0"/>
              <a:pPr/>
              <a:t>3</a:t>
            </a:fld>
            <a:endParaRPr lang="en-US" smtClean="0"/>
          </a:p>
        </p:txBody>
      </p:sp>
    </p:spTree>
    <p:extLst>
      <p:ext uri="{BB962C8B-B14F-4D97-AF65-F5344CB8AC3E}">
        <p14:creationId xmlns:p14="http://schemas.microsoft.com/office/powerpoint/2010/main" val="4181284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p:spPr>
        <p:txBody>
          <a:bodyPr/>
          <a:lstStyle/>
          <a:p>
            <a:pPr eaLnBrk="1" hangingPunct="1"/>
            <a:endParaRPr lang="en-US" smtClean="0"/>
          </a:p>
        </p:txBody>
      </p:sp>
      <p:sp>
        <p:nvSpPr>
          <p:cNvPr id="35844" name="Slide Number Placeholder 3"/>
          <p:cNvSpPr>
            <a:spLocks noGrp="1"/>
          </p:cNvSpPr>
          <p:nvPr>
            <p:ph type="sldNum" sz="quarter" idx="5"/>
          </p:nvPr>
        </p:nvSpPr>
        <p:spPr>
          <a:noFill/>
        </p:spPr>
        <p:txBody>
          <a:bodyPr/>
          <a:lstStyle/>
          <a:p>
            <a:fld id="{4F5F0035-7B18-4E6B-A9A1-38E6A1C7F787}" type="slidenum">
              <a:rPr lang="en-US" smtClean="0"/>
              <a:pPr/>
              <a:t>4</a:t>
            </a:fld>
            <a:endParaRPr lang="en-US" smtClean="0"/>
          </a:p>
        </p:txBody>
      </p:sp>
    </p:spTree>
    <p:extLst>
      <p:ext uri="{BB962C8B-B14F-4D97-AF65-F5344CB8AC3E}">
        <p14:creationId xmlns:p14="http://schemas.microsoft.com/office/powerpoint/2010/main" val="24794684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p:spPr>
        <p:txBody>
          <a:bodyPr/>
          <a:lstStyle/>
          <a:p>
            <a:pPr eaLnBrk="1" hangingPunct="1"/>
            <a:endParaRPr lang="en-US" smtClean="0"/>
          </a:p>
        </p:txBody>
      </p:sp>
      <p:sp>
        <p:nvSpPr>
          <p:cNvPr id="36868" name="Slide Number Placeholder 3"/>
          <p:cNvSpPr>
            <a:spLocks noGrp="1"/>
          </p:cNvSpPr>
          <p:nvPr>
            <p:ph type="sldNum" sz="quarter" idx="5"/>
          </p:nvPr>
        </p:nvSpPr>
        <p:spPr>
          <a:noFill/>
        </p:spPr>
        <p:txBody>
          <a:bodyPr/>
          <a:lstStyle/>
          <a:p>
            <a:fld id="{6D5C5FDE-8B3C-4072-97FF-D469D1A85273}" type="slidenum">
              <a:rPr lang="en-US" smtClean="0"/>
              <a:pPr/>
              <a:t>5</a:t>
            </a:fld>
            <a:endParaRPr lang="en-US" smtClean="0"/>
          </a:p>
        </p:txBody>
      </p:sp>
    </p:spTree>
    <p:extLst>
      <p:ext uri="{BB962C8B-B14F-4D97-AF65-F5344CB8AC3E}">
        <p14:creationId xmlns:p14="http://schemas.microsoft.com/office/powerpoint/2010/main" val="15421885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p:spPr>
        <p:txBody>
          <a:bodyPr/>
          <a:lstStyle/>
          <a:p>
            <a:pPr eaLnBrk="1" hangingPunct="1"/>
            <a:endParaRPr lang="en-US" smtClean="0"/>
          </a:p>
        </p:txBody>
      </p:sp>
      <p:sp>
        <p:nvSpPr>
          <p:cNvPr id="37892" name="Slide Number Placeholder 3"/>
          <p:cNvSpPr>
            <a:spLocks noGrp="1"/>
          </p:cNvSpPr>
          <p:nvPr>
            <p:ph type="sldNum" sz="quarter" idx="5"/>
          </p:nvPr>
        </p:nvSpPr>
        <p:spPr>
          <a:noFill/>
        </p:spPr>
        <p:txBody>
          <a:bodyPr/>
          <a:lstStyle/>
          <a:p>
            <a:fld id="{875C850E-6098-44E2-9EFA-8F190B8EB0AF}" type="slidenum">
              <a:rPr lang="en-US" smtClean="0"/>
              <a:pPr/>
              <a:t>6</a:t>
            </a:fld>
            <a:endParaRPr lang="en-US" smtClean="0"/>
          </a:p>
        </p:txBody>
      </p:sp>
    </p:spTree>
    <p:extLst>
      <p:ext uri="{BB962C8B-B14F-4D97-AF65-F5344CB8AC3E}">
        <p14:creationId xmlns:p14="http://schemas.microsoft.com/office/powerpoint/2010/main" val="11196968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p:spPr>
        <p:txBody>
          <a:bodyPr/>
          <a:lstStyle/>
          <a:p>
            <a:pPr eaLnBrk="1" hangingPunct="1"/>
            <a:endParaRPr lang="en-US" smtClean="0"/>
          </a:p>
        </p:txBody>
      </p:sp>
      <p:sp>
        <p:nvSpPr>
          <p:cNvPr id="38916" name="Slide Number Placeholder 3"/>
          <p:cNvSpPr>
            <a:spLocks noGrp="1"/>
          </p:cNvSpPr>
          <p:nvPr>
            <p:ph type="sldNum" sz="quarter" idx="5"/>
          </p:nvPr>
        </p:nvSpPr>
        <p:spPr>
          <a:noFill/>
        </p:spPr>
        <p:txBody>
          <a:bodyPr/>
          <a:lstStyle/>
          <a:p>
            <a:fld id="{D65AA40B-594D-4B54-B31C-047330306DAC}" type="slidenum">
              <a:rPr lang="en-US" smtClean="0"/>
              <a:pPr/>
              <a:t>7</a:t>
            </a:fld>
            <a:endParaRPr lang="en-US" smtClean="0"/>
          </a:p>
        </p:txBody>
      </p:sp>
    </p:spTree>
    <p:extLst>
      <p:ext uri="{BB962C8B-B14F-4D97-AF65-F5344CB8AC3E}">
        <p14:creationId xmlns:p14="http://schemas.microsoft.com/office/powerpoint/2010/main" val="5497695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494E6659-C37C-46DD-A814-FE1542797B4E}" type="slidenum">
              <a:rPr lang="en-US" smtClean="0"/>
              <a:pPr/>
              <a:t>8</a:t>
            </a:fld>
            <a:endParaRPr lang="en-US" smtClean="0"/>
          </a:p>
        </p:txBody>
      </p:sp>
      <p:sp>
        <p:nvSpPr>
          <p:cNvPr id="39939" name="Rectangle 2"/>
          <p:cNvSpPr>
            <a:spLocks noGrp="1" noRot="1" noChangeAspect="1" noChangeArrowheads="1" noTextEdit="1"/>
          </p:cNvSpPr>
          <p:nvPr>
            <p:ph type="sldImg"/>
          </p:nvPr>
        </p:nvSpPr>
        <p:spPr>
          <a:ln>
            <a:noFill/>
          </a:ln>
        </p:spPr>
      </p:sp>
      <p:sp>
        <p:nvSpPr>
          <p:cNvPr id="39940" name="Rectangle 3"/>
          <p:cNvSpPr>
            <a:spLocks noGrp="1" noChangeArrowheads="1"/>
          </p:cNvSpPr>
          <p:nvPr>
            <p:ph type="body" idx="1"/>
          </p:nvPr>
        </p:nvSpPr>
        <p:spPr>
          <a:xfrm>
            <a:off x="914400" y="4343400"/>
            <a:ext cx="5029200" cy="4114800"/>
          </a:xfrm>
          <a:noFill/>
          <a:ln/>
        </p:spPr>
        <p:txBody>
          <a:bodyPr/>
          <a:lstStyle/>
          <a:p>
            <a:pPr eaLnBrk="1" hangingPunct="1"/>
            <a:r>
              <a:rPr lang="en-US" smtClean="0"/>
              <a:t>Ch 9-1</a:t>
            </a:r>
          </a:p>
        </p:txBody>
      </p:sp>
    </p:spTree>
    <p:extLst>
      <p:ext uri="{BB962C8B-B14F-4D97-AF65-F5344CB8AC3E}">
        <p14:creationId xmlns:p14="http://schemas.microsoft.com/office/powerpoint/2010/main" val="4144710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p:spPr>
        <p:txBody>
          <a:bodyPr/>
          <a:lstStyle/>
          <a:p>
            <a:pPr eaLnBrk="1" hangingPunct="1"/>
            <a:endParaRPr lang="en-US" smtClean="0"/>
          </a:p>
        </p:txBody>
      </p:sp>
      <p:sp>
        <p:nvSpPr>
          <p:cNvPr id="41988" name="Slide Number Placeholder 3"/>
          <p:cNvSpPr>
            <a:spLocks noGrp="1"/>
          </p:cNvSpPr>
          <p:nvPr>
            <p:ph type="sldNum" sz="quarter" idx="5"/>
          </p:nvPr>
        </p:nvSpPr>
        <p:spPr>
          <a:noFill/>
        </p:spPr>
        <p:txBody>
          <a:bodyPr/>
          <a:lstStyle/>
          <a:p>
            <a:fld id="{7FD195AC-963C-41A2-9107-7FE7FAAF5410}" type="slidenum">
              <a:rPr lang="en-US" smtClean="0"/>
              <a:pPr/>
              <a:t>9</a:t>
            </a:fld>
            <a:endParaRPr lang="en-US" smtClean="0"/>
          </a:p>
        </p:txBody>
      </p:sp>
    </p:spTree>
    <p:extLst>
      <p:ext uri="{BB962C8B-B14F-4D97-AF65-F5344CB8AC3E}">
        <p14:creationId xmlns:p14="http://schemas.microsoft.com/office/powerpoint/2010/main" val="11650721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553B099-1A2C-4819-B51F-99E2B2795E4B}"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3DD097C-0D52-4E0D-BBFF-4269A25A22B9}"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D8018CA-CBAB-49F7-A88D-31C6F04BF610}"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5AD04DA-498F-4CFD-AFB7-8DF52550CBDD}"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82DF74F-DF76-4972-B3CE-0EFCD8575E63}"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741CBD7-E931-4358-9B2D-33B8BB24245B}"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F0AD7FC-FD2D-43FA-AFF8-A0E1181B7F02}"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54F37CD-0AD4-4033-A15F-4D0C5CB23A35}"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41B2B24-036D-499F-BC3D-9DFDF8A3995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916711C-DF50-4CE9-B60C-813D421D2A4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F9BCA35-4233-4833-8342-3C6C5C16D14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36B414D-E7F4-458E-A2AD-7BCC1678B65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F51740E-6B08-43B3-A8C7-DC860849E193}"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F49EFD6E-B8A9-461A-857C-DF7B9CD8D40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6" name="Text Box 4"/>
          <p:cNvSpPr txBox="1">
            <a:spLocks noChangeArrowheads="1"/>
          </p:cNvSpPr>
          <p:nvPr/>
        </p:nvSpPr>
        <p:spPr bwMode="auto">
          <a:xfrm>
            <a:off x="304800" y="304800"/>
            <a:ext cx="8610600" cy="523220"/>
          </a:xfrm>
          <a:prstGeom prst="rect">
            <a:avLst/>
          </a:prstGeom>
          <a:noFill/>
          <a:ln w="9525">
            <a:noFill/>
            <a:miter lim="800000"/>
            <a:headEnd/>
            <a:tailEnd/>
          </a:ln>
          <a:effectLst/>
        </p:spPr>
        <p:txBody>
          <a:bodyPr wrap="square">
            <a:spAutoFit/>
          </a:bodyPr>
          <a:lstStyle/>
          <a:p>
            <a:pPr>
              <a:spcBef>
                <a:spcPct val="50000"/>
              </a:spcBef>
            </a:pPr>
            <a:r>
              <a:rPr lang="en-US" sz="2800" b="1" u="sng" dirty="0" smtClean="0">
                <a:solidFill>
                  <a:srgbClr val="FF0000"/>
                </a:solidFill>
              </a:rPr>
              <a:t>Please </a:t>
            </a:r>
            <a:r>
              <a:rPr lang="en-US" sz="2800" b="1" u="sng" dirty="0">
                <a:solidFill>
                  <a:srgbClr val="FF0000"/>
                </a:solidFill>
              </a:rPr>
              <a:t>pick up your midterms from front of </a:t>
            </a:r>
            <a:r>
              <a:rPr lang="en-US" sz="2800" b="1" u="sng" dirty="0" smtClean="0">
                <a:solidFill>
                  <a:srgbClr val="FF0000"/>
                </a:solidFill>
              </a:rPr>
              <a:t>class</a:t>
            </a:r>
            <a:endParaRPr lang="en-US" sz="2800" b="1" u="sng" dirty="0">
              <a:solidFill>
                <a:srgbClr val="993366"/>
              </a:solidFill>
            </a:endParaRPr>
          </a:p>
        </p:txBody>
      </p:sp>
      <p:sp>
        <p:nvSpPr>
          <p:cNvPr id="3" name="Text Box 10"/>
          <p:cNvSpPr txBox="1">
            <a:spLocks noChangeArrowheads="1"/>
          </p:cNvSpPr>
          <p:nvPr/>
        </p:nvSpPr>
        <p:spPr bwMode="auto">
          <a:xfrm>
            <a:off x="302342" y="940042"/>
            <a:ext cx="8458200" cy="769441"/>
          </a:xfrm>
          <a:prstGeom prst="rect">
            <a:avLst/>
          </a:prstGeom>
          <a:noFill/>
          <a:ln w="9525">
            <a:noFill/>
            <a:miter lim="800000"/>
            <a:headEnd/>
            <a:tailEnd/>
          </a:ln>
          <a:effectLst/>
        </p:spPr>
        <p:txBody>
          <a:bodyPr wrap="square">
            <a:spAutoFit/>
          </a:bodyPr>
          <a:lstStyle/>
          <a:p>
            <a:pPr>
              <a:spcBef>
                <a:spcPts val="1600"/>
              </a:spcBef>
            </a:pPr>
            <a:r>
              <a:rPr lang="en-US" sz="2400" dirty="0" smtClean="0"/>
              <a:t>Average</a:t>
            </a:r>
            <a:r>
              <a:rPr lang="en-US" sz="2400" dirty="0"/>
              <a:t>: </a:t>
            </a:r>
            <a:r>
              <a:rPr lang="en-US" sz="2400" dirty="0" smtClean="0"/>
              <a:t>70 % 		Top </a:t>
            </a:r>
            <a:r>
              <a:rPr lang="en-US" sz="2400" dirty="0"/>
              <a:t>grade: </a:t>
            </a:r>
            <a:r>
              <a:rPr lang="en-US" sz="2400" dirty="0" smtClean="0"/>
              <a:t>92 % </a:t>
            </a:r>
            <a:r>
              <a:rPr lang="en-US" sz="2800" dirty="0" smtClean="0">
                <a:solidFill>
                  <a:srgbClr val="6600CC"/>
                </a:solidFill>
              </a:rPr>
              <a:t> </a:t>
            </a:r>
            <a:r>
              <a:rPr lang="en-US" sz="4400" b="1" dirty="0">
                <a:solidFill>
                  <a:srgbClr val="33CC33"/>
                </a:solidFill>
              </a:rPr>
              <a:t>☺ </a:t>
            </a:r>
            <a:r>
              <a:rPr lang="en-US" sz="4400" b="1" dirty="0" smtClean="0">
                <a:solidFill>
                  <a:srgbClr val="33CC33"/>
                </a:solidFill>
              </a:rPr>
              <a:t> </a:t>
            </a:r>
            <a:r>
              <a:rPr lang="en-US" sz="4000" dirty="0" smtClean="0"/>
              <a:t> </a:t>
            </a:r>
            <a:endParaRPr lang="en-US" sz="4000" dirty="0">
              <a:solidFill>
                <a:srgbClr val="33CC33"/>
              </a:solidFill>
            </a:endParaRPr>
          </a:p>
        </p:txBody>
      </p:sp>
      <p:sp>
        <p:nvSpPr>
          <p:cNvPr id="4" name="Text Box 21"/>
          <p:cNvSpPr txBox="1">
            <a:spLocks noChangeArrowheads="1"/>
          </p:cNvSpPr>
          <p:nvPr/>
        </p:nvSpPr>
        <p:spPr bwMode="auto">
          <a:xfrm>
            <a:off x="5638800" y="2209800"/>
            <a:ext cx="2971800" cy="2152650"/>
          </a:xfrm>
          <a:prstGeom prst="rect">
            <a:avLst/>
          </a:prstGeom>
          <a:solidFill>
            <a:schemeClr val="bg1"/>
          </a:solidFill>
          <a:ln w="9525">
            <a:noFill/>
            <a:miter lim="800000"/>
            <a:headEnd/>
            <a:tailEnd/>
          </a:ln>
          <a:effectLst/>
        </p:spPr>
        <p:txBody>
          <a:bodyPr>
            <a:spAutoFit/>
          </a:bodyPr>
          <a:lstStyle/>
          <a:p>
            <a:pPr>
              <a:spcBef>
                <a:spcPct val="50000"/>
              </a:spcBef>
            </a:pPr>
            <a:r>
              <a:rPr lang="en-US" b="1" dirty="0">
                <a:solidFill>
                  <a:srgbClr val="FF0000"/>
                </a:solidFill>
              </a:rPr>
              <a:t>Make sure you go through your test </a:t>
            </a:r>
            <a:r>
              <a:rPr lang="en-US" b="1" dirty="0" smtClean="0">
                <a:solidFill>
                  <a:srgbClr val="FF0000"/>
                </a:solidFill>
              </a:rPr>
              <a:t>and the </a:t>
            </a:r>
            <a:r>
              <a:rPr lang="en-US" b="1" dirty="0">
                <a:solidFill>
                  <a:srgbClr val="FF0000"/>
                </a:solidFill>
              </a:rPr>
              <a:t>solutions </a:t>
            </a:r>
            <a:r>
              <a:rPr lang="en-US" b="1" dirty="0" smtClean="0">
                <a:solidFill>
                  <a:srgbClr val="FF0000"/>
                </a:solidFill>
              </a:rPr>
              <a:t>carefully to </a:t>
            </a:r>
            <a:r>
              <a:rPr lang="en-US" b="1" dirty="0">
                <a:solidFill>
                  <a:srgbClr val="FF0000"/>
                </a:solidFill>
              </a:rPr>
              <a:t>understand where you went wrong.</a:t>
            </a:r>
            <a:r>
              <a:rPr lang="en-US" dirty="0">
                <a:solidFill>
                  <a:srgbClr val="FF0000"/>
                </a:solidFill>
              </a:rPr>
              <a:t> </a:t>
            </a:r>
          </a:p>
          <a:p>
            <a:pPr>
              <a:spcBef>
                <a:spcPct val="50000"/>
              </a:spcBef>
            </a:pPr>
            <a:r>
              <a:rPr lang="en-US" dirty="0">
                <a:solidFill>
                  <a:srgbClr val="FF0000"/>
                </a:solidFill>
              </a:rPr>
              <a:t>Ask me at office hours if needed.</a:t>
            </a:r>
          </a:p>
        </p:txBody>
      </p:sp>
      <p:sp>
        <p:nvSpPr>
          <p:cNvPr id="7" name="Rectangle 6"/>
          <p:cNvSpPr/>
          <p:nvPr/>
        </p:nvSpPr>
        <p:spPr>
          <a:xfrm>
            <a:off x="4447607" y="3244334"/>
            <a:ext cx="248786" cy="369332"/>
          </a:xfrm>
          <a:prstGeom prst="rect">
            <a:avLst/>
          </a:prstGeom>
        </p:spPr>
        <p:txBody>
          <a:bodyPr wrap="none">
            <a:spAutoFit/>
          </a:bodyPr>
          <a:lstStyle/>
          <a:p>
            <a:r>
              <a:rPr lang="en-US" dirty="0" smtClean="0"/>
              <a:t> </a:t>
            </a:r>
            <a:endParaRPr lang="en-US" dirty="0"/>
          </a:p>
        </p:txBody>
      </p:sp>
      <p:sp>
        <p:nvSpPr>
          <p:cNvPr id="8" name="Rectangle 7"/>
          <p:cNvSpPr/>
          <p:nvPr/>
        </p:nvSpPr>
        <p:spPr>
          <a:xfrm>
            <a:off x="4447607" y="3244334"/>
            <a:ext cx="248786" cy="369332"/>
          </a:xfrm>
          <a:prstGeom prst="rect">
            <a:avLst/>
          </a:prstGeom>
        </p:spPr>
        <p:txBody>
          <a:bodyPr wrap="none">
            <a:spAutoFit/>
          </a:bodyPr>
          <a:lstStyle/>
          <a:p>
            <a:r>
              <a:rPr lang="en-US" dirty="0" smtClean="0"/>
              <a:t> </a:t>
            </a:r>
            <a:endParaRPr lang="en-US" dirty="0"/>
          </a:p>
        </p:txBody>
      </p:sp>
      <p:sp>
        <p:nvSpPr>
          <p:cNvPr id="10" name="Rectangle 9"/>
          <p:cNvSpPr/>
          <p:nvPr/>
        </p:nvSpPr>
        <p:spPr>
          <a:xfrm>
            <a:off x="147484" y="5471639"/>
            <a:ext cx="8767916" cy="1231106"/>
          </a:xfrm>
          <a:prstGeom prst="rect">
            <a:avLst/>
          </a:prstGeom>
        </p:spPr>
        <p:txBody>
          <a:bodyPr wrap="square">
            <a:spAutoFit/>
          </a:bodyPr>
          <a:lstStyle/>
          <a:p>
            <a:pPr>
              <a:spcBef>
                <a:spcPct val="50000"/>
              </a:spcBef>
            </a:pPr>
            <a:r>
              <a:rPr lang="en-US" sz="2000" dirty="0" smtClean="0">
                <a:solidFill>
                  <a:srgbClr val="6600FF"/>
                </a:solidFill>
              </a:rPr>
              <a:t>I “curve” the final grade </a:t>
            </a:r>
            <a:r>
              <a:rPr lang="en-US" sz="2000" dirty="0">
                <a:solidFill>
                  <a:srgbClr val="6600FF"/>
                </a:solidFill>
              </a:rPr>
              <a:t>(usually </a:t>
            </a:r>
            <a:r>
              <a:rPr lang="en-US" sz="2000" dirty="0" smtClean="0">
                <a:solidFill>
                  <a:srgbClr val="6600FF"/>
                </a:solidFill>
              </a:rPr>
              <a:t>higher than midterm), </a:t>
            </a:r>
            <a:r>
              <a:rPr lang="en-US" sz="2000" i="1" dirty="0" smtClean="0">
                <a:solidFill>
                  <a:srgbClr val="6600FF"/>
                </a:solidFill>
              </a:rPr>
              <a:t>roughly</a:t>
            </a:r>
            <a:r>
              <a:rPr lang="en-US" sz="2000" i="1" dirty="0">
                <a:solidFill>
                  <a:srgbClr val="6600FF"/>
                </a:solidFill>
              </a:rPr>
              <a:t> </a:t>
            </a:r>
            <a:r>
              <a:rPr lang="en-US" sz="2000" i="1" dirty="0" smtClean="0">
                <a:solidFill>
                  <a:srgbClr val="6600FF"/>
                </a:solidFill>
              </a:rPr>
              <a:t>for this exam:</a:t>
            </a:r>
            <a:endParaRPr lang="en-US" sz="2000" dirty="0" smtClean="0">
              <a:solidFill>
                <a:srgbClr val="6600FF"/>
              </a:solidFill>
            </a:endParaRPr>
          </a:p>
          <a:p>
            <a:pPr>
              <a:spcBef>
                <a:spcPct val="50000"/>
              </a:spcBef>
            </a:pPr>
            <a:r>
              <a:rPr lang="en-US" dirty="0" smtClean="0">
                <a:solidFill>
                  <a:srgbClr val="6600FF"/>
                </a:solidFill>
              </a:rPr>
              <a:t>A+ &gt;91, </a:t>
            </a:r>
            <a:r>
              <a:rPr lang="en-US" smtClean="0">
                <a:solidFill>
                  <a:srgbClr val="6600FF"/>
                </a:solidFill>
              </a:rPr>
              <a:t>A 82—90</a:t>
            </a:r>
            <a:r>
              <a:rPr lang="en-US" dirty="0" smtClean="0">
                <a:solidFill>
                  <a:srgbClr val="6600FF"/>
                </a:solidFill>
              </a:rPr>
              <a:t>, </a:t>
            </a:r>
            <a:r>
              <a:rPr lang="en-US" smtClean="0">
                <a:solidFill>
                  <a:srgbClr val="6600FF"/>
                </a:solidFill>
              </a:rPr>
              <a:t>A- 77—81, </a:t>
            </a:r>
            <a:r>
              <a:rPr lang="en-US" dirty="0" smtClean="0">
                <a:solidFill>
                  <a:srgbClr val="6600FF"/>
                </a:solidFill>
              </a:rPr>
              <a:t>B+ 72-</a:t>
            </a:r>
            <a:r>
              <a:rPr lang="en-US" smtClean="0">
                <a:solidFill>
                  <a:srgbClr val="6600FF"/>
                </a:solidFill>
              </a:rPr>
              <a:t>-76, </a:t>
            </a:r>
            <a:r>
              <a:rPr lang="en-US" dirty="0" smtClean="0">
                <a:solidFill>
                  <a:srgbClr val="6600FF"/>
                </a:solidFill>
              </a:rPr>
              <a:t>B 65—71, B- 60—64, C+ 55--59,   </a:t>
            </a:r>
          </a:p>
          <a:p>
            <a:pPr>
              <a:spcBef>
                <a:spcPct val="50000"/>
              </a:spcBef>
            </a:pPr>
            <a:r>
              <a:rPr lang="en-US" dirty="0" smtClean="0">
                <a:solidFill>
                  <a:srgbClr val="6600FF"/>
                </a:solidFill>
              </a:rPr>
              <a:t>C 51—54, D 44—50, F &lt; 44</a:t>
            </a:r>
            <a:endParaRPr lang="en-US" dirty="0">
              <a:solidFill>
                <a:srgbClr val="6600FF"/>
              </a:solidFill>
            </a:endParaRPr>
          </a:p>
        </p:txBody>
      </p:sp>
      <p:sp>
        <p:nvSpPr>
          <p:cNvPr id="11" name="TextBox 10"/>
          <p:cNvSpPr txBox="1"/>
          <p:nvPr/>
        </p:nvSpPr>
        <p:spPr>
          <a:xfrm>
            <a:off x="381000" y="1828800"/>
            <a:ext cx="3352800" cy="369332"/>
          </a:xfrm>
          <a:prstGeom prst="rect">
            <a:avLst/>
          </a:prstGeom>
          <a:noFill/>
        </p:spPr>
        <p:txBody>
          <a:bodyPr wrap="square" rtlCol="0">
            <a:spAutoFit/>
          </a:bodyPr>
          <a:lstStyle/>
          <a:p>
            <a:r>
              <a:rPr lang="en-US" dirty="0" smtClean="0">
                <a:solidFill>
                  <a:srgbClr val="0070C0"/>
                </a:solidFill>
              </a:rPr>
              <a:t>Test % score distribution:</a:t>
            </a:r>
            <a:endParaRPr lang="en-US" dirty="0">
              <a:solidFill>
                <a:srgbClr val="0070C0"/>
              </a:solidFill>
            </a:endParaRPr>
          </a:p>
        </p:txBody>
      </p:sp>
      <p:pic>
        <p:nvPicPr>
          <p:cNvPr id="2" name="Picture 1"/>
          <p:cNvPicPr>
            <a:picLocks noChangeAspect="1"/>
          </p:cNvPicPr>
          <p:nvPr/>
        </p:nvPicPr>
        <p:blipFill>
          <a:blip r:embed="rId3"/>
          <a:stretch>
            <a:fillRect/>
          </a:stretch>
        </p:blipFill>
        <p:spPr>
          <a:xfrm>
            <a:off x="381000" y="2429325"/>
            <a:ext cx="4517641" cy="2811120"/>
          </a:xfrm>
          <a:prstGeom prst="rect">
            <a:avLst/>
          </a:prstGeom>
        </p:spPr>
      </p:pic>
    </p:spTree>
    <p:extLst>
      <p:ext uri="{BB962C8B-B14F-4D97-AF65-F5344CB8AC3E}">
        <p14:creationId xmlns:p14="http://schemas.microsoft.com/office/powerpoint/2010/main" val="32696897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0"/>
            <a:ext cx="8229600" cy="1143000"/>
          </a:xfrm>
        </p:spPr>
        <p:txBody>
          <a:bodyPr/>
          <a:lstStyle/>
          <a:p>
            <a:pPr eaLnBrk="1" hangingPunct="1"/>
            <a:r>
              <a:rPr lang="en-US" sz="3200" u="sng" smtClean="0"/>
              <a:t>Weight and Weightlessness</a:t>
            </a:r>
          </a:p>
        </p:txBody>
      </p:sp>
      <p:sp>
        <p:nvSpPr>
          <p:cNvPr id="35843" name="Rectangle 3"/>
          <p:cNvSpPr>
            <a:spLocks noGrp="1" noChangeArrowheads="1"/>
          </p:cNvSpPr>
          <p:nvPr>
            <p:ph type="body" sz="half" idx="1"/>
          </p:nvPr>
        </p:nvSpPr>
        <p:spPr>
          <a:xfrm>
            <a:off x="457200" y="838200"/>
            <a:ext cx="8686800" cy="838200"/>
          </a:xfrm>
        </p:spPr>
        <p:txBody>
          <a:bodyPr/>
          <a:lstStyle/>
          <a:p>
            <a:pPr eaLnBrk="1" hangingPunct="1"/>
            <a:r>
              <a:rPr lang="en-US" sz="2000" smtClean="0"/>
              <a:t>Earlier, we defined weight as force due to gravity, </a:t>
            </a:r>
            <a:r>
              <a:rPr lang="en-US" sz="2000" i="1" smtClean="0"/>
              <a:t>mg</a:t>
            </a:r>
            <a:r>
              <a:rPr lang="en-US" sz="2000" smtClean="0"/>
              <a:t>. </a:t>
            </a:r>
          </a:p>
          <a:p>
            <a:pPr eaLnBrk="1" hangingPunct="1"/>
            <a:r>
              <a:rPr lang="en-US" sz="2000" smtClean="0"/>
              <a:t>But if we </a:t>
            </a:r>
            <a:r>
              <a:rPr lang="en-US" sz="2000" i="1" smtClean="0"/>
              <a:t>accelerate</a:t>
            </a:r>
            <a:r>
              <a:rPr lang="en-US" sz="2000" smtClean="0"/>
              <a:t>, we may “feel” heavier or lighter – eg. in an elevator: </a:t>
            </a:r>
          </a:p>
        </p:txBody>
      </p:sp>
      <p:pic>
        <p:nvPicPr>
          <p:cNvPr id="35844" name="Picture 4" descr="09-09Figure_FIG"/>
          <p:cNvPicPr>
            <a:picLocks noGrp="1" noChangeAspect="1" noChangeArrowheads="1"/>
          </p:cNvPicPr>
          <p:nvPr>
            <p:ph sz="half" idx="2"/>
          </p:nvPr>
        </p:nvPicPr>
        <p:blipFill>
          <a:blip r:embed="rId3"/>
          <a:srcRect/>
          <a:stretch>
            <a:fillRect/>
          </a:stretch>
        </p:blipFill>
        <p:spPr>
          <a:xfrm>
            <a:off x="914400" y="1752600"/>
            <a:ext cx="4876800" cy="3157269"/>
          </a:xfrm>
          <a:noFill/>
        </p:spPr>
      </p:pic>
      <p:sp>
        <p:nvSpPr>
          <p:cNvPr id="35846" name="Text Box 6"/>
          <p:cNvSpPr txBox="1">
            <a:spLocks noChangeArrowheads="1"/>
          </p:cNvSpPr>
          <p:nvPr/>
        </p:nvSpPr>
        <p:spPr bwMode="auto">
          <a:xfrm>
            <a:off x="381000" y="4953000"/>
            <a:ext cx="8305800" cy="1323439"/>
          </a:xfrm>
          <a:prstGeom prst="rect">
            <a:avLst/>
          </a:prstGeom>
          <a:noFill/>
          <a:ln w="9525">
            <a:noFill/>
            <a:miter lim="800000"/>
            <a:headEnd/>
            <a:tailEnd/>
          </a:ln>
        </p:spPr>
        <p:txBody>
          <a:bodyPr>
            <a:spAutoFit/>
          </a:bodyPr>
          <a:lstStyle/>
          <a:p>
            <a:pPr>
              <a:spcBef>
                <a:spcPct val="50000"/>
              </a:spcBef>
            </a:pPr>
            <a:r>
              <a:rPr lang="en-US" sz="2000" dirty="0"/>
              <a:t>If the elevator </a:t>
            </a:r>
            <a:r>
              <a:rPr lang="en-US" sz="2000" dirty="0">
                <a:solidFill>
                  <a:srgbClr val="00B050"/>
                </a:solidFill>
              </a:rPr>
              <a:t>accelerates upwards</a:t>
            </a:r>
            <a:r>
              <a:rPr lang="en-US" sz="2000" dirty="0"/>
              <a:t>, any scales you are standing on will read a higher weight and you </a:t>
            </a:r>
            <a:r>
              <a:rPr lang="en-US" sz="2000" dirty="0">
                <a:solidFill>
                  <a:srgbClr val="00B050"/>
                </a:solidFill>
              </a:rPr>
              <a:t>feel </a:t>
            </a:r>
            <a:r>
              <a:rPr lang="en-US" sz="2000" dirty="0" smtClean="0">
                <a:solidFill>
                  <a:srgbClr val="00B050"/>
                </a:solidFill>
              </a:rPr>
              <a:t>heavier </a:t>
            </a:r>
            <a:r>
              <a:rPr lang="en-US" sz="2000" dirty="0" smtClean="0">
                <a:solidFill>
                  <a:srgbClr val="00B050"/>
                </a:solidFill>
                <a:sym typeface="Wingdings" pitchFamily="2" charset="2"/>
              </a:rPr>
              <a:t> larger “apparent weight”</a:t>
            </a:r>
            <a:r>
              <a:rPr lang="en-US" sz="2000" dirty="0" smtClean="0"/>
              <a:t>; </a:t>
            </a:r>
            <a:r>
              <a:rPr lang="en-US" sz="2000" dirty="0"/>
              <a:t>if </a:t>
            </a:r>
            <a:r>
              <a:rPr lang="en-US" sz="2000" dirty="0">
                <a:solidFill>
                  <a:srgbClr val="00B0F0"/>
                </a:solidFill>
              </a:rPr>
              <a:t>accelerates downwards</a:t>
            </a:r>
            <a:r>
              <a:rPr lang="en-US" sz="2000" dirty="0"/>
              <a:t>, they read a lower weight and you </a:t>
            </a:r>
            <a:r>
              <a:rPr lang="en-US" sz="2000" dirty="0">
                <a:solidFill>
                  <a:srgbClr val="00B0F0"/>
                </a:solidFill>
              </a:rPr>
              <a:t>feel </a:t>
            </a:r>
            <a:r>
              <a:rPr lang="en-US" sz="2000" dirty="0" smtClean="0">
                <a:solidFill>
                  <a:srgbClr val="00B0F0"/>
                </a:solidFill>
              </a:rPr>
              <a:t>lighter</a:t>
            </a:r>
            <a:r>
              <a:rPr lang="en-US" sz="2000" dirty="0" smtClean="0">
                <a:solidFill>
                  <a:srgbClr val="00B0F0"/>
                </a:solidFill>
                <a:sym typeface="Wingdings" pitchFamily="2" charset="2"/>
              </a:rPr>
              <a:t> less “apparent weight”</a:t>
            </a:r>
            <a:r>
              <a:rPr lang="en-US" sz="2000" dirty="0" smtClean="0"/>
              <a:t>. </a:t>
            </a:r>
            <a:endParaRPr lang="en-US" sz="2000" dirty="0"/>
          </a:p>
        </p:txBody>
      </p:sp>
      <p:sp>
        <p:nvSpPr>
          <p:cNvPr id="35848" name="Text Box 8"/>
          <p:cNvSpPr txBox="1">
            <a:spLocks noChangeArrowheads="1"/>
          </p:cNvSpPr>
          <p:nvPr/>
        </p:nvSpPr>
        <p:spPr bwMode="auto">
          <a:xfrm>
            <a:off x="6400800" y="2514600"/>
            <a:ext cx="2209800" cy="915988"/>
          </a:xfrm>
          <a:prstGeom prst="rect">
            <a:avLst/>
          </a:prstGeom>
          <a:noFill/>
          <a:ln w="9525">
            <a:noFill/>
            <a:miter lim="800000"/>
            <a:headEnd/>
            <a:tailEnd/>
          </a:ln>
        </p:spPr>
        <p:txBody>
          <a:bodyPr>
            <a:spAutoFit/>
          </a:bodyPr>
          <a:lstStyle/>
          <a:p>
            <a:pPr>
              <a:spcBef>
                <a:spcPct val="50000"/>
              </a:spcBef>
            </a:pPr>
            <a:r>
              <a:rPr lang="en-US" dirty="0">
                <a:solidFill>
                  <a:srgbClr val="3333CC"/>
                </a:solidFill>
              </a:rPr>
              <a:t>Your “apparent weight” depends on your acceleration</a:t>
            </a:r>
          </a:p>
        </p:txBody>
      </p:sp>
    </p:spTree>
    <p:extLst>
      <p:ext uri="{BB962C8B-B14F-4D97-AF65-F5344CB8AC3E}">
        <p14:creationId xmlns:p14="http://schemas.microsoft.com/office/powerpoint/2010/main" val="2240378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84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84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584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584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p:bldP spid="3584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0"/>
            <a:ext cx="8229600" cy="1143000"/>
          </a:xfrm>
        </p:spPr>
        <p:txBody>
          <a:bodyPr/>
          <a:lstStyle/>
          <a:p>
            <a:pPr eaLnBrk="1" hangingPunct="1"/>
            <a:r>
              <a:rPr lang="en-US" sz="3200" u="sng" smtClean="0"/>
              <a:t>Weight/weightless continued…</a:t>
            </a:r>
          </a:p>
        </p:txBody>
      </p:sp>
      <p:sp>
        <p:nvSpPr>
          <p:cNvPr id="37891" name="Rectangle 3"/>
          <p:cNvSpPr>
            <a:spLocks noGrp="1" noChangeArrowheads="1"/>
          </p:cNvSpPr>
          <p:nvPr>
            <p:ph type="body" idx="1"/>
          </p:nvPr>
        </p:nvSpPr>
        <p:spPr>
          <a:xfrm>
            <a:off x="381000" y="2514600"/>
            <a:ext cx="8763000" cy="3124200"/>
          </a:xfrm>
        </p:spPr>
        <p:txBody>
          <a:bodyPr/>
          <a:lstStyle/>
          <a:p>
            <a:pPr eaLnBrk="1" hangingPunct="1">
              <a:spcBef>
                <a:spcPct val="50000"/>
              </a:spcBef>
            </a:pPr>
            <a:r>
              <a:rPr lang="en-US" sz="2000" dirty="0" smtClean="0"/>
              <a:t>We will now </a:t>
            </a:r>
            <a:r>
              <a:rPr lang="en-US" sz="2000" b="1" dirty="0" smtClean="0"/>
              <a:t>define apparent weight</a:t>
            </a:r>
            <a:r>
              <a:rPr lang="en-US" sz="2000" dirty="0" smtClean="0"/>
              <a:t> to measure this instead --</a:t>
            </a:r>
          </a:p>
          <a:p>
            <a:pPr eaLnBrk="1" hangingPunct="1">
              <a:spcBef>
                <a:spcPct val="50000"/>
              </a:spcBef>
              <a:buFontTx/>
              <a:buNone/>
            </a:pPr>
            <a:r>
              <a:rPr lang="en-US" sz="2000" dirty="0" smtClean="0"/>
              <a:t>Define </a:t>
            </a:r>
            <a:r>
              <a:rPr lang="en-US" sz="2000" u="sng" dirty="0" smtClean="0">
                <a:solidFill>
                  <a:srgbClr val="00B050"/>
                </a:solidFill>
              </a:rPr>
              <a:t>apparent weight  = force exerted against a supporting surface or a weighing scale. </a:t>
            </a:r>
          </a:p>
          <a:p>
            <a:pPr eaLnBrk="1" hangingPunct="1">
              <a:spcBef>
                <a:spcPct val="50000"/>
              </a:spcBef>
              <a:buFontTx/>
              <a:buNone/>
            </a:pPr>
            <a:r>
              <a:rPr lang="en-US" sz="2000" dirty="0" smtClean="0"/>
              <a:t>	</a:t>
            </a:r>
            <a:r>
              <a:rPr lang="en-US" sz="2000" i="1" dirty="0" smtClean="0"/>
              <a:t>(Note: your textbook calls “apparent weight” just weight at this point!) </a:t>
            </a:r>
          </a:p>
          <a:p>
            <a:pPr eaLnBrk="1" hangingPunct="1">
              <a:spcBef>
                <a:spcPct val="50000"/>
              </a:spcBef>
              <a:buFontTx/>
              <a:buNone/>
            </a:pPr>
            <a:r>
              <a:rPr lang="en-US" sz="2000" dirty="0" smtClean="0"/>
              <a:t>Then, you are as heavy as you feel ! (c.f. elevator again)</a:t>
            </a:r>
          </a:p>
        </p:txBody>
      </p:sp>
      <p:sp>
        <p:nvSpPr>
          <p:cNvPr id="4" name="Text Box 7"/>
          <p:cNvSpPr txBox="1">
            <a:spLocks noChangeArrowheads="1"/>
          </p:cNvSpPr>
          <p:nvPr/>
        </p:nvSpPr>
        <p:spPr bwMode="auto">
          <a:xfrm>
            <a:off x="381000" y="1143000"/>
            <a:ext cx="8229600" cy="1006475"/>
          </a:xfrm>
          <a:prstGeom prst="rect">
            <a:avLst/>
          </a:prstGeom>
          <a:noFill/>
          <a:ln w="9525">
            <a:noFill/>
            <a:miter lim="800000"/>
            <a:headEnd/>
            <a:tailEnd/>
          </a:ln>
        </p:spPr>
        <p:txBody>
          <a:bodyPr>
            <a:spAutoFit/>
          </a:bodyPr>
          <a:lstStyle/>
          <a:p>
            <a:pPr>
              <a:spcBef>
                <a:spcPct val="50000"/>
              </a:spcBef>
              <a:buFont typeface="Arial" pitchFamily="34" charset="0"/>
              <a:buChar char="•"/>
            </a:pPr>
            <a:r>
              <a:rPr lang="en-US" sz="2000" dirty="0" smtClean="0"/>
              <a:t> The </a:t>
            </a:r>
            <a:r>
              <a:rPr lang="en-US" sz="2000" dirty="0"/>
              <a:t>scales measure how much a spring inside is compressed – i.e. how much force it must exert to balance (or support) the force you are exerting on it.</a:t>
            </a:r>
          </a:p>
        </p:txBody>
      </p:sp>
    </p:spTree>
    <p:extLst>
      <p:ext uri="{BB962C8B-B14F-4D97-AF65-F5344CB8AC3E}">
        <p14:creationId xmlns:p14="http://schemas.microsoft.com/office/powerpoint/2010/main" val="4233949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891">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7891">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7891">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789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0"/>
            <a:ext cx="8229600" cy="1143000"/>
          </a:xfrm>
        </p:spPr>
        <p:txBody>
          <a:bodyPr/>
          <a:lstStyle/>
          <a:p>
            <a:pPr eaLnBrk="1" hangingPunct="1"/>
            <a:r>
              <a:rPr lang="en-US" sz="3200" u="sng" dirty="0" smtClean="0"/>
              <a:t>Weightlessness</a:t>
            </a:r>
          </a:p>
        </p:txBody>
      </p:sp>
      <p:sp>
        <p:nvSpPr>
          <p:cNvPr id="37891" name="Rectangle 3"/>
          <p:cNvSpPr>
            <a:spLocks noGrp="1" noChangeArrowheads="1"/>
          </p:cNvSpPr>
          <p:nvPr>
            <p:ph type="body" idx="1"/>
          </p:nvPr>
        </p:nvSpPr>
        <p:spPr>
          <a:xfrm>
            <a:off x="381000" y="1066800"/>
            <a:ext cx="8763000" cy="5029200"/>
          </a:xfrm>
        </p:spPr>
        <p:txBody>
          <a:bodyPr/>
          <a:lstStyle/>
          <a:p>
            <a:pPr eaLnBrk="1" hangingPunct="1">
              <a:spcBef>
                <a:spcPct val="50000"/>
              </a:spcBef>
              <a:buFontTx/>
              <a:buNone/>
            </a:pPr>
            <a:endParaRPr lang="en-US" sz="2000" dirty="0" smtClean="0"/>
          </a:p>
          <a:p>
            <a:pPr eaLnBrk="1" hangingPunct="1">
              <a:spcBef>
                <a:spcPct val="50000"/>
              </a:spcBef>
              <a:buFont typeface="Arial" pitchFamily="34" charset="0"/>
              <a:buChar char="•"/>
            </a:pPr>
            <a:r>
              <a:rPr lang="en-US" sz="2000" dirty="0" smtClean="0"/>
              <a:t>If the elevator is in free fall (cable broken), then your apparent weight is zero, since there is no support force. “Weightless”.</a:t>
            </a:r>
          </a:p>
          <a:p>
            <a:pPr eaLnBrk="1" hangingPunct="1">
              <a:spcBef>
                <a:spcPct val="50000"/>
              </a:spcBef>
              <a:buNone/>
            </a:pPr>
            <a:endParaRPr lang="en-US" sz="2000" dirty="0" smtClean="0"/>
          </a:p>
          <a:p>
            <a:pPr eaLnBrk="1" hangingPunct="1">
              <a:spcBef>
                <a:spcPct val="50000"/>
              </a:spcBef>
              <a:buFont typeface="Arial" pitchFamily="34" charset="0"/>
              <a:buChar char="•"/>
            </a:pPr>
            <a:r>
              <a:rPr lang="en-US" sz="2000" dirty="0" smtClean="0"/>
              <a:t>Gravity is still acting on you, causing downward acc. but not felt as weight.</a:t>
            </a:r>
          </a:p>
          <a:p>
            <a:pPr eaLnBrk="1" hangingPunct="1">
              <a:spcBef>
                <a:spcPct val="50000"/>
              </a:spcBef>
              <a:buFont typeface="Arial" pitchFamily="34" charset="0"/>
              <a:buChar char="•"/>
            </a:pPr>
            <a:endParaRPr lang="en-US" sz="2000" dirty="0" smtClean="0"/>
          </a:p>
          <a:p>
            <a:pPr eaLnBrk="1" hangingPunct="1">
              <a:spcBef>
                <a:spcPct val="50000"/>
              </a:spcBef>
              <a:buFont typeface="Arial" pitchFamily="34" charset="0"/>
              <a:buChar char="•"/>
            </a:pPr>
            <a:r>
              <a:rPr lang="en-US" sz="2000" dirty="0" smtClean="0"/>
              <a:t>Same weightlessness for astronaut in orbit – he still has gravity acting on him, but since every object in his shuttle (including any bathroom scale) is falling around the earth with him, he is not supported by anything, no compression in the scales etc.</a:t>
            </a:r>
          </a:p>
        </p:txBody>
      </p:sp>
    </p:spTree>
    <p:extLst>
      <p:ext uri="{BB962C8B-B14F-4D97-AF65-F5344CB8AC3E}">
        <p14:creationId xmlns:p14="http://schemas.microsoft.com/office/powerpoint/2010/main" val="1122355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891">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7891">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789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1"/>
          <p:cNvSpPr txBox="1">
            <a:spLocks noChangeArrowheads="1"/>
          </p:cNvSpPr>
          <p:nvPr/>
        </p:nvSpPr>
        <p:spPr bwMode="auto">
          <a:xfrm>
            <a:off x="762000" y="457200"/>
            <a:ext cx="6248400" cy="646113"/>
          </a:xfrm>
          <a:prstGeom prst="rect">
            <a:avLst/>
          </a:prstGeom>
          <a:noFill/>
          <a:ln w="9525">
            <a:noFill/>
            <a:miter lim="800000"/>
            <a:headEnd/>
            <a:tailEnd/>
          </a:ln>
        </p:spPr>
        <p:txBody>
          <a:bodyPr>
            <a:spAutoFit/>
          </a:bodyPr>
          <a:lstStyle/>
          <a:p>
            <a:pPr algn="ctr"/>
            <a:r>
              <a:rPr lang="en-US" sz="3600" b="1" u="sng"/>
              <a:t>Clicker Question</a:t>
            </a:r>
          </a:p>
        </p:txBody>
      </p:sp>
    </p:spTree>
    <p:extLst>
      <p:ext uri="{BB962C8B-B14F-4D97-AF65-F5344CB8AC3E}">
        <p14:creationId xmlns:p14="http://schemas.microsoft.com/office/powerpoint/2010/main" val="42907144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228600"/>
            <a:ext cx="8229600" cy="1143000"/>
          </a:xfrm>
        </p:spPr>
        <p:txBody>
          <a:bodyPr/>
          <a:lstStyle/>
          <a:p>
            <a:pPr eaLnBrk="1" hangingPunct="1"/>
            <a:r>
              <a:rPr lang="en-US" sz="3200" u="sng" smtClean="0"/>
              <a:t>Ocean Tides</a:t>
            </a:r>
          </a:p>
        </p:txBody>
      </p:sp>
      <p:sp>
        <p:nvSpPr>
          <p:cNvPr id="38915" name="Rectangle 3"/>
          <p:cNvSpPr>
            <a:spLocks noGrp="1" noChangeArrowheads="1"/>
          </p:cNvSpPr>
          <p:nvPr>
            <p:ph type="body" sz="half" idx="1"/>
          </p:nvPr>
        </p:nvSpPr>
        <p:spPr>
          <a:xfrm>
            <a:off x="381000" y="1066800"/>
            <a:ext cx="8001000" cy="4678363"/>
          </a:xfrm>
        </p:spPr>
        <p:txBody>
          <a:bodyPr/>
          <a:lstStyle/>
          <a:p>
            <a:pPr eaLnBrk="1" hangingPunct="1"/>
            <a:r>
              <a:rPr lang="en-US" sz="2000" dirty="0" smtClean="0"/>
              <a:t>Caused by </a:t>
            </a:r>
            <a:r>
              <a:rPr lang="en-US" sz="2000" u="sng" dirty="0" smtClean="0">
                <a:solidFill>
                  <a:srgbClr val="00B050"/>
                </a:solidFill>
              </a:rPr>
              <a:t>differences</a:t>
            </a:r>
            <a:r>
              <a:rPr lang="en-US" sz="2000" dirty="0" smtClean="0">
                <a:solidFill>
                  <a:srgbClr val="00B050"/>
                </a:solidFill>
              </a:rPr>
              <a:t> in the gravitational pull of the moon on the earth on opposite sides of the earth. </a:t>
            </a:r>
          </a:p>
          <a:p>
            <a:pPr eaLnBrk="1" hangingPunct="1"/>
            <a:r>
              <a:rPr lang="en-US" sz="2000" dirty="0" smtClean="0"/>
              <a:t>Moon’s pull is stronger on the side of the earth that it is closest to; weakest on the opposite side, because F decreases with distance.</a:t>
            </a:r>
          </a:p>
          <a:p>
            <a:pPr eaLnBrk="1" hangingPunct="1">
              <a:buFontTx/>
              <a:buNone/>
            </a:pPr>
            <a:endParaRPr lang="en-US" sz="2000" dirty="0" smtClean="0"/>
          </a:p>
          <a:p>
            <a:pPr eaLnBrk="1" hangingPunct="1"/>
            <a:r>
              <a:rPr lang="en-US" sz="2000" dirty="0" smtClean="0">
                <a:solidFill>
                  <a:srgbClr val="00B0F0"/>
                </a:solidFill>
              </a:rPr>
              <a:t>Why does this result in</a:t>
            </a:r>
            <a:r>
              <a:rPr lang="en-US" sz="2000" i="1" dirty="0" smtClean="0">
                <a:solidFill>
                  <a:srgbClr val="00B0F0"/>
                </a:solidFill>
              </a:rPr>
              <a:t> two </a:t>
            </a:r>
            <a:r>
              <a:rPr lang="en-US" sz="2000" dirty="0" smtClean="0">
                <a:solidFill>
                  <a:srgbClr val="00B0F0"/>
                </a:solidFill>
              </a:rPr>
              <a:t>high-tides (and two low-tides) every day?</a:t>
            </a:r>
            <a:r>
              <a:rPr lang="en-US" sz="2000" dirty="0" smtClean="0"/>
              <a:t> Because when the moon is </a:t>
            </a:r>
            <a:r>
              <a:rPr lang="en-US" sz="2000" b="1" dirty="0" smtClean="0"/>
              <a:t>either</a:t>
            </a:r>
            <a:r>
              <a:rPr lang="en-US" sz="2000" dirty="0" smtClean="0"/>
              <a:t> closest or farthest away, you get a maximum bulge:</a:t>
            </a:r>
          </a:p>
          <a:p>
            <a:pPr eaLnBrk="1" hangingPunct="1">
              <a:buFontTx/>
              <a:buNone/>
            </a:pPr>
            <a:endParaRPr lang="en-US" sz="2000" dirty="0" smtClean="0"/>
          </a:p>
        </p:txBody>
      </p:sp>
      <p:pic>
        <p:nvPicPr>
          <p:cNvPr id="38916" name="Picture 4" descr="09-13Figure_FIG"/>
          <p:cNvPicPr>
            <a:picLocks noGrp="1" noChangeAspect="1" noChangeArrowheads="1"/>
          </p:cNvPicPr>
          <p:nvPr>
            <p:ph sz="half" idx="2"/>
          </p:nvPr>
        </p:nvPicPr>
        <p:blipFill>
          <a:blip r:embed="rId3"/>
          <a:srcRect/>
          <a:stretch>
            <a:fillRect/>
          </a:stretch>
        </p:blipFill>
        <p:spPr>
          <a:xfrm>
            <a:off x="4876800" y="3962400"/>
            <a:ext cx="1743075" cy="2392363"/>
          </a:xfrm>
          <a:noFill/>
        </p:spPr>
      </p:pic>
      <p:sp>
        <p:nvSpPr>
          <p:cNvPr id="38919" name="Text Box 7"/>
          <p:cNvSpPr txBox="1">
            <a:spLocks noChangeArrowheads="1"/>
          </p:cNvSpPr>
          <p:nvPr/>
        </p:nvSpPr>
        <p:spPr bwMode="auto">
          <a:xfrm>
            <a:off x="0" y="3962400"/>
            <a:ext cx="4648200" cy="2554288"/>
          </a:xfrm>
          <a:prstGeom prst="rect">
            <a:avLst/>
          </a:prstGeom>
          <a:noFill/>
          <a:ln w="9525">
            <a:noFill/>
            <a:miter lim="800000"/>
            <a:headEnd/>
            <a:tailEnd/>
          </a:ln>
        </p:spPr>
        <p:txBody>
          <a:bodyPr>
            <a:spAutoFit/>
          </a:bodyPr>
          <a:lstStyle/>
          <a:p>
            <a:pPr>
              <a:spcBef>
                <a:spcPct val="50000"/>
              </a:spcBef>
            </a:pPr>
            <a:r>
              <a:rPr lang="en-US" sz="2000"/>
              <a:t>Imagine earth to be a ball of jello. </a:t>
            </a:r>
          </a:p>
          <a:p>
            <a:pPr>
              <a:spcBef>
                <a:spcPct val="50000"/>
              </a:spcBef>
            </a:pPr>
            <a:r>
              <a:rPr lang="en-US" sz="2000"/>
              <a:t>If moon’s force was equal at every point, then it all accelerates together towards moon.</a:t>
            </a:r>
          </a:p>
          <a:p>
            <a:pPr>
              <a:spcBef>
                <a:spcPct val="50000"/>
              </a:spcBef>
            </a:pPr>
            <a:r>
              <a:rPr lang="en-US" sz="2000"/>
              <a:t>But moon’s force is actually more like arrows here: so ball gets elongated – </a:t>
            </a:r>
            <a:r>
              <a:rPr lang="en-US" sz="2000" i="1"/>
              <a:t>both sides</a:t>
            </a:r>
            <a:r>
              <a:rPr lang="en-US" sz="2000"/>
              <a:t> effectively bulge.</a:t>
            </a:r>
          </a:p>
        </p:txBody>
      </p:sp>
      <p:sp>
        <p:nvSpPr>
          <p:cNvPr id="38920" name="Text Box 8"/>
          <p:cNvSpPr txBox="1">
            <a:spLocks noChangeArrowheads="1"/>
          </p:cNvSpPr>
          <p:nvPr/>
        </p:nvSpPr>
        <p:spPr bwMode="auto">
          <a:xfrm>
            <a:off x="7010400" y="5638800"/>
            <a:ext cx="1828800" cy="517525"/>
          </a:xfrm>
          <a:prstGeom prst="rect">
            <a:avLst/>
          </a:prstGeom>
          <a:noFill/>
          <a:ln w="9525">
            <a:noFill/>
            <a:miter lim="800000"/>
            <a:headEnd/>
            <a:tailEnd/>
          </a:ln>
        </p:spPr>
        <p:txBody>
          <a:bodyPr>
            <a:spAutoFit/>
          </a:bodyPr>
          <a:lstStyle/>
          <a:p>
            <a:pPr>
              <a:spcBef>
                <a:spcPct val="50000"/>
              </a:spcBef>
            </a:pPr>
            <a:r>
              <a:rPr lang="en-US" sz="1400"/>
              <a:t>(moon over here somewhere)</a:t>
            </a:r>
          </a:p>
        </p:txBody>
      </p:sp>
    </p:spTree>
    <p:extLst>
      <p:ext uri="{BB962C8B-B14F-4D97-AF65-F5344CB8AC3E}">
        <p14:creationId xmlns:p14="http://schemas.microsoft.com/office/powerpoint/2010/main" val="427443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9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891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891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891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89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9" grpId="0"/>
      <p:bldP spid="3892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sz="3200" u="sng" smtClean="0"/>
              <a:t>Tides continued</a:t>
            </a:r>
          </a:p>
        </p:txBody>
      </p:sp>
      <p:pic>
        <p:nvPicPr>
          <p:cNvPr id="16387" name="Picture 4" descr="09-14Figure_FIG"/>
          <p:cNvPicPr>
            <a:picLocks noGrp="1" noChangeAspect="1" noChangeArrowheads="1"/>
          </p:cNvPicPr>
          <p:nvPr>
            <p:ph idx="1"/>
          </p:nvPr>
        </p:nvPicPr>
        <p:blipFill>
          <a:blip r:embed="rId3"/>
          <a:srcRect/>
          <a:stretch>
            <a:fillRect/>
          </a:stretch>
        </p:blipFill>
        <p:spPr>
          <a:xfrm>
            <a:off x="3886200" y="1447800"/>
            <a:ext cx="4876800" cy="1835150"/>
          </a:xfrm>
          <a:noFill/>
        </p:spPr>
      </p:pic>
      <p:sp>
        <p:nvSpPr>
          <p:cNvPr id="16388" name="Text Box 6"/>
          <p:cNvSpPr txBox="1">
            <a:spLocks noChangeArrowheads="1"/>
          </p:cNvSpPr>
          <p:nvPr/>
        </p:nvSpPr>
        <p:spPr bwMode="auto">
          <a:xfrm>
            <a:off x="304800" y="1447800"/>
            <a:ext cx="3581400" cy="1920875"/>
          </a:xfrm>
          <a:prstGeom prst="rect">
            <a:avLst/>
          </a:prstGeom>
          <a:noFill/>
          <a:ln w="9525">
            <a:noFill/>
            <a:miter lim="800000"/>
            <a:headEnd/>
            <a:tailEnd/>
          </a:ln>
        </p:spPr>
        <p:txBody>
          <a:bodyPr>
            <a:spAutoFit/>
          </a:bodyPr>
          <a:lstStyle/>
          <a:p>
            <a:pPr>
              <a:spcBef>
                <a:spcPct val="50000"/>
              </a:spcBef>
            </a:pPr>
            <a:r>
              <a:rPr lang="en-US" sz="2000"/>
              <a:t>So, </a:t>
            </a:r>
            <a:r>
              <a:rPr lang="en-US" sz="2000" i="1"/>
              <a:t>relative to the moon</a:t>
            </a:r>
            <a:r>
              <a:rPr lang="en-US" sz="2000"/>
              <a:t>, the tidal bulges remain fixed while Earth spins beneath – mostly it is the oceans that bulge out equally on opposite sides, on average  nearly 1-m above. </a:t>
            </a:r>
          </a:p>
        </p:txBody>
      </p:sp>
      <p:sp>
        <p:nvSpPr>
          <p:cNvPr id="40967" name="Text Box 7"/>
          <p:cNvSpPr txBox="1">
            <a:spLocks noChangeArrowheads="1"/>
          </p:cNvSpPr>
          <p:nvPr/>
        </p:nvSpPr>
        <p:spPr bwMode="auto">
          <a:xfrm>
            <a:off x="304800" y="3657600"/>
            <a:ext cx="8305800" cy="2225675"/>
          </a:xfrm>
          <a:prstGeom prst="rect">
            <a:avLst/>
          </a:prstGeom>
          <a:noFill/>
          <a:ln w="9525">
            <a:noFill/>
            <a:miter lim="800000"/>
            <a:headEnd/>
            <a:tailEnd/>
          </a:ln>
        </p:spPr>
        <p:txBody>
          <a:bodyPr>
            <a:spAutoFit/>
          </a:bodyPr>
          <a:lstStyle/>
          <a:p>
            <a:pPr>
              <a:spcBef>
                <a:spcPct val="50000"/>
              </a:spcBef>
            </a:pPr>
            <a:r>
              <a:rPr lang="en-US" sz="2000" u="sng"/>
              <a:t>Note: </a:t>
            </a:r>
            <a:r>
              <a:rPr lang="en-US" sz="2000"/>
              <a:t>the moon’s pull on the earth is equal and opposite to the earth’s gravitational pull on the moon. Centripetal force.</a:t>
            </a:r>
          </a:p>
          <a:p>
            <a:pPr>
              <a:spcBef>
                <a:spcPct val="50000"/>
              </a:spcBef>
            </a:pPr>
            <a:r>
              <a:rPr lang="en-US" sz="2000"/>
              <a:t>If earth was infinitely more massive than moon, moon would rotate about the earth. </a:t>
            </a:r>
          </a:p>
          <a:p>
            <a:pPr>
              <a:spcBef>
                <a:spcPct val="50000"/>
              </a:spcBef>
            </a:pPr>
            <a:r>
              <a:rPr lang="en-US" sz="2000"/>
              <a:t>Actually, they rotate about their CM which is a point inside earth, about ¾ the radius of the earth. </a:t>
            </a:r>
          </a:p>
        </p:txBody>
      </p:sp>
    </p:spTree>
    <p:extLst>
      <p:ext uri="{BB962C8B-B14F-4D97-AF65-F5344CB8AC3E}">
        <p14:creationId xmlns:p14="http://schemas.microsoft.com/office/powerpoint/2010/main" val="889131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67">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096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228600"/>
            <a:ext cx="8153400" cy="868363"/>
          </a:xfrm>
        </p:spPr>
        <p:txBody>
          <a:bodyPr/>
          <a:lstStyle/>
          <a:p>
            <a:pPr eaLnBrk="1" hangingPunct="1"/>
            <a:r>
              <a:rPr lang="en-US" sz="3200" u="sng" smtClean="0"/>
              <a:t>More on tides…</a:t>
            </a:r>
          </a:p>
        </p:txBody>
      </p:sp>
      <p:sp>
        <p:nvSpPr>
          <p:cNvPr id="43012" name="Text Box 4"/>
          <p:cNvSpPr>
            <a:spLocks noGrp="1" noChangeArrowheads="1"/>
          </p:cNvSpPr>
          <p:nvPr>
            <p:ph type="body" idx="1"/>
          </p:nvPr>
        </p:nvSpPr>
        <p:spPr>
          <a:xfrm>
            <a:off x="381000" y="990600"/>
            <a:ext cx="8458200" cy="5715000"/>
          </a:xfrm>
          <a:noFill/>
        </p:spPr>
        <p:txBody>
          <a:bodyPr/>
          <a:lstStyle/>
          <a:p>
            <a:pPr eaLnBrk="1" hangingPunct="1">
              <a:lnSpc>
                <a:spcPct val="80000"/>
              </a:lnSpc>
              <a:spcBef>
                <a:spcPct val="50000"/>
              </a:spcBef>
            </a:pPr>
            <a:r>
              <a:rPr lang="en-US" sz="2000" dirty="0" smtClean="0"/>
              <a:t>Since earth spins once a day, any point on earth has two high tides and two low tides (on average, 1-m below average) a day.</a:t>
            </a:r>
          </a:p>
          <a:p>
            <a:pPr eaLnBrk="1" hangingPunct="1">
              <a:lnSpc>
                <a:spcPct val="80000"/>
              </a:lnSpc>
              <a:spcBef>
                <a:spcPct val="50000"/>
              </a:spcBef>
              <a:buFontTx/>
              <a:buNone/>
            </a:pPr>
            <a:r>
              <a:rPr lang="en-US" sz="2000" dirty="0" smtClean="0"/>
              <a:t>If moon was not orbiting, then the high-low tide separation would be ¼ day, </a:t>
            </a:r>
            <a:r>
              <a:rPr lang="en-US" sz="2000" dirty="0" err="1" smtClean="0"/>
              <a:t>ie</a:t>
            </a:r>
            <a:r>
              <a:rPr lang="en-US" sz="2000" dirty="0" smtClean="0"/>
              <a:t>. 6 hours. </a:t>
            </a:r>
          </a:p>
          <a:p>
            <a:pPr eaLnBrk="1" hangingPunct="1">
              <a:lnSpc>
                <a:spcPct val="80000"/>
              </a:lnSpc>
              <a:spcBef>
                <a:spcPct val="50000"/>
              </a:spcBef>
            </a:pPr>
            <a:r>
              <a:rPr lang="en-US" sz="2000" dirty="0" smtClean="0"/>
              <a:t>But since while the earth spins, the moon moves in its orbit, it turns out the  moon returns to same point in the sky every 24 hours and 50 minutes – ¼ of this is what determines the  high-low-tide time difference. </a:t>
            </a:r>
          </a:p>
          <a:p>
            <a:pPr eaLnBrk="1" hangingPunct="1">
              <a:lnSpc>
                <a:spcPct val="80000"/>
              </a:lnSpc>
              <a:spcBef>
                <a:spcPct val="50000"/>
              </a:spcBef>
            </a:pPr>
            <a:endParaRPr lang="en-US" sz="2000" dirty="0" smtClean="0"/>
          </a:p>
          <a:p>
            <a:pPr eaLnBrk="1" hangingPunct="1">
              <a:lnSpc>
                <a:spcPct val="80000"/>
              </a:lnSpc>
              <a:spcBef>
                <a:spcPct val="50000"/>
              </a:spcBef>
            </a:pPr>
            <a:r>
              <a:rPr lang="en-US" sz="2000" dirty="0" smtClean="0"/>
              <a:t>This is why high tide is not at the same time every day</a:t>
            </a:r>
          </a:p>
          <a:p>
            <a:pPr eaLnBrk="1" hangingPunct="1">
              <a:lnSpc>
                <a:spcPct val="80000"/>
              </a:lnSpc>
              <a:spcBef>
                <a:spcPct val="50000"/>
              </a:spcBef>
            </a:pPr>
            <a:endParaRPr lang="en-US" sz="2000" dirty="0" smtClean="0"/>
          </a:p>
          <a:p>
            <a:pPr eaLnBrk="1" hangingPunct="1">
              <a:lnSpc>
                <a:spcPct val="80000"/>
              </a:lnSpc>
              <a:spcBef>
                <a:spcPct val="50000"/>
              </a:spcBef>
            </a:pPr>
            <a:r>
              <a:rPr lang="en-US" sz="2000" dirty="0" smtClean="0">
                <a:solidFill>
                  <a:srgbClr val="CC3399"/>
                </a:solidFill>
              </a:rPr>
              <a:t>Why are there no tides in lakes?</a:t>
            </a:r>
          </a:p>
          <a:p>
            <a:pPr lvl="1" eaLnBrk="1" hangingPunct="1">
              <a:lnSpc>
                <a:spcPct val="80000"/>
              </a:lnSpc>
              <a:spcBef>
                <a:spcPct val="50000"/>
              </a:spcBef>
            </a:pPr>
            <a:r>
              <a:rPr lang="en-US" sz="2000" dirty="0" smtClean="0"/>
              <a:t>Because lakes are localized; no part of the lake is a lot closer to the moon than any other part, so no big differences in moon’s pull in a lake, as opposed to the oceans which span the globe…</a:t>
            </a:r>
          </a:p>
          <a:p>
            <a:pPr eaLnBrk="1" hangingPunct="1">
              <a:lnSpc>
                <a:spcPct val="80000"/>
              </a:lnSpc>
              <a:spcBef>
                <a:spcPct val="50000"/>
              </a:spcBef>
              <a:buFontTx/>
              <a:buNone/>
            </a:pPr>
            <a:r>
              <a:rPr lang="en-US" sz="1800" i="1" dirty="0" smtClean="0">
                <a:solidFill>
                  <a:srgbClr val="CC3399"/>
                </a:solidFill>
              </a:rPr>
              <a:t>	</a:t>
            </a:r>
            <a:r>
              <a:rPr lang="en-US" sz="1800" dirty="0" smtClean="0"/>
              <a:t>Note also that due to the earth’s tilt, the two high-tides are not equally high.</a:t>
            </a:r>
          </a:p>
        </p:txBody>
      </p:sp>
    </p:spTree>
    <p:extLst>
      <p:ext uri="{BB962C8B-B14F-4D97-AF65-F5344CB8AC3E}">
        <p14:creationId xmlns:p14="http://schemas.microsoft.com/office/powerpoint/2010/main" val="2348284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01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301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3012">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3012">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3012">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3012">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301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ext Box 3"/>
          <p:cNvSpPr txBox="1">
            <a:spLocks noChangeArrowheads="1"/>
          </p:cNvSpPr>
          <p:nvPr/>
        </p:nvSpPr>
        <p:spPr bwMode="auto">
          <a:xfrm>
            <a:off x="2057400" y="0"/>
            <a:ext cx="5410200" cy="457200"/>
          </a:xfrm>
          <a:prstGeom prst="rect">
            <a:avLst/>
          </a:prstGeom>
          <a:solidFill>
            <a:schemeClr val="bg1"/>
          </a:solidFill>
          <a:ln w="9525">
            <a:noFill/>
            <a:miter lim="800000"/>
            <a:headEnd/>
            <a:tailEnd/>
          </a:ln>
        </p:spPr>
        <p:txBody>
          <a:bodyPr>
            <a:spAutoFit/>
          </a:bodyPr>
          <a:lstStyle/>
          <a:p>
            <a:pPr algn="ctr">
              <a:spcBef>
                <a:spcPct val="50000"/>
              </a:spcBef>
            </a:pPr>
            <a:r>
              <a:rPr lang="en-US" sz="2400" b="1" u="sng"/>
              <a:t>Clicker Question</a:t>
            </a:r>
          </a:p>
        </p:txBody>
      </p:sp>
      <p:sp>
        <p:nvSpPr>
          <p:cNvPr id="2" name="Content Placeholder 1"/>
          <p:cNvSpPr>
            <a:spLocks noGrp="1"/>
          </p:cNvSpPr>
          <p:nvPr>
            <p:ph idx="1"/>
          </p:nvPr>
        </p:nvSpPr>
        <p:spPr/>
        <p:txBody>
          <a:bodyPr/>
          <a:lstStyle/>
          <a:p>
            <a:endParaRPr lang="en-US"/>
          </a:p>
        </p:txBody>
      </p:sp>
    </p:spTree>
    <p:extLst>
      <p:ext uri="{BB962C8B-B14F-4D97-AF65-F5344CB8AC3E}">
        <p14:creationId xmlns:p14="http://schemas.microsoft.com/office/powerpoint/2010/main" val="30296538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Text Box 4"/>
          <p:cNvSpPr txBox="1">
            <a:spLocks noChangeArrowheads="1"/>
          </p:cNvSpPr>
          <p:nvPr/>
        </p:nvSpPr>
        <p:spPr bwMode="auto">
          <a:xfrm>
            <a:off x="184150" y="1117600"/>
            <a:ext cx="8318500" cy="1006475"/>
          </a:xfrm>
          <a:prstGeom prst="rect">
            <a:avLst/>
          </a:prstGeom>
          <a:noFill/>
          <a:ln w="9525">
            <a:noFill/>
            <a:miter lim="800000"/>
            <a:headEnd/>
            <a:tailEnd/>
          </a:ln>
        </p:spPr>
        <p:txBody>
          <a:bodyPr wrap="none">
            <a:spAutoFit/>
          </a:bodyPr>
          <a:lstStyle/>
          <a:p>
            <a:r>
              <a:rPr lang="en-US" sz="2000"/>
              <a:t>The sun’s gravitational force on Earth is 180 times as large as that of the</a:t>
            </a:r>
          </a:p>
          <a:p>
            <a:r>
              <a:rPr lang="en-US" sz="2000"/>
              <a:t> moon’s pull on Earth. So, what about ocean tides due to the sun?? </a:t>
            </a:r>
          </a:p>
          <a:p>
            <a:r>
              <a:rPr lang="en-US" sz="2000"/>
              <a:t>Why are these not  180 times as strong as those due to the moon?</a:t>
            </a:r>
          </a:p>
        </p:txBody>
      </p:sp>
      <p:sp>
        <p:nvSpPr>
          <p:cNvPr id="44037" name="Text Box 5"/>
          <p:cNvSpPr txBox="1">
            <a:spLocks noChangeArrowheads="1"/>
          </p:cNvSpPr>
          <p:nvPr/>
        </p:nvSpPr>
        <p:spPr bwMode="auto">
          <a:xfrm>
            <a:off x="381000" y="2209800"/>
            <a:ext cx="8382000" cy="2225675"/>
          </a:xfrm>
          <a:prstGeom prst="rect">
            <a:avLst/>
          </a:prstGeom>
          <a:noFill/>
          <a:ln w="9525">
            <a:noFill/>
            <a:miter lim="800000"/>
            <a:headEnd/>
            <a:tailEnd/>
          </a:ln>
        </p:spPr>
        <p:txBody>
          <a:bodyPr>
            <a:spAutoFit/>
          </a:bodyPr>
          <a:lstStyle/>
          <a:p>
            <a:pPr>
              <a:spcBef>
                <a:spcPct val="50000"/>
              </a:spcBef>
            </a:pPr>
            <a:r>
              <a:rPr lang="en-US" sz="2000">
                <a:solidFill>
                  <a:srgbClr val="3333CC"/>
                </a:solidFill>
              </a:rPr>
              <a:t>Because tides happen due to </a:t>
            </a:r>
            <a:r>
              <a:rPr lang="en-US" sz="2000" i="1" u="sng">
                <a:solidFill>
                  <a:srgbClr val="3333CC"/>
                </a:solidFill>
              </a:rPr>
              <a:t>differences</a:t>
            </a:r>
            <a:r>
              <a:rPr lang="en-US" sz="2000">
                <a:solidFill>
                  <a:srgbClr val="3333CC"/>
                </a:solidFill>
              </a:rPr>
              <a:t> in grav pulls on one side of earth c.f. other side. </a:t>
            </a:r>
          </a:p>
          <a:p>
            <a:pPr>
              <a:spcBef>
                <a:spcPct val="50000"/>
              </a:spcBef>
            </a:pPr>
            <a:r>
              <a:rPr lang="en-US" sz="2000">
                <a:solidFill>
                  <a:srgbClr val="3333CC"/>
                </a:solidFill>
              </a:rPr>
              <a:t>Because the sun is so far away, the </a:t>
            </a:r>
            <a:r>
              <a:rPr lang="en-US" sz="2000" i="1">
                <a:solidFill>
                  <a:srgbClr val="3333CC"/>
                </a:solidFill>
              </a:rPr>
              <a:t>1/d</a:t>
            </a:r>
            <a:r>
              <a:rPr lang="en-US" sz="2000" i="1" baseline="30000">
                <a:solidFill>
                  <a:srgbClr val="3333CC"/>
                </a:solidFill>
              </a:rPr>
              <a:t>2</a:t>
            </a:r>
            <a:r>
              <a:rPr lang="en-US" sz="2000">
                <a:solidFill>
                  <a:srgbClr val="3333CC"/>
                </a:solidFill>
              </a:rPr>
              <a:t> factor flattens out, so the difference in its F at opposite points on the earth is very small:  0.017 % </a:t>
            </a:r>
          </a:p>
          <a:p>
            <a:pPr>
              <a:spcBef>
                <a:spcPct val="50000"/>
              </a:spcBef>
            </a:pPr>
            <a:r>
              <a:rPr lang="en-US" sz="2000">
                <a:solidFill>
                  <a:srgbClr val="3333CC"/>
                </a:solidFill>
              </a:rPr>
              <a:t>Whereas for the moon, the difference in its grav F at opposite points on the earth is much larger: 6.7 %</a:t>
            </a:r>
          </a:p>
        </p:txBody>
      </p:sp>
      <p:sp>
        <p:nvSpPr>
          <p:cNvPr id="20484" name="Text Box 6"/>
          <p:cNvSpPr txBox="1">
            <a:spLocks noChangeArrowheads="1"/>
          </p:cNvSpPr>
          <p:nvPr/>
        </p:nvSpPr>
        <p:spPr bwMode="auto">
          <a:xfrm>
            <a:off x="457200" y="381000"/>
            <a:ext cx="8077200" cy="579438"/>
          </a:xfrm>
          <a:prstGeom prst="rect">
            <a:avLst/>
          </a:prstGeom>
          <a:noFill/>
          <a:ln w="9525">
            <a:noFill/>
            <a:miter lim="800000"/>
            <a:headEnd/>
            <a:tailEnd/>
          </a:ln>
        </p:spPr>
        <p:txBody>
          <a:bodyPr>
            <a:spAutoFit/>
          </a:bodyPr>
          <a:lstStyle/>
          <a:p>
            <a:pPr>
              <a:spcBef>
                <a:spcPct val="50000"/>
              </a:spcBef>
            </a:pPr>
            <a:r>
              <a:rPr lang="en-US" sz="3200" u="sng"/>
              <a:t>Question:</a:t>
            </a:r>
            <a:r>
              <a:rPr lang="en-US" sz="3200"/>
              <a:t> How about tides due to the sun?</a:t>
            </a:r>
          </a:p>
        </p:txBody>
      </p:sp>
      <p:sp>
        <p:nvSpPr>
          <p:cNvPr id="44039" name="Text Box 7"/>
          <p:cNvSpPr txBox="1">
            <a:spLocks noChangeArrowheads="1"/>
          </p:cNvSpPr>
          <p:nvPr/>
        </p:nvSpPr>
        <p:spPr bwMode="auto">
          <a:xfrm>
            <a:off x="304800" y="4876800"/>
            <a:ext cx="8305800" cy="1463675"/>
          </a:xfrm>
          <a:prstGeom prst="rect">
            <a:avLst/>
          </a:prstGeom>
          <a:noFill/>
          <a:ln w="9525">
            <a:noFill/>
            <a:miter lim="800000"/>
            <a:headEnd/>
            <a:tailEnd/>
          </a:ln>
        </p:spPr>
        <p:txBody>
          <a:bodyPr>
            <a:spAutoFit/>
          </a:bodyPr>
          <a:lstStyle/>
          <a:p>
            <a:pPr>
              <a:spcBef>
                <a:spcPct val="50000"/>
              </a:spcBef>
            </a:pPr>
            <a:r>
              <a:rPr lang="en-US" sz="2000"/>
              <a:t>Still, 180 is a big factor in the actual size of the force – and means that despite the tiny % difference, there </a:t>
            </a:r>
            <a:r>
              <a:rPr lang="en-US" sz="2000" i="1"/>
              <a:t>are</a:t>
            </a:r>
            <a:r>
              <a:rPr lang="en-US" sz="2000"/>
              <a:t> tides due to the sun, which are about half as high as those due to the moon </a:t>
            </a:r>
          </a:p>
          <a:p>
            <a:pPr>
              <a:spcBef>
                <a:spcPct val="50000"/>
              </a:spcBef>
            </a:pPr>
            <a:r>
              <a:rPr lang="en-US" sz="2000"/>
              <a:t>(180 x 0.017 % = 3 %, which is about half of 6.7 %) </a:t>
            </a:r>
          </a:p>
        </p:txBody>
      </p:sp>
      <p:sp>
        <p:nvSpPr>
          <p:cNvPr id="20486" name="Text Box 8"/>
          <p:cNvSpPr txBox="1">
            <a:spLocks noChangeArrowheads="1"/>
          </p:cNvSpPr>
          <p:nvPr/>
        </p:nvSpPr>
        <p:spPr bwMode="auto">
          <a:xfrm>
            <a:off x="4724400" y="4419600"/>
            <a:ext cx="4419600" cy="366713"/>
          </a:xfrm>
          <a:prstGeom prst="rect">
            <a:avLst/>
          </a:prstGeom>
          <a:noFill/>
          <a:ln w="9525">
            <a:noFill/>
            <a:miter lim="800000"/>
            <a:headEnd/>
            <a:tailEnd/>
          </a:ln>
        </p:spPr>
        <p:txBody>
          <a:bodyPr>
            <a:spAutoFit/>
          </a:bodyPr>
          <a:lstStyle/>
          <a:p>
            <a:pPr>
              <a:spcBef>
                <a:spcPct val="50000"/>
              </a:spcBef>
            </a:pPr>
            <a:endParaRPr lang="en-US" i="1">
              <a:solidFill>
                <a:srgbClr val="CC3399"/>
              </a:solidFill>
            </a:endParaRPr>
          </a:p>
        </p:txBody>
      </p:sp>
    </p:spTree>
    <p:extLst>
      <p:ext uri="{BB962C8B-B14F-4D97-AF65-F5344CB8AC3E}">
        <p14:creationId xmlns:p14="http://schemas.microsoft.com/office/powerpoint/2010/main" val="3839901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0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40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40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6" grpId="0"/>
      <p:bldP spid="44037" grpId="0"/>
      <p:bldP spid="4403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228600"/>
            <a:ext cx="8305800" cy="639763"/>
          </a:xfrm>
        </p:spPr>
        <p:txBody>
          <a:bodyPr/>
          <a:lstStyle/>
          <a:p>
            <a:pPr eaLnBrk="1" hangingPunct="1"/>
            <a:r>
              <a:rPr lang="en-US" sz="3200" u="sng" smtClean="0"/>
              <a:t>Spring vs Neap tides</a:t>
            </a:r>
          </a:p>
        </p:txBody>
      </p:sp>
      <p:pic>
        <p:nvPicPr>
          <p:cNvPr id="45060" name="Picture 4" descr="09-17Figure_FIG"/>
          <p:cNvPicPr>
            <a:picLocks noGrp="1" noChangeAspect="1" noChangeArrowheads="1"/>
          </p:cNvPicPr>
          <p:nvPr>
            <p:ph sz="half" idx="1"/>
          </p:nvPr>
        </p:nvPicPr>
        <p:blipFill>
          <a:blip r:embed="rId3"/>
          <a:srcRect/>
          <a:stretch>
            <a:fillRect/>
          </a:stretch>
        </p:blipFill>
        <p:spPr>
          <a:xfrm>
            <a:off x="4572000" y="1752600"/>
            <a:ext cx="4038600" cy="1458913"/>
          </a:xfrm>
          <a:noFill/>
        </p:spPr>
      </p:pic>
      <p:pic>
        <p:nvPicPr>
          <p:cNvPr id="45062" name="Picture 6" descr="09-18Figure_FIG"/>
          <p:cNvPicPr>
            <a:picLocks noGrp="1" noChangeAspect="1" noChangeArrowheads="1"/>
          </p:cNvPicPr>
          <p:nvPr>
            <p:ph sz="half" idx="2"/>
          </p:nvPr>
        </p:nvPicPr>
        <p:blipFill>
          <a:blip r:embed="rId4"/>
          <a:srcRect/>
          <a:stretch>
            <a:fillRect/>
          </a:stretch>
        </p:blipFill>
        <p:spPr>
          <a:xfrm>
            <a:off x="5410200" y="4648200"/>
            <a:ext cx="3048000" cy="1276350"/>
          </a:xfrm>
          <a:noFill/>
        </p:spPr>
      </p:pic>
      <p:sp>
        <p:nvSpPr>
          <p:cNvPr id="21509" name="Text Box 9"/>
          <p:cNvSpPr txBox="1">
            <a:spLocks noChangeArrowheads="1"/>
          </p:cNvSpPr>
          <p:nvPr/>
        </p:nvSpPr>
        <p:spPr bwMode="auto">
          <a:xfrm>
            <a:off x="381000" y="762000"/>
            <a:ext cx="8077200" cy="701675"/>
          </a:xfrm>
          <a:prstGeom prst="rect">
            <a:avLst/>
          </a:prstGeom>
          <a:noFill/>
          <a:ln w="9525">
            <a:noFill/>
            <a:miter lim="800000"/>
            <a:headEnd/>
            <a:tailEnd/>
          </a:ln>
        </p:spPr>
        <p:txBody>
          <a:bodyPr>
            <a:spAutoFit/>
          </a:bodyPr>
          <a:lstStyle/>
          <a:p>
            <a:pPr>
              <a:spcBef>
                <a:spcPct val="50000"/>
              </a:spcBef>
              <a:buFontTx/>
              <a:buChar char="•"/>
            </a:pPr>
            <a:r>
              <a:rPr lang="en-US" sz="2000"/>
              <a:t> Get increased (spring) or decreased (neap) tide size due to sun and moon “collaboration”:</a:t>
            </a:r>
          </a:p>
        </p:txBody>
      </p:sp>
      <p:sp>
        <p:nvSpPr>
          <p:cNvPr id="21510" name="Text Box 8"/>
          <p:cNvSpPr txBox="1">
            <a:spLocks noChangeArrowheads="1"/>
          </p:cNvSpPr>
          <p:nvPr/>
        </p:nvSpPr>
        <p:spPr bwMode="auto">
          <a:xfrm>
            <a:off x="228600" y="1600200"/>
            <a:ext cx="3962400" cy="2378075"/>
          </a:xfrm>
          <a:prstGeom prst="rect">
            <a:avLst/>
          </a:prstGeom>
          <a:noFill/>
          <a:ln w="9525">
            <a:noFill/>
            <a:miter lim="800000"/>
            <a:headEnd/>
            <a:tailEnd/>
          </a:ln>
        </p:spPr>
        <p:txBody>
          <a:bodyPr>
            <a:spAutoFit/>
          </a:bodyPr>
          <a:lstStyle/>
          <a:p>
            <a:pPr>
              <a:spcBef>
                <a:spcPct val="50000"/>
              </a:spcBef>
            </a:pPr>
            <a:r>
              <a:rPr lang="en-US" sz="2000"/>
              <a:t>When sun, moon  are in a line with the earth, tides due to each coincide </a:t>
            </a:r>
            <a:r>
              <a:rPr lang="en-US" sz="2000">
                <a:sym typeface="Wingdings" pitchFamily="2" charset="2"/>
              </a:rPr>
              <a:t></a:t>
            </a:r>
            <a:r>
              <a:rPr lang="en-US" sz="2000"/>
              <a:t> high-tides are higher and low tides are lower than average  -- </a:t>
            </a:r>
            <a:r>
              <a:rPr lang="en-US" sz="2000" b="1"/>
              <a:t>Spring</a:t>
            </a:r>
            <a:r>
              <a:rPr lang="en-US" sz="2000"/>
              <a:t> tide (nothing to do with the season). </a:t>
            </a:r>
          </a:p>
          <a:p>
            <a:pPr>
              <a:spcBef>
                <a:spcPct val="50000"/>
              </a:spcBef>
            </a:pPr>
            <a:r>
              <a:rPr lang="en-US" sz="2000"/>
              <a:t>At full moon or new moon.</a:t>
            </a:r>
          </a:p>
        </p:txBody>
      </p:sp>
      <p:sp>
        <p:nvSpPr>
          <p:cNvPr id="45068" name="Text Box 12"/>
          <p:cNvSpPr txBox="1">
            <a:spLocks noChangeArrowheads="1"/>
          </p:cNvSpPr>
          <p:nvPr/>
        </p:nvSpPr>
        <p:spPr bwMode="auto">
          <a:xfrm>
            <a:off x="304800" y="4267200"/>
            <a:ext cx="4114800" cy="2378075"/>
          </a:xfrm>
          <a:prstGeom prst="rect">
            <a:avLst/>
          </a:prstGeom>
          <a:noFill/>
          <a:ln w="9525">
            <a:noFill/>
            <a:miter lim="800000"/>
            <a:headEnd/>
            <a:tailEnd/>
          </a:ln>
        </p:spPr>
        <p:txBody>
          <a:bodyPr>
            <a:spAutoFit/>
          </a:bodyPr>
          <a:lstStyle/>
          <a:p>
            <a:pPr>
              <a:spcBef>
                <a:spcPct val="50000"/>
              </a:spcBef>
            </a:pPr>
            <a:r>
              <a:rPr lang="en-US" sz="2000"/>
              <a:t>When lines to the moon and sun are at right angles, then high tide due to one occurs at low tide due to other      smaller than average high tides – </a:t>
            </a:r>
            <a:r>
              <a:rPr lang="en-US" sz="2000" b="1"/>
              <a:t>Neap</a:t>
            </a:r>
            <a:r>
              <a:rPr lang="en-US" sz="2000"/>
              <a:t> tide (nothing to do with your instructor)</a:t>
            </a:r>
          </a:p>
          <a:p>
            <a:pPr>
              <a:spcBef>
                <a:spcPct val="50000"/>
              </a:spcBef>
            </a:pPr>
            <a:r>
              <a:rPr lang="en-US" sz="2000"/>
              <a:t>At time of half-moon</a:t>
            </a:r>
            <a:r>
              <a:rPr lang="en-US"/>
              <a:t>.</a:t>
            </a:r>
          </a:p>
        </p:txBody>
      </p:sp>
      <p:sp>
        <p:nvSpPr>
          <p:cNvPr id="45069" name="Line 13"/>
          <p:cNvSpPr>
            <a:spLocks noChangeShapeType="1"/>
          </p:cNvSpPr>
          <p:nvPr/>
        </p:nvSpPr>
        <p:spPr bwMode="auto">
          <a:xfrm>
            <a:off x="1295400" y="5410200"/>
            <a:ext cx="228600" cy="0"/>
          </a:xfrm>
          <a:prstGeom prst="line">
            <a:avLst/>
          </a:prstGeom>
          <a:noFill/>
          <a:ln w="9525">
            <a:solidFill>
              <a:schemeClr val="tx1"/>
            </a:solidFill>
            <a:round/>
            <a:headEnd/>
            <a:tailEnd type="triangle" w="med" len="med"/>
          </a:ln>
        </p:spPr>
        <p:txBody>
          <a:bodyPr/>
          <a:lstStyle/>
          <a:p>
            <a:endParaRPr lang="en-US"/>
          </a:p>
        </p:txBody>
      </p:sp>
      <p:sp>
        <p:nvSpPr>
          <p:cNvPr id="21513" name="Text Box 14"/>
          <p:cNvSpPr txBox="1">
            <a:spLocks noChangeArrowheads="1"/>
          </p:cNvSpPr>
          <p:nvPr/>
        </p:nvSpPr>
        <p:spPr bwMode="auto">
          <a:xfrm>
            <a:off x="4572000" y="6324600"/>
            <a:ext cx="4114800" cy="366713"/>
          </a:xfrm>
          <a:prstGeom prst="rect">
            <a:avLst/>
          </a:prstGeom>
          <a:noFill/>
          <a:ln w="9525">
            <a:noFill/>
            <a:miter lim="800000"/>
            <a:headEnd/>
            <a:tailEnd/>
          </a:ln>
        </p:spPr>
        <p:txBody>
          <a:bodyPr>
            <a:spAutoFit/>
          </a:bodyPr>
          <a:lstStyle/>
          <a:p>
            <a:pPr>
              <a:spcBef>
                <a:spcPct val="50000"/>
              </a:spcBef>
            </a:pPr>
            <a:endParaRPr lang="en-US"/>
          </a:p>
        </p:txBody>
      </p:sp>
    </p:spTree>
    <p:extLst>
      <p:ext uri="{BB962C8B-B14F-4D97-AF65-F5344CB8AC3E}">
        <p14:creationId xmlns:p14="http://schemas.microsoft.com/office/powerpoint/2010/main" val="2491964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506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506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506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50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8" grpId="0"/>
      <p:bldP spid="4506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33400" y="411956"/>
            <a:ext cx="7696200" cy="993775"/>
          </a:xfrm>
        </p:spPr>
        <p:txBody>
          <a:bodyPr/>
          <a:lstStyle/>
          <a:p>
            <a:pPr eaLnBrk="1" hangingPunct="1"/>
            <a:r>
              <a:rPr lang="en-US" sz="3200" b="1" u="sng" dirty="0" smtClean="0"/>
              <a:t>TODAY</a:t>
            </a:r>
            <a:r>
              <a:rPr lang="en-US" sz="3200" u="sng" dirty="0" smtClean="0"/>
              <a:t>:</a:t>
            </a:r>
            <a:br>
              <a:rPr lang="en-US" sz="3200" u="sng" dirty="0" smtClean="0"/>
            </a:br>
            <a:r>
              <a:rPr lang="en-US" sz="3200" u="sng" dirty="0" smtClean="0"/>
              <a:t/>
            </a:r>
            <a:br>
              <a:rPr lang="en-US" sz="3200" u="sng" dirty="0" smtClean="0"/>
            </a:br>
            <a:r>
              <a:rPr lang="en-US" sz="3200" u="sng" dirty="0" smtClean="0"/>
              <a:t>Chapter </a:t>
            </a:r>
            <a:r>
              <a:rPr lang="en-US" sz="3200" u="sng" dirty="0" smtClean="0"/>
              <a:t>9: Gravity</a:t>
            </a:r>
          </a:p>
        </p:txBody>
      </p:sp>
      <p:sp>
        <p:nvSpPr>
          <p:cNvPr id="3075" name="Text Box 4"/>
          <p:cNvSpPr txBox="1">
            <a:spLocks noChangeArrowheads="1"/>
          </p:cNvSpPr>
          <p:nvPr/>
        </p:nvSpPr>
        <p:spPr bwMode="auto">
          <a:xfrm>
            <a:off x="1371600" y="228599"/>
            <a:ext cx="3962400" cy="366713"/>
          </a:xfrm>
          <a:prstGeom prst="rect">
            <a:avLst/>
          </a:prstGeom>
          <a:noFill/>
          <a:ln w="9525">
            <a:noFill/>
            <a:miter lim="800000"/>
            <a:headEnd/>
            <a:tailEnd/>
          </a:ln>
        </p:spPr>
        <p:txBody>
          <a:bodyPr>
            <a:spAutoFit/>
          </a:bodyPr>
          <a:lstStyle/>
          <a:p>
            <a:pPr>
              <a:spcBef>
                <a:spcPct val="50000"/>
              </a:spcBef>
            </a:pPr>
            <a:endParaRPr lang="en-US" b="1">
              <a:solidFill>
                <a:srgbClr val="CC3399"/>
              </a:solidFill>
            </a:endParaRPr>
          </a:p>
        </p:txBody>
      </p:sp>
      <p:pic>
        <p:nvPicPr>
          <p:cNvPr id="2054" name="Picture 6" descr="09-01Figure_FIG"/>
          <p:cNvPicPr>
            <a:picLocks noChangeAspect="1" noChangeArrowheads="1"/>
          </p:cNvPicPr>
          <p:nvPr/>
        </p:nvPicPr>
        <p:blipFill>
          <a:blip r:embed="rId3"/>
          <a:srcRect/>
          <a:stretch>
            <a:fillRect/>
          </a:stretch>
        </p:blipFill>
        <p:spPr bwMode="auto">
          <a:xfrm>
            <a:off x="5791200" y="2209800"/>
            <a:ext cx="2944813" cy="4038600"/>
          </a:xfrm>
          <a:prstGeom prst="rect">
            <a:avLst/>
          </a:prstGeom>
          <a:noFill/>
          <a:ln w="9525">
            <a:noFill/>
            <a:miter lim="800000"/>
            <a:headEnd/>
            <a:tailEnd/>
          </a:ln>
        </p:spPr>
      </p:pic>
      <p:sp>
        <p:nvSpPr>
          <p:cNvPr id="2055" name="Text Box 7"/>
          <p:cNvSpPr txBox="1">
            <a:spLocks noChangeArrowheads="1"/>
          </p:cNvSpPr>
          <p:nvPr/>
        </p:nvSpPr>
        <p:spPr bwMode="auto">
          <a:xfrm>
            <a:off x="508000" y="2222500"/>
            <a:ext cx="4191000" cy="3785652"/>
          </a:xfrm>
          <a:prstGeom prst="rect">
            <a:avLst/>
          </a:prstGeom>
          <a:noFill/>
          <a:ln w="9525">
            <a:noFill/>
            <a:miter lim="800000"/>
            <a:headEnd/>
            <a:tailEnd/>
          </a:ln>
        </p:spPr>
        <p:txBody>
          <a:bodyPr>
            <a:spAutoFit/>
          </a:bodyPr>
          <a:lstStyle/>
          <a:p>
            <a:pPr>
              <a:spcBef>
                <a:spcPct val="50000"/>
              </a:spcBef>
            </a:pPr>
            <a:r>
              <a:rPr lang="en-US" sz="2000" dirty="0"/>
              <a:t>Newton: made </a:t>
            </a:r>
            <a:r>
              <a:rPr lang="en-US" sz="2000" dirty="0" smtClean="0"/>
              <a:t>the revolutionary </a:t>
            </a:r>
            <a:r>
              <a:rPr lang="en-US" sz="2000" dirty="0"/>
              <a:t>connection between the circular motion of celestial bodies and the downward falling of objects on the earth:</a:t>
            </a:r>
          </a:p>
          <a:p>
            <a:pPr>
              <a:spcBef>
                <a:spcPct val="50000"/>
              </a:spcBef>
            </a:pPr>
            <a:r>
              <a:rPr lang="en-US" sz="2000" b="1" dirty="0">
                <a:solidFill>
                  <a:srgbClr val="00B0F0"/>
                </a:solidFill>
              </a:rPr>
              <a:t>It is the one and the same gravitational force responsible for both the apple falling from the tree and the moon orbiting around the earth</a:t>
            </a:r>
            <a:r>
              <a:rPr lang="en-US" sz="2000" b="1" dirty="0" smtClean="0">
                <a:solidFill>
                  <a:srgbClr val="00B0F0"/>
                </a:solidFill>
              </a:rPr>
              <a:t>!</a:t>
            </a:r>
          </a:p>
          <a:p>
            <a:pPr>
              <a:spcBef>
                <a:spcPct val="50000"/>
              </a:spcBef>
            </a:pPr>
            <a:endParaRPr lang="en-US" sz="2000" b="1" dirty="0">
              <a:solidFill>
                <a:srgbClr val="00B0F0"/>
              </a:solidFill>
            </a:endParaRPr>
          </a:p>
        </p:txBody>
      </p:sp>
    </p:spTree>
    <p:extLst>
      <p:ext uri="{BB962C8B-B14F-4D97-AF65-F5344CB8AC3E}">
        <p14:creationId xmlns:p14="http://schemas.microsoft.com/office/powerpoint/2010/main" val="1014337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5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5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5" grpId="0" build="allAtOnce"/>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381000" y="228600"/>
            <a:ext cx="8229600" cy="1143000"/>
          </a:xfrm>
        </p:spPr>
        <p:txBody>
          <a:bodyPr/>
          <a:lstStyle/>
          <a:p>
            <a:pPr algn="l" eaLnBrk="1" hangingPunct="1"/>
            <a:r>
              <a:rPr lang="en-US" sz="2400" u="sng" smtClean="0"/>
              <a:t>Tides in the earth:</a:t>
            </a:r>
          </a:p>
        </p:txBody>
      </p:sp>
      <p:sp>
        <p:nvSpPr>
          <p:cNvPr id="48131" name="Rectangle 3"/>
          <p:cNvSpPr>
            <a:spLocks noGrp="1" noChangeArrowheads="1"/>
          </p:cNvSpPr>
          <p:nvPr>
            <p:ph type="body" idx="1"/>
          </p:nvPr>
        </p:nvSpPr>
        <p:spPr>
          <a:xfrm>
            <a:off x="0" y="1219200"/>
            <a:ext cx="8839200" cy="4525963"/>
          </a:xfrm>
        </p:spPr>
        <p:txBody>
          <a:bodyPr/>
          <a:lstStyle/>
          <a:p>
            <a:pPr eaLnBrk="1" hangingPunct="1"/>
            <a:r>
              <a:rPr lang="en-US" sz="2000" smtClean="0"/>
              <a:t>Earth is molten liquid covered by a thin, solid crust </a:t>
            </a:r>
            <a:r>
              <a:rPr lang="en-US" sz="2000" smtClean="0">
                <a:sym typeface="Wingdings" pitchFamily="2" charset="2"/>
              </a:rPr>
              <a:t></a:t>
            </a:r>
            <a:r>
              <a:rPr lang="en-US" sz="2000" smtClean="0"/>
              <a:t> earth also experiences high and low tides! High tides are about ¼ m.</a:t>
            </a:r>
          </a:p>
          <a:p>
            <a:pPr eaLnBrk="1" hangingPunct="1"/>
            <a:r>
              <a:rPr lang="en-US" sz="2000" smtClean="0"/>
              <a:t>This is why earthquakes, volcanic eruptions are more likely near a full or new moon (spring tide time).</a:t>
            </a:r>
          </a:p>
        </p:txBody>
      </p:sp>
      <p:sp>
        <p:nvSpPr>
          <p:cNvPr id="48133" name="Text Box 5"/>
          <p:cNvSpPr txBox="1">
            <a:spLocks noChangeArrowheads="1"/>
          </p:cNvSpPr>
          <p:nvPr/>
        </p:nvSpPr>
        <p:spPr bwMode="auto">
          <a:xfrm>
            <a:off x="304800" y="3352800"/>
            <a:ext cx="5654675" cy="457200"/>
          </a:xfrm>
          <a:prstGeom prst="rect">
            <a:avLst/>
          </a:prstGeom>
          <a:noFill/>
          <a:ln w="9525">
            <a:noFill/>
            <a:miter lim="800000"/>
            <a:headEnd/>
            <a:tailEnd/>
          </a:ln>
        </p:spPr>
        <p:txBody>
          <a:bodyPr>
            <a:spAutoFit/>
          </a:bodyPr>
          <a:lstStyle/>
          <a:p>
            <a:r>
              <a:rPr lang="en-US" sz="2400" u="sng"/>
              <a:t>Tides in the atmosphere:</a:t>
            </a:r>
          </a:p>
        </p:txBody>
      </p:sp>
      <p:sp>
        <p:nvSpPr>
          <p:cNvPr id="48134" name="Text Box 6"/>
          <p:cNvSpPr txBox="1">
            <a:spLocks noChangeArrowheads="1"/>
          </p:cNvSpPr>
          <p:nvPr/>
        </p:nvSpPr>
        <p:spPr bwMode="auto">
          <a:xfrm>
            <a:off x="304800" y="4114800"/>
            <a:ext cx="8534400" cy="1768475"/>
          </a:xfrm>
          <a:prstGeom prst="rect">
            <a:avLst/>
          </a:prstGeom>
          <a:noFill/>
          <a:ln w="9525">
            <a:noFill/>
            <a:miter lim="800000"/>
            <a:headEnd/>
            <a:tailEnd/>
          </a:ln>
        </p:spPr>
        <p:txBody>
          <a:bodyPr>
            <a:spAutoFit/>
          </a:bodyPr>
          <a:lstStyle/>
          <a:p>
            <a:pPr>
              <a:spcBef>
                <a:spcPct val="50000"/>
              </a:spcBef>
              <a:buFontTx/>
              <a:buChar char="•"/>
            </a:pPr>
            <a:r>
              <a:rPr lang="en-US"/>
              <a:t>   </a:t>
            </a:r>
            <a:r>
              <a:rPr lang="en-US" sz="2000"/>
              <a:t>Air also experiences tides, but we don’t feel them as we are at the bottom of the atmosphere. </a:t>
            </a:r>
          </a:p>
          <a:p>
            <a:pPr>
              <a:spcBef>
                <a:spcPct val="50000"/>
              </a:spcBef>
              <a:buFontTx/>
              <a:buChar char="•"/>
            </a:pPr>
            <a:r>
              <a:rPr lang="en-US" sz="2000"/>
              <a:t>   Gives rise to magnetic tides in the upper atmosphere: ionosphere has many charged particles, so tidal effects lead to electric currents that change earth’s magnetic field. </a:t>
            </a:r>
          </a:p>
        </p:txBody>
      </p:sp>
    </p:spTree>
    <p:extLst>
      <p:ext uri="{BB962C8B-B14F-4D97-AF65-F5344CB8AC3E}">
        <p14:creationId xmlns:p14="http://schemas.microsoft.com/office/powerpoint/2010/main" val="1832037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1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813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813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8134">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813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0"/>
            <a:ext cx="8229600" cy="1143000"/>
          </a:xfrm>
        </p:spPr>
        <p:txBody>
          <a:bodyPr/>
          <a:lstStyle/>
          <a:p>
            <a:pPr eaLnBrk="1" hangingPunct="1"/>
            <a:r>
              <a:rPr lang="en-US" sz="3200" u="sng" smtClean="0"/>
              <a:t>How about on the moon? Moon-tides</a:t>
            </a:r>
          </a:p>
        </p:txBody>
      </p:sp>
      <p:sp>
        <p:nvSpPr>
          <p:cNvPr id="49155" name="Rectangle 3"/>
          <p:cNvSpPr>
            <a:spLocks noGrp="1" noChangeArrowheads="1"/>
          </p:cNvSpPr>
          <p:nvPr>
            <p:ph type="body" sz="half" idx="1"/>
          </p:nvPr>
        </p:nvSpPr>
        <p:spPr>
          <a:xfrm>
            <a:off x="457200" y="914400"/>
            <a:ext cx="8077200" cy="3657600"/>
          </a:xfrm>
        </p:spPr>
        <p:txBody>
          <a:bodyPr/>
          <a:lstStyle/>
          <a:p>
            <a:pPr eaLnBrk="1" hangingPunct="1">
              <a:lnSpc>
                <a:spcPct val="80000"/>
              </a:lnSpc>
            </a:pPr>
            <a:r>
              <a:rPr lang="en-US" sz="2000" dirty="0" smtClean="0"/>
              <a:t>Moon also has two tidal bulges, making it a football shape, with long axis pointed towards earth.</a:t>
            </a:r>
          </a:p>
          <a:p>
            <a:pPr eaLnBrk="1" hangingPunct="1">
              <a:lnSpc>
                <a:spcPct val="80000"/>
              </a:lnSpc>
            </a:pPr>
            <a:r>
              <a:rPr lang="en-US" sz="2000" dirty="0" smtClean="0"/>
              <a:t>But these bulges do </a:t>
            </a:r>
            <a:r>
              <a:rPr lang="en-US" sz="2000" i="1" dirty="0" smtClean="0"/>
              <a:t>not </a:t>
            </a:r>
            <a:r>
              <a:rPr lang="en-US" sz="2000" dirty="0" smtClean="0"/>
              <a:t>move, because the </a:t>
            </a:r>
            <a:r>
              <a:rPr lang="en-US" sz="2000" u="sng" dirty="0" smtClean="0"/>
              <a:t>same side</a:t>
            </a:r>
            <a:r>
              <a:rPr lang="en-US" sz="2000" dirty="0" smtClean="0"/>
              <a:t> of the moon always faces the earth: </a:t>
            </a:r>
            <a:r>
              <a:rPr lang="en-US" sz="2000" i="1" dirty="0" smtClean="0"/>
              <a:t>moon spins on its axis at the same rate at its orbital motion around earth</a:t>
            </a:r>
            <a:r>
              <a:rPr lang="en-US" sz="2000" dirty="0" smtClean="0"/>
              <a:t>. </a:t>
            </a:r>
          </a:p>
          <a:p>
            <a:pPr eaLnBrk="1" hangingPunct="1">
              <a:lnSpc>
                <a:spcPct val="80000"/>
              </a:lnSpc>
            </a:pPr>
            <a:endParaRPr lang="en-US" sz="2000" dirty="0" smtClean="0"/>
          </a:p>
          <a:p>
            <a:pPr eaLnBrk="1" hangingPunct="1">
              <a:lnSpc>
                <a:spcPct val="80000"/>
              </a:lnSpc>
              <a:buFontTx/>
              <a:buNone/>
            </a:pPr>
            <a:r>
              <a:rPr lang="en-US" sz="2000" dirty="0" smtClean="0">
                <a:solidFill>
                  <a:srgbClr val="CC3399"/>
                </a:solidFill>
              </a:rPr>
              <a:t>DEMO:</a:t>
            </a:r>
            <a:r>
              <a:rPr lang="en-US" sz="2000" dirty="0" smtClean="0"/>
              <a:t> you be the moon and try orbiting a fixed friend (earth), always keeping your face towards him/her – you find that you have to spin to do this!</a:t>
            </a:r>
          </a:p>
          <a:p>
            <a:pPr eaLnBrk="1" hangingPunct="1">
              <a:lnSpc>
                <a:spcPct val="80000"/>
              </a:lnSpc>
              <a:buFontTx/>
              <a:buNone/>
            </a:pPr>
            <a:endParaRPr lang="en-US" sz="2000" dirty="0" smtClean="0"/>
          </a:p>
          <a:p>
            <a:pPr eaLnBrk="1" hangingPunct="1">
              <a:lnSpc>
                <a:spcPct val="80000"/>
              </a:lnSpc>
            </a:pPr>
            <a:r>
              <a:rPr lang="en-US" sz="2000" dirty="0" smtClean="0"/>
              <a:t>(</a:t>
            </a:r>
            <a:r>
              <a:rPr lang="en-US" sz="1800" dirty="0" smtClean="0"/>
              <a:t>Ages ago, it spun much faster, but then slowed down, and got locked into this synchronous orbit because of a torque action from the earth: We won’t study this effect in this course, but it is interesting</a:t>
            </a:r>
            <a:r>
              <a:rPr lang="en-US" sz="2000" dirty="0" smtClean="0"/>
              <a:t>:</a:t>
            </a:r>
          </a:p>
        </p:txBody>
      </p:sp>
      <p:pic>
        <p:nvPicPr>
          <p:cNvPr id="49156" name="Picture 4" descr="09-20Figure_FIG"/>
          <p:cNvPicPr>
            <a:picLocks noGrp="1" noChangeAspect="1" noChangeArrowheads="1"/>
          </p:cNvPicPr>
          <p:nvPr>
            <p:ph sz="half" idx="2"/>
          </p:nvPr>
        </p:nvPicPr>
        <p:blipFill>
          <a:blip r:embed="rId3"/>
          <a:srcRect/>
          <a:stretch>
            <a:fillRect/>
          </a:stretch>
        </p:blipFill>
        <p:spPr>
          <a:xfrm>
            <a:off x="2286000" y="4572000"/>
            <a:ext cx="1835150" cy="2286000"/>
          </a:xfrm>
          <a:noFill/>
        </p:spPr>
      </p:pic>
      <p:sp>
        <p:nvSpPr>
          <p:cNvPr id="49158" name="Text Box 6"/>
          <p:cNvSpPr txBox="1">
            <a:spLocks noChangeArrowheads="1"/>
          </p:cNvSpPr>
          <p:nvPr/>
        </p:nvSpPr>
        <p:spPr bwMode="auto">
          <a:xfrm>
            <a:off x="4876800" y="5029200"/>
            <a:ext cx="3276600" cy="641350"/>
          </a:xfrm>
          <a:prstGeom prst="rect">
            <a:avLst/>
          </a:prstGeom>
          <a:noFill/>
          <a:ln w="9525">
            <a:noFill/>
            <a:miter lim="800000"/>
            <a:headEnd/>
            <a:tailEnd/>
          </a:ln>
        </p:spPr>
        <p:txBody>
          <a:bodyPr>
            <a:spAutoFit/>
          </a:bodyPr>
          <a:lstStyle/>
          <a:p>
            <a:pPr>
              <a:spcBef>
                <a:spcPct val="50000"/>
              </a:spcBef>
            </a:pPr>
            <a:r>
              <a:rPr lang="en-US"/>
              <a:t>As a result, on earth we only see one side of the moon.)</a:t>
            </a:r>
          </a:p>
        </p:txBody>
      </p:sp>
    </p:spTree>
    <p:extLst>
      <p:ext uri="{BB962C8B-B14F-4D97-AF65-F5344CB8AC3E}">
        <p14:creationId xmlns:p14="http://schemas.microsoft.com/office/powerpoint/2010/main" val="4008978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1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915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915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915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915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91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228600"/>
            <a:ext cx="8229600" cy="1143000"/>
          </a:xfrm>
        </p:spPr>
        <p:txBody>
          <a:bodyPr/>
          <a:lstStyle/>
          <a:p>
            <a:pPr eaLnBrk="1" hangingPunct="1"/>
            <a:r>
              <a:rPr lang="en-US" sz="3200" u="sng" smtClean="0"/>
              <a:t>Gravitational Fields</a:t>
            </a:r>
          </a:p>
        </p:txBody>
      </p:sp>
      <p:sp>
        <p:nvSpPr>
          <p:cNvPr id="51203" name="Rectangle 3"/>
          <p:cNvSpPr>
            <a:spLocks noGrp="1" noChangeArrowheads="1"/>
          </p:cNvSpPr>
          <p:nvPr>
            <p:ph type="body" sz="half" idx="1"/>
          </p:nvPr>
        </p:nvSpPr>
        <p:spPr>
          <a:xfrm>
            <a:off x="457200" y="1066800"/>
            <a:ext cx="7772400" cy="1600200"/>
          </a:xfrm>
        </p:spPr>
        <p:txBody>
          <a:bodyPr/>
          <a:lstStyle/>
          <a:p>
            <a:pPr eaLnBrk="1" hangingPunct="1"/>
            <a:r>
              <a:rPr lang="en-US" sz="2000" smtClean="0"/>
              <a:t>Gravitational force acts at a distance – i.e. the objects do not need to touch each other. </a:t>
            </a:r>
          </a:p>
          <a:p>
            <a:pPr eaLnBrk="1" hangingPunct="1"/>
            <a:r>
              <a:rPr lang="en-US" sz="2000" smtClean="0"/>
              <a:t>We can regard them as interacting with the </a:t>
            </a:r>
            <a:r>
              <a:rPr lang="en-US" sz="2000" i="1" smtClean="0"/>
              <a:t>gravitational field</a:t>
            </a:r>
            <a:r>
              <a:rPr lang="en-US" sz="2000" smtClean="0"/>
              <a:t> of the other: think of this existing in the space around an object, so another object in this space feels a force towards it. </a:t>
            </a:r>
          </a:p>
        </p:txBody>
      </p:sp>
      <p:pic>
        <p:nvPicPr>
          <p:cNvPr id="51204" name="Picture 4" descr="09-21Figure_FIG"/>
          <p:cNvPicPr>
            <a:picLocks noGrp="1" noChangeAspect="1" noChangeArrowheads="1"/>
          </p:cNvPicPr>
          <p:nvPr>
            <p:ph sz="half" idx="2"/>
          </p:nvPr>
        </p:nvPicPr>
        <p:blipFill>
          <a:blip r:embed="rId3"/>
          <a:srcRect/>
          <a:stretch>
            <a:fillRect/>
          </a:stretch>
        </p:blipFill>
        <p:spPr>
          <a:xfrm>
            <a:off x="914400" y="3124200"/>
            <a:ext cx="2306638" cy="2460625"/>
          </a:xfrm>
          <a:noFill/>
        </p:spPr>
      </p:pic>
      <p:sp>
        <p:nvSpPr>
          <p:cNvPr id="51206" name="Text Box 6"/>
          <p:cNvSpPr txBox="1">
            <a:spLocks noChangeArrowheads="1"/>
          </p:cNvSpPr>
          <p:nvPr/>
        </p:nvSpPr>
        <p:spPr bwMode="auto">
          <a:xfrm>
            <a:off x="3886200" y="3200400"/>
            <a:ext cx="5029200" cy="1006475"/>
          </a:xfrm>
          <a:prstGeom prst="rect">
            <a:avLst/>
          </a:prstGeom>
          <a:noFill/>
          <a:ln w="9525">
            <a:noFill/>
            <a:miter lim="800000"/>
            <a:headEnd/>
            <a:tailEnd/>
          </a:ln>
        </p:spPr>
        <p:txBody>
          <a:bodyPr>
            <a:spAutoFit/>
          </a:bodyPr>
          <a:lstStyle/>
          <a:p>
            <a:pPr>
              <a:spcBef>
                <a:spcPct val="50000"/>
              </a:spcBef>
            </a:pPr>
            <a:r>
              <a:rPr lang="en-US" sz="2000"/>
              <a:t>Field lines have arrows indicating direction of force at that point, and are closer together when the field is strongest. </a:t>
            </a:r>
          </a:p>
        </p:txBody>
      </p:sp>
      <p:sp>
        <p:nvSpPr>
          <p:cNvPr id="51208" name="Text Box 8"/>
          <p:cNvSpPr txBox="1">
            <a:spLocks noChangeArrowheads="1"/>
          </p:cNvSpPr>
          <p:nvPr/>
        </p:nvSpPr>
        <p:spPr bwMode="auto">
          <a:xfrm>
            <a:off x="3886200" y="4419600"/>
            <a:ext cx="4343400" cy="1768475"/>
          </a:xfrm>
          <a:prstGeom prst="rect">
            <a:avLst/>
          </a:prstGeom>
          <a:noFill/>
          <a:ln w="9525">
            <a:noFill/>
            <a:miter lim="800000"/>
            <a:headEnd/>
            <a:tailEnd/>
          </a:ln>
        </p:spPr>
        <p:txBody>
          <a:bodyPr>
            <a:spAutoFit/>
          </a:bodyPr>
          <a:lstStyle/>
          <a:p>
            <a:pPr>
              <a:spcBef>
                <a:spcPct val="50000"/>
              </a:spcBef>
            </a:pPr>
            <a:r>
              <a:rPr lang="en-US" sz="2000"/>
              <a:t>The gravitational field is a vector, same direction as the force, and strength is the force on a mass </a:t>
            </a:r>
            <a:r>
              <a:rPr lang="en-US" sz="2000" i="1"/>
              <a:t>m</a:t>
            </a:r>
            <a:r>
              <a:rPr lang="en-US" sz="2000"/>
              <a:t>, divided by that </a:t>
            </a:r>
            <a:r>
              <a:rPr lang="en-US" sz="2000" i="1"/>
              <a:t>m</a:t>
            </a:r>
            <a:r>
              <a:rPr lang="en-US" sz="2000"/>
              <a:t>:</a:t>
            </a:r>
          </a:p>
          <a:p>
            <a:pPr>
              <a:spcBef>
                <a:spcPct val="50000"/>
              </a:spcBef>
            </a:pPr>
            <a:r>
              <a:rPr lang="en-US" sz="2000" i="1"/>
              <a:t>g = F/m , </a:t>
            </a:r>
            <a:r>
              <a:rPr lang="en-US" sz="2000"/>
              <a:t>units are N/kg</a:t>
            </a:r>
          </a:p>
        </p:txBody>
      </p:sp>
    </p:spTree>
    <p:extLst>
      <p:ext uri="{BB962C8B-B14F-4D97-AF65-F5344CB8AC3E}">
        <p14:creationId xmlns:p14="http://schemas.microsoft.com/office/powerpoint/2010/main" val="1842016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0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0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0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12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152400"/>
            <a:ext cx="8229600" cy="1143000"/>
          </a:xfrm>
        </p:spPr>
        <p:txBody>
          <a:bodyPr/>
          <a:lstStyle/>
          <a:p>
            <a:pPr eaLnBrk="1" hangingPunct="1"/>
            <a:r>
              <a:rPr lang="en-US" sz="3200" u="sng" smtClean="0"/>
              <a:t>(Gravitational field inside a planet)</a:t>
            </a:r>
          </a:p>
        </p:txBody>
      </p:sp>
      <p:sp>
        <p:nvSpPr>
          <p:cNvPr id="53251" name="Rectangle 3"/>
          <p:cNvSpPr>
            <a:spLocks noGrp="1" noChangeArrowheads="1"/>
          </p:cNvSpPr>
          <p:nvPr>
            <p:ph type="body" sz="half" idx="1"/>
          </p:nvPr>
        </p:nvSpPr>
        <p:spPr>
          <a:xfrm>
            <a:off x="533400" y="990600"/>
            <a:ext cx="8229600" cy="5867400"/>
          </a:xfrm>
        </p:spPr>
        <p:txBody>
          <a:bodyPr/>
          <a:lstStyle/>
          <a:p>
            <a:pPr eaLnBrk="1" hangingPunct="1"/>
            <a:r>
              <a:rPr lang="en-US" sz="2000" smtClean="0"/>
              <a:t>We will not cover this much or examine this in this course. </a:t>
            </a:r>
          </a:p>
          <a:p>
            <a:pPr eaLnBrk="1" hangingPunct="1"/>
            <a:endParaRPr lang="en-US" sz="2000" smtClean="0"/>
          </a:p>
          <a:p>
            <a:pPr eaLnBrk="1" hangingPunct="1"/>
            <a:r>
              <a:rPr lang="en-US" sz="2000" smtClean="0"/>
              <a:t>The only thing we will note is that the field  increases linearly inside the planet (and falls off in the usual inverse-square way outside). It is zero right in the middle of the planet. </a:t>
            </a:r>
          </a:p>
          <a:p>
            <a:pPr eaLnBrk="1" hangingPunct="1">
              <a:buFontTx/>
              <a:buNone/>
            </a:pPr>
            <a:endParaRPr lang="en-US" sz="2000" smtClean="0"/>
          </a:p>
          <a:p>
            <a:pPr eaLnBrk="1" hangingPunct="1">
              <a:buFontTx/>
              <a:buNone/>
            </a:pPr>
            <a:endParaRPr lang="en-US" sz="1800" smtClean="0"/>
          </a:p>
          <a:p>
            <a:pPr eaLnBrk="1" hangingPunct="1"/>
            <a:endParaRPr lang="en-US" sz="1800" smtClean="0"/>
          </a:p>
          <a:p>
            <a:pPr eaLnBrk="1" hangingPunct="1">
              <a:buFontTx/>
              <a:buNone/>
            </a:pPr>
            <a:endParaRPr lang="en-US" sz="1800" smtClean="0"/>
          </a:p>
          <a:p>
            <a:pPr eaLnBrk="1" hangingPunct="1"/>
            <a:endParaRPr lang="en-US" sz="1800" smtClean="0"/>
          </a:p>
          <a:p>
            <a:pPr eaLnBrk="1" hangingPunct="1"/>
            <a:endParaRPr lang="en-US" sz="1800" smtClean="0"/>
          </a:p>
          <a:p>
            <a:pPr eaLnBrk="1" hangingPunct="1"/>
            <a:endParaRPr lang="en-US" sz="1800" smtClean="0"/>
          </a:p>
          <a:p>
            <a:pPr eaLnBrk="1" hangingPunct="1"/>
            <a:endParaRPr lang="en-US" sz="1800" smtClean="0"/>
          </a:p>
          <a:p>
            <a:pPr eaLnBrk="1" hangingPunct="1"/>
            <a:endParaRPr lang="en-US" sz="1800" smtClean="0"/>
          </a:p>
          <a:p>
            <a:pPr eaLnBrk="1" hangingPunct="1"/>
            <a:endParaRPr lang="en-US" sz="1800" smtClean="0"/>
          </a:p>
          <a:p>
            <a:pPr eaLnBrk="1" hangingPunct="1"/>
            <a:r>
              <a:rPr lang="en-US" sz="1800" smtClean="0"/>
              <a:t>Read about it if you are interested!!</a:t>
            </a:r>
          </a:p>
          <a:p>
            <a:pPr eaLnBrk="1" hangingPunct="1">
              <a:buFontTx/>
              <a:buNone/>
            </a:pPr>
            <a:endParaRPr lang="en-US" sz="1800" smtClean="0"/>
          </a:p>
        </p:txBody>
      </p:sp>
      <p:pic>
        <p:nvPicPr>
          <p:cNvPr id="53256" name="Picture 8" descr="09-23Figure_FIG"/>
          <p:cNvPicPr>
            <a:picLocks noGrp="1" noChangeAspect="1" noChangeArrowheads="1"/>
          </p:cNvPicPr>
          <p:nvPr>
            <p:ph sz="half" idx="2"/>
          </p:nvPr>
        </p:nvPicPr>
        <p:blipFill>
          <a:blip r:embed="rId3"/>
          <a:srcRect/>
          <a:stretch>
            <a:fillRect/>
          </a:stretch>
        </p:blipFill>
        <p:spPr>
          <a:xfrm>
            <a:off x="4267200" y="2743200"/>
            <a:ext cx="4038600" cy="2908300"/>
          </a:xfrm>
          <a:noFill/>
        </p:spPr>
      </p:pic>
    </p:spTree>
    <p:extLst>
      <p:ext uri="{BB962C8B-B14F-4D97-AF65-F5344CB8AC3E}">
        <p14:creationId xmlns:p14="http://schemas.microsoft.com/office/powerpoint/2010/main" val="486961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2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325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325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3251">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685800" y="228600"/>
            <a:ext cx="8458200" cy="990600"/>
          </a:xfrm>
        </p:spPr>
        <p:txBody>
          <a:bodyPr/>
          <a:lstStyle/>
          <a:p>
            <a:pPr eaLnBrk="1" hangingPunct="1"/>
            <a:r>
              <a:rPr lang="en-US" sz="2800" u="sng" smtClean="0"/>
              <a:t>(A very little on Einstein’s Theory of Gravitation)</a:t>
            </a:r>
          </a:p>
        </p:txBody>
      </p:sp>
      <p:sp>
        <p:nvSpPr>
          <p:cNvPr id="55299" name="Rectangle 3"/>
          <p:cNvSpPr>
            <a:spLocks noGrp="1" noChangeArrowheads="1"/>
          </p:cNvSpPr>
          <p:nvPr>
            <p:ph type="body" sz="half" idx="1"/>
          </p:nvPr>
        </p:nvSpPr>
        <p:spPr>
          <a:xfrm>
            <a:off x="533400" y="1066800"/>
            <a:ext cx="8001000" cy="2209800"/>
          </a:xfrm>
        </p:spPr>
        <p:txBody>
          <a:bodyPr/>
          <a:lstStyle/>
          <a:p>
            <a:pPr eaLnBrk="1" hangingPunct="1"/>
            <a:r>
              <a:rPr lang="en-US" sz="2000" smtClean="0"/>
              <a:t>1900’s: Einstein’s theory of general relativity involves </a:t>
            </a:r>
            <a:r>
              <a:rPr lang="en-US" sz="2000" b="1" smtClean="0"/>
              <a:t>curved four-dimensional space-time</a:t>
            </a:r>
          </a:p>
          <a:p>
            <a:pPr eaLnBrk="1" hangingPunct="1"/>
            <a:endParaRPr lang="en-US" sz="2000" b="1" smtClean="0"/>
          </a:p>
        </p:txBody>
      </p:sp>
      <p:pic>
        <p:nvPicPr>
          <p:cNvPr id="55300" name="Picture 4" descr="09-25Figure_FIG"/>
          <p:cNvPicPr>
            <a:picLocks noGrp="1" noChangeAspect="1" noChangeArrowheads="1"/>
          </p:cNvPicPr>
          <p:nvPr>
            <p:ph sz="half" idx="2"/>
          </p:nvPr>
        </p:nvPicPr>
        <p:blipFill>
          <a:blip r:embed="rId3"/>
          <a:srcRect/>
          <a:stretch>
            <a:fillRect/>
          </a:stretch>
        </p:blipFill>
        <p:spPr>
          <a:xfrm>
            <a:off x="4724400" y="1905000"/>
            <a:ext cx="3505200" cy="1985963"/>
          </a:xfrm>
          <a:noFill/>
        </p:spPr>
      </p:pic>
      <p:sp>
        <p:nvSpPr>
          <p:cNvPr id="55305" name="Text Box 9"/>
          <p:cNvSpPr txBox="1">
            <a:spLocks noChangeArrowheads="1"/>
          </p:cNvSpPr>
          <p:nvPr/>
        </p:nvSpPr>
        <p:spPr bwMode="auto">
          <a:xfrm>
            <a:off x="609600" y="2438400"/>
            <a:ext cx="3505200" cy="1006475"/>
          </a:xfrm>
          <a:prstGeom prst="rect">
            <a:avLst/>
          </a:prstGeom>
          <a:noFill/>
          <a:ln w="9525">
            <a:noFill/>
            <a:miter lim="800000"/>
            <a:headEnd/>
            <a:tailEnd/>
          </a:ln>
        </p:spPr>
        <p:txBody>
          <a:bodyPr>
            <a:spAutoFit/>
          </a:bodyPr>
          <a:lstStyle/>
          <a:p>
            <a:pPr>
              <a:spcBef>
                <a:spcPct val="50000"/>
              </a:spcBef>
            </a:pPr>
            <a:r>
              <a:rPr lang="en-US" sz="2000"/>
              <a:t>Replace bodies producing gravitational fields with warped space-time.</a:t>
            </a:r>
          </a:p>
        </p:txBody>
      </p:sp>
      <p:sp>
        <p:nvSpPr>
          <p:cNvPr id="55306" name="Text Box 10"/>
          <p:cNvSpPr txBox="1">
            <a:spLocks noChangeArrowheads="1"/>
          </p:cNvSpPr>
          <p:nvPr/>
        </p:nvSpPr>
        <p:spPr bwMode="auto">
          <a:xfrm>
            <a:off x="533400" y="4495800"/>
            <a:ext cx="7086600" cy="366713"/>
          </a:xfrm>
          <a:prstGeom prst="rect">
            <a:avLst/>
          </a:prstGeom>
          <a:noFill/>
          <a:ln w="9525">
            <a:noFill/>
            <a:miter lim="800000"/>
            <a:headEnd/>
            <a:tailEnd/>
          </a:ln>
        </p:spPr>
        <p:txBody>
          <a:bodyPr>
            <a:spAutoFit/>
          </a:bodyPr>
          <a:lstStyle/>
          <a:p>
            <a:pPr>
              <a:spcBef>
                <a:spcPct val="50000"/>
              </a:spcBef>
            </a:pPr>
            <a:r>
              <a:rPr lang="en-US" i="1"/>
              <a:t>Not examinable in this course…</a:t>
            </a:r>
          </a:p>
        </p:txBody>
      </p:sp>
    </p:spTree>
    <p:extLst>
      <p:ext uri="{BB962C8B-B14F-4D97-AF65-F5344CB8AC3E}">
        <p14:creationId xmlns:p14="http://schemas.microsoft.com/office/powerpoint/2010/main" val="1440941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29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530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530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53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5" grpId="0"/>
      <p:bldP spid="5530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304800"/>
            <a:ext cx="8001000" cy="715963"/>
          </a:xfrm>
        </p:spPr>
        <p:txBody>
          <a:bodyPr/>
          <a:lstStyle/>
          <a:p>
            <a:pPr eaLnBrk="1" hangingPunct="1"/>
            <a:r>
              <a:rPr lang="en-US" sz="3200" u="sng" smtClean="0"/>
              <a:t>A little on Black Holes</a:t>
            </a:r>
          </a:p>
        </p:txBody>
      </p:sp>
      <p:sp>
        <p:nvSpPr>
          <p:cNvPr id="57347" name="Rectangle 3"/>
          <p:cNvSpPr>
            <a:spLocks noGrp="1" noChangeArrowheads="1"/>
          </p:cNvSpPr>
          <p:nvPr>
            <p:ph type="body" sz="half" idx="1"/>
          </p:nvPr>
        </p:nvSpPr>
        <p:spPr>
          <a:xfrm>
            <a:off x="304800" y="990600"/>
            <a:ext cx="8382000" cy="5867400"/>
          </a:xfrm>
        </p:spPr>
        <p:txBody>
          <a:bodyPr/>
          <a:lstStyle/>
          <a:p>
            <a:pPr eaLnBrk="1" hangingPunct="1">
              <a:lnSpc>
                <a:spcPct val="80000"/>
              </a:lnSpc>
            </a:pPr>
            <a:r>
              <a:rPr lang="en-US" sz="2000" dirty="0" smtClean="0"/>
              <a:t>Because </a:t>
            </a:r>
            <a:r>
              <a:rPr lang="en-US" sz="2000" dirty="0" err="1" smtClean="0"/>
              <a:t>grav</a:t>
            </a:r>
            <a:r>
              <a:rPr lang="en-US" sz="2000" dirty="0" smtClean="0"/>
              <a:t> force increases with decreasing distance, then if a massive object somehow shrinks tremendously (keeping amount of mass fixed) the </a:t>
            </a:r>
            <a:r>
              <a:rPr lang="en-US" sz="2000" dirty="0" err="1" smtClean="0"/>
              <a:t>grav</a:t>
            </a:r>
            <a:r>
              <a:rPr lang="en-US" sz="2000" dirty="0" smtClean="0"/>
              <a:t> force </a:t>
            </a:r>
            <a:r>
              <a:rPr lang="en-US" sz="2000" u="sng" dirty="0" smtClean="0"/>
              <a:t>on its surface</a:t>
            </a:r>
            <a:r>
              <a:rPr lang="en-US" sz="2000" dirty="0" smtClean="0"/>
              <a:t> gets tremendously stronger.</a:t>
            </a:r>
          </a:p>
          <a:p>
            <a:pPr eaLnBrk="1" hangingPunct="1">
              <a:lnSpc>
                <a:spcPct val="80000"/>
              </a:lnSpc>
              <a:buFontTx/>
              <a:buNone/>
            </a:pPr>
            <a:endParaRPr lang="en-US" sz="2000" dirty="0" smtClean="0"/>
          </a:p>
          <a:p>
            <a:pPr eaLnBrk="1" hangingPunct="1">
              <a:lnSpc>
                <a:spcPct val="80000"/>
              </a:lnSpc>
            </a:pPr>
            <a:r>
              <a:rPr lang="en-US" sz="2000" dirty="0" smtClean="0"/>
              <a:t>Happens for massive stars (&gt; 1.5 of mass of our sun) when they have burnt their fuel – the stuff left condenses into an extremely dense object (neutron star) which, if large enough, continues to shrink because of its gravity.</a:t>
            </a:r>
          </a:p>
          <a:p>
            <a:pPr eaLnBrk="1" hangingPunct="1">
              <a:lnSpc>
                <a:spcPct val="80000"/>
              </a:lnSpc>
              <a:buFontTx/>
              <a:buNone/>
            </a:pPr>
            <a:endParaRPr lang="en-US" sz="2000" dirty="0" smtClean="0"/>
          </a:p>
          <a:p>
            <a:pPr eaLnBrk="1" hangingPunct="1">
              <a:lnSpc>
                <a:spcPct val="80000"/>
              </a:lnSpc>
            </a:pPr>
            <a:r>
              <a:rPr lang="en-US" sz="2000" dirty="0" smtClean="0"/>
              <a:t>Consider an object on the surface of such a star – it feels increasing </a:t>
            </a:r>
            <a:r>
              <a:rPr lang="en-US" sz="2000" dirty="0" err="1" smtClean="0"/>
              <a:t>grav</a:t>
            </a:r>
            <a:r>
              <a:rPr lang="en-US" sz="2000" dirty="0" smtClean="0"/>
              <a:t> force, to the point that it can never leave it. </a:t>
            </a:r>
          </a:p>
          <a:p>
            <a:pPr eaLnBrk="1" hangingPunct="1">
              <a:lnSpc>
                <a:spcPct val="80000"/>
              </a:lnSpc>
              <a:buFontTx/>
              <a:buNone/>
            </a:pPr>
            <a:r>
              <a:rPr lang="en-US" sz="2000" dirty="0" smtClean="0"/>
              <a:t>i.e. the speed required to overcome the </a:t>
            </a:r>
            <a:r>
              <a:rPr lang="en-US" sz="2000" dirty="0" err="1" smtClean="0"/>
              <a:t>grav</a:t>
            </a:r>
            <a:r>
              <a:rPr lang="en-US" sz="2000" dirty="0" smtClean="0"/>
              <a:t> force becomes faster than the speed of light, and </a:t>
            </a:r>
            <a:r>
              <a:rPr lang="en-US" sz="2000" i="1" dirty="0" smtClean="0"/>
              <a:t>no</a:t>
            </a:r>
            <a:r>
              <a:rPr lang="en-US" sz="2000" dirty="0" smtClean="0"/>
              <a:t> object can have such a speed. Called a </a:t>
            </a:r>
            <a:r>
              <a:rPr lang="en-US" sz="2000" b="1" dirty="0" smtClean="0">
                <a:solidFill>
                  <a:srgbClr val="CC3399"/>
                </a:solidFill>
              </a:rPr>
              <a:t>black hole</a:t>
            </a:r>
            <a:r>
              <a:rPr lang="en-US" sz="2000" dirty="0" smtClean="0">
                <a:solidFill>
                  <a:srgbClr val="CC3399"/>
                </a:solidFill>
              </a:rPr>
              <a:t>.</a:t>
            </a:r>
          </a:p>
          <a:p>
            <a:pPr eaLnBrk="1" hangingPunct="1">
              <a:lnSpc>
                <a:spcPct val="80000"/>
              </a:lnSpc>
              <a:buFontTx/>
              <a:buNone/>
            </a:pPr>
            <a:endParaRPr lang="en-US" sz="2000" dirty="0" smtClean="0"/>
          </a:p>
          <a:p>
            <a:pPr eaLnBrk="1" hangingPunct="1">
              <a:lnSpc>
                <a:spcPct val="80000"/>
              </a:lnSpc>
              <a:buFontTx/>
              <a:buNone/>
            </a:pPr>
            <a:r>
              <a:rPr lang="en-US" sz="2000" dirty="0" smtClean="0"/>
              <a:t>This means no object, not even light, can escape </a:t>
            </a:r>
          </a:p>
          <a:p>
            <a:pPr eaLnBrk="1" hangingPunct="1">
              <a:lnSpc>
                <a:spcPct val="80000"/>
              </a:lnSpc>
              <a:buFontTx/>
              <a:buNone/>
            </a:pPr>
            <a:r>
              <a:rPr lang="en-US" sz="2000" dirty="0" smtClean="0"/>
              <a:t>from a black hole. Anything coming near gets sucked in </a:t>
            </a:r>
          </a:p>
          <a:p>
            <a:pPr eaLnBrk="1" hangingPunct="1">
              <a:lnSpc>
                <a:spcPct val="80000"/>
              </a:lnSpc>
              <a:buFontTx/>
              <a:buNone/>
            </a:pPr>
            <a:r>
              <a:rPr lang="en-US" sz="2000" dirty="0" smtClean="0"/>
              <a:t>and destroyed (although its mass, </a:t>
            </a:r>
            <a:r>
              <a:rPr lang="en-US" sz="2000" dirty="0" err="1" smtClean="0"/>
              <a:t>ang</a:t>
            </a:r>
            <a:r>
              <a:rPr lang="en-US" sz="2000" dirty="0" smtClean="0"/>
              <a:t> mom, charge are </a:t>
            </a:r>
          </a:p>
          <a:p>
            <a:pPr eaLnBrk="1" hangingPunct="1">
              <a:lnSpc>
                <a:spcPct val="80000"/>
              </a:lnSpc>
              <a:buFontTx/>
              <a:buNone/>
            </a:pPr>
            <a:r>
              <a:rPr lang="en-US" sz="2000" dirty="0" smtClean="0"/>
              <a:t>preserved)</a:t>
            </a:r>
          </a:p>
        </p:txBody>
      </p:sp>
      <p:pic>
        <p:nvPicPr>
          <p:cNvPr id="57348" name="Picture 4" descr="09-27Figure_FIG"/>
          <p:cNvPicPr>
            <a:picLocks noGrp="1" noChangeAspect="1" noChangeArrowheads="1"/>
          </p:cNvPicPr>
          <p:nvPr>
            <p:ph sz="half" idx="2"/>
          </p:nvPr>
        </p:nvPicPr>
        <p:blipFill>
          <a:blip r:embed="rId3"/>
          <a:srcRect/>
          <a:stretch>
            <a:fillRect/>
          </a:stretch>
        </p:blipFill>
        <p:spPr>
          <a:xfrm>
            <a:off x="6764338" y="4548188"/>
            <a:ext cx="2379662" cy="2309812"/>
          </a:xfrm>
          <a:noFill/>
        </p:spPr>
      </p:pic>
    </p:spTree>
    <p:extLst>
      <p:ext uri="{BB962C8B-B14F-4D97-AF65-F5344CB8AC3E}">
        <p14:creationId xmlns:p14="http://schemas.microsoft.com/office/powerpoint/2010/main" val="3008591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73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734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734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7347">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7347">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7347">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7347">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7347">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73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0"/>
            <a:ext cx="8229600" cy="1143000"/>
          </a:xfrm>
        </p:spPr>
        <p:txBody>
          <a:bodyPr/>
          <a:lstStyle/>
          <a:p>
            <a:pPr eaLnBrk="1" hangingPunct="1"/>
            <a:r>
              <a:rPr lang="en-US" sz="3200" u="sng" smtClean="0"/>
              <a:t>Black holes continued…</a:t>
            </a:r>
          </a:p>
        </p:txBody>
      </p:sp>
      <p:sp>
        <p:nvSpPr>
          <p:cNvPr id="59395" name="Rectangle 3"/>
          <p:cNvSpPr>
            <a:spLocks noGrp="1" noChangeArrowheads="1"/>
          </p:cNvSpPr>
          <p:nvPr>
            <p:ph type="body" sz="half" idx="1"/>
          </p:nvPr>
        </p:nvSpPr>
        <p:spPr>
          <a:xfrm>
            <a:off x="457200" y="1066800"/>
            <a:ext cx="7848600" cy="2362200"/>
          </a:xfrm>
        </p:spPr>
        <p:txBody>
          <a:bodyPr/>
          <a:lstStyle/>
          <a:p>
            <a:pPr eaLnBrk="1" hangingPunct="1"/>
            <a:r>
              <a:rPr lang="en-US" sz="2000" dirty="0" smtClean="0">
                <a:solidFill>
                  <a:srgbClr val="CC3399"/>
                </a:solidFill>
              </a:rPr>
              <a:t>Since black holes are invisible, how do we know they exist?</a:t>
            </a:r>
          </a:p>
          <a:p>
            <a:pPr eaLnBrk="1" hangingPunct="1">
              <a:buFontTx/>
              <a:buNone/>
            </a:pPr>
            <a:r>
              <a:rPr lang="en-US" sz="2000" dirty="0" smtClean="0"/>
              <a:t>By their </a:t>
            </a:r>
            <a:r>
              <a:rPr lang="en-US" sz="2000" dirty="0" err="1" smtClean="0"/>
              <a:t>grav</a:t>
            </a:r>
            <a:r>
              <a:rPr lang="en-US" sz="2000" dirty="0" smtClean="0"/>
              <a:t>. influence on neighboring stars – e.g. binary star systems, where have one luminous star and a black-hole orbiting each other.</a:t>
            </a:r>
          </a:p>
          <a:p>
            <a:pPr eaLnBrk="1" hangingPunct="1">
              <a:buFontTx/>
              <a:buNone/>
            </a:pPr>
            <a:r>
              <a:rPr lang="en-US" sz="2000" dirty="0" smtClean="0"/>
              <a:t>Other experimental evidence indicates massive black holes at the center of many galaxies e.g. in old ones, stars circle in a huge </a:t>
            </a:r>
            <a:r>
              <a:rPr lang="en-US" sz="2000" dirty="0" err="1" smtClean="0"/>
              <a:t>grav</a:t>
            </a:r>
            <a:r>
              <a:rPr lang="en-US" sz="2000" dirty="0" smtClean="0"/>
              <a:t> field, with an “empty-looking” center.  </a:t>
            </a:r>
          </a:p>
          <a:p>
            <a:pPr eaLnBrk="1" hangingPunct="1">
              <a:buFontTx/>
              <a:buNone/>
            </a:pPr>
            <a:r>
              <a:rPr lang="en-US" sz="2000" dirty="0" smtClean="0"/>
              <a:t>Galactic black holes have masses 10</a:t>
            </a:r>
            <a:r>
              <a:rPr lang="en-US" sz="2000" baseline="30000" dirty="0" smtClean="0"/>
              <a:t>6 </a:t>
            </a:r>
            <a:r>
              <a:rPr lang="en-US" sz="2000" dirty="0" smtClean="0"/>
              <a:t>– 10</a:t>
            </a:r>
            <a:r>
              <a:rPr lang="en-US" sz="2000" baseline="30000" dirty="0" smtClean="0"/>
              <a:t>9</a:t>
            </a:r>
            <a:r>
              <a:rPr lang="en-US" sz="2000" dirty="0" smtClean="0"/>
              <a:t> times that of our sun.</a:t>
            </a:r>
          </a:p>
        </p:txBody>
      </p:sp>
      <p:sp>
        <p:nvSpPr>
          <p:cNvPr id="59396" name="Text Box 4"/>
          <p:cNvSpPr txBox="1">
            <a:spLocks noChangeArrowheads="1"/>
          </p:cNvSpPr>
          <p:nvPr/>
        </p:nvSpPr>
        <p:spPr bwMode="auto">
          <a:xfrm>
            <a:off x="304800" y="4191000"/>
            <a:ext cx="5486400" cy="2225675"/>
          </a:xfrm>
          <a:prstGeom prst="rect">
            <a:avLst/>
          </a:prstGeom>
          <a:noFill/>
          <a:ln w="9525">
            <a:noFill/>
            <a:miter lim="800000"/>
            <a:headEnd/>
            <a:tailEnd/>
          </a:ln>
        </p:spPr>
        <p:txBody>
          <a:bodyPr>
            <a:spAutoFit/>
          </a:bodyPr>
          <a:lstStyle/>
          <a:p>
            <a:pPr>
              <a:spcBef>
                <a:spcPct val="50000"/>
              </a:spcBef>
              <a:buFontTx/>
              <a:buChar char="•"/>
            </a:pPr>
            <a:r>
              <a:rPr lang="en-US"/>
              <a:t> </a:t>
            </a:r>
            <a:r>
              <a:rPr lang="en-US" sz="2000"/>
              <a:t>Related, but still speculative, entity: </a:t>
            </a:r>
            <a:r>
              <a:rPr lang="en-US" sz="2000" b="1"/>
              <a:t>wormhole</a:t>
            </a:r>
          </a:p>
          <a:p>
            <a:pPr>
              <a:spcBef>
                <a:spcPct val="50000"/>
              </a:spcBef>
            </a:pPr>
            <a:r>
              <a:rPr lang="en-US" sz="2000"/>
              <a:t>Instead of collapsing to a point, it opens out again in another part of the universe – time travel…</a:t>
            </a:r>
          </a:p>
          <a:p>
            <a:pPr>
              <a:spcBef>
                <a:spcPct val="50000"/>
              </a:spcBef>
            </a:pPr>
            <a:r>
              <a:rPr lang="en-US" sz="2000"/>
              <a:t>But still speculative (unlike black holes)</a:t>
            </a:r>
          </a:p>
        </p:txBody>
      </p:sp>
      <p:pic>
        <p:nvPicPr>
          <p:cNvPr id="59397" name="Picture 5" descr="09-28Figure_FIG"/>
          <p:cNvPicPr>
            <a:picLocks noGrp="1" noChangeAspect="1" noChangeArrowheads="1"/>
          </p:cNvPicPr>
          <p:nvPr>
            <p:ph sz="half" idx="2"/>
          </p:nvPr>
        </p:nvPicPr>
        <p:blipFill>
          <a:blip r:embed="rId3"/>
          <a:srcRect/>
          <a:stretch>
            <a:fillRect/>
          </a:stretch>
        </p:blipFill>
        <p:spPr>
          <a:xfrm>
            <a:off x="6096000" y="4191000"/>
            <a:ext cx="2370138" cy="2311400"/>
          </a:xfrm>
          <a:noFill/>
        </p:spPr>
      </p:pic>
    </p:spTree>
    <p:extLst>
      <p:ext uri="{BB962C8B-B14F-4D97-AF65-F5344CB8AC3E}">
        <p14:creationId xmlns:p14="http://schemas.microsoft.com/office/powerpoint/2010/main" val="2781058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39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939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939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939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93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1" name="Text Box 5"/>
          <p:cNvSpPr txBox="1">
            <a:spLocks noChangeArrowheads="1"/>
          </p:cNvSpPr>
          <p:nvPr/>
        </p:nvSpPr>
        <p:spPr bwMode="auto">
          <a:xfrm>
            <a:off x="1524000" y="228600"/>
            <a:ext cx="6553200" cy="457200"/>
          </a:xfrm>
          <a:prstGeom prst="rect">
            <a:avLst/>
          </a:prstGeom>
          <a:noFill/>
          <a:ln w="9525">
            <a:noFill/>
            <a:miter lim="800000"/>
            <a:headEnd/>
            <a:tailEnd/>
          </a:ln>
        </p:spPr>
        <p:txBody>
          <a:bodyPr>
            <a:spAutoFit/>
          </a:bodyPr>
          <a:lstStyle/>
          <a:p>
            <a:pPr algn="ctr">
              <a:spcBef>
                <a:spcPct val="50000"/>
              </a:spcBef>
            </a:pPr>
            <a:r>
              <a:rPr lang="en-US" sz="2400" b="1" u="sng"/>
              <a:t>Clicker Question</a:t>
            </a:r>
          </a:p>
        </p:txBody>
      </p:sp>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27239414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274638"/>
            <a:ext cx="8229600" cy="792162"/>
          </a:xfrm>
        </p:spPr>
        <p:txBody>
          <a:bodyPr/>
          <a:lstStyle/>
          <a:p>
            <a:pPr eaLnBrk="1" hangingPunct="1"/>
            <a:r>
              <a:rPr lang="en-US" sz="3200" u="sng" smtClean="0"/>
              <a:t>The universal law of gravity (Newton)</a:t>
            </a:r>
          </a:p>
        </p:txBody>
      </p:sp>
      <p:sp>
        <p:nvSpPr>
          <p:cNvPr id="3075" name="Rectangle 3"/>
          <p:cNvSpPr>
            <a:spLocks noGrp="1" noChangeArrowheads="1"/>
          </p:cNvSpPr>
          <p:nvPr>
            <p:ph type="body" idx="1"/>
          </p:nvPr>
        </p:nvSpPr>
        <p:spPr>
          <a:xfrm>
            <a:off x="457200" y="1219200"/>
            <a:ext cx="8229600" cy="685800"/>
          </a:xfrm>
        </p:spPr>
        <p:txBody>
          <a:bodyPr/>
          <a:lstStyle/>
          <a:p>
            <a:pPr eaLnBrk="1" hangingPunct="1"/>
            <a:r>
              <a:rPr lang="en-US" sz="2000" smtClean="0"/>
              <a:t>Every mass </a:t>
            </a:r>
            <a:r>
              <a:rPr lang="en-US" sz="2000" i="1" smtClean="0"/>
              <a:t>m</a:t>
            </a:r>
            <a:r>
              <a:rPr lang="en-US" sz="2000" i="1" baseline="-25000" smtClean="0"/>
              <a:t>1</a:t>
            </a:r>
            <a:r>
              <a:rPr lang="en-US" sz="2000" baseline="-25000" smtClean="0"/>
              <a:t> </a:t>
            </a:r>
            <a:r>
              <a:rPr lang="en-US" sz="2000" smtClean="0"/>
              <a:t>attracts every other mass </a:t>
            </a:r>
            <a:r>
              <a:rPr lang="en-US" sz="2000" i="1" smtClean="0"/>
              <a:t>m</a:t>
            </a:r>
            <a:r>
              <a:rPr lang="en-US" sz="2000" i="1" baseline="-25000" smtClean="0"/>
              <a:t>2</a:t>
            </a:r>
            <a:r>
              <a:rPr lang="en-US" sz="2000" baseline="-25000" smtClean="0"/>
              <a:t> </a:t>
            </a:r>
            <a:r>
              <a:rPr lang="en-US" sz="2000" smtClean="0"/>
              <a:t>with a force:</a:t>
            </a:r>
          </a:p>
        </p:txBody>
      </p:sp>
      <p:grpSp>
        <p:nvGrpSpPr>
          <p:cNvPr id="2" name="Group 10"/>
          <p:cNvGrpSpPr>
            <a:grpSpLocks/>
          </p:cNvGrpSpPr>
          <p:nvPr/>
        </p:nvGrpSpPr>
        <p:grpSpPr bwMode="auto">
          <a:xfrm>
            <a:off x="2895600" y="1905000"/>
            <a:ext cx="2438400" cy="1066800"/>
            <a:chOff x="672" y="1440"/>
            <a:chExt cx="1536" cy="672"/>
          </a:xfrm>
        </p:grpSpPr>
        <p:sp>
          <p:nvSpPr>
            <p:cNvPr id="4113" name="Text Box 4"/>
            <p:cNvSpPr txBox="1">
              <a:spLocks noChangeArrowheads="1"/>
            </p:cNvSpPr>
            <p:nvPr/>
          </p:nvSpPr>
          <p:spPr bwMode="auto">
            <a:xfrm>
              <a:off x="816" y="1536"/>
              <a:ext cx="1152" cy="288"/>
            </a:xfrm>
            <a:prstGeom prst="rect">
              <a:avLst/>
            </a:prstGeom>
            <a:noFill/>
            <a:ln w="9525">
              <a:noFill/>
              <a:miter lim="800000"/>
              <a:headEnd/>
              <a:tailEnd/>
            </a:ln>
          </p:spPr>
          <p:txBody>
            <a:bodyPr>
              <a:spAutoFit/>
            </a:bodyPr>
            <a:lstStyle/>
            <a:p>
              <a:pPr>
                <a:spcBef>
                  <a:spcPct val="50000"/>
                </a:spcBef>
              </a:pPr>
              <a:r>
                <a:rPr lang="en-US" sz="2400" i="1"/>
                <a:t>F</a:t>
              </a:r>
              <a:r>
                <a:rPr lang="en-US" sz="2400"/>
                <a:t> ~</a:t>
              </a:r>
              <a:r>
                <a:rPr lang="en-US" sz="2000"/>
                <a:t> </a:t>
              </a:r>
            </a:p>
          </p:txBody>
        </p:sp>
        <p:sp>
          <p:nvSpPr>
            <p:cNvPr id="4114" name="Text Box 5"/>
            <p:cNvSpPr txBox="1">
              <a:spLocks noChangeArrowheads="1"/>
            </p:cNvSpPr>
            <p:nvPr/>
          </p:nvSpPr>
          <p:spPr bwMode="auto">
            <a:xfrm>
              <a:off x="1200" y="1440"/>
              <a:ext cx="1008" cy="250"/>
            </a:xfrm>
            <a:prstGeom prst="rect">
              <a:avLst/>
            </a:prstGeom>
            <a:noFill/>
            <a:ln w="9525">
              <a:noFill/>
              <a:miter lim="800000"/>
              <a:headEnd/>
              <a:tailEnd/>
            </a:ln>
          </p:spPr>
          <p:txBody>
            <a:bodyPr>
              <a:spAutoFit/>
            </a:bodyPr>
            <a:lstStyle/>
            <a:p>
              <a:pPr>
                <a:spcBef>
                  <a:spcPct val="50000"/>
                </a:spcBef>
              </a:pPr>
              <a:r>
                <a:rPr lang="en-US" sz="2000" b="1" i="1"/>
                <a:t>m</a:t>
              </a:r>
              <a:r>
                <a:rPr lang="en-US" sz="2000" b="1" i="1" baseline="-25000"/>
                <a:t>1 </a:t>
              </a:r>
              <a:r>
                <a:rPr lang="en-US" sz="2000" b="1" i="1"/>
                <a:t>m</a:t>
              </a:r>
              <a:r>
                <a:rPr lang="en-US" sz="2000" b="1" i="1" baseline="-25000"/>
                <a:t>2</a:t>
              </a:r>
            </a:p>
          </p:txBody>
        </p:sp>
        <p:sp>
          <p:nvSpPr>
            <p:cNvPr id="4115" name="Line 7"/>
            <p:cNvSpPr>
              <a:spLocks noChangeShapeType="1"/>
            </p:cNvSpPr>
            <p:nvPr/>
          </p:nvSpPr>
          <p:spPr bwMode="auto">
            <a:xfrm>
              <a:off x="1200" y="1680"/>
              <a:ext cx="480" cy="0"/>
            </a:xfrm>
            <a:prstGeom prst="line">
              <a:avLst/>
            </a:prstGeom>
            <a:noFill/>
            <a:ln w="9525">
              <a:solidFill>
                <a:schemeClr val="tx1"/>
              </a:solidFill>
              <a:round/>
              <a:headEnd/>
              <a:tailEnd/>
            </a:ln>
          </p:spPr>
          <p:txBody>
            <a:bodyPr/>
            <a:lstStyle/>
            <a:p>
              <a:endParaRPr lang="en-US"/>
            </a:p>
          </p:txBody>
        </p:sp>
        <p:sp>
          <p:nvSpPr>
            <p:cNvPr id="4116" name="Text Box 8"/>
            <p:cNvSpPr txBox="1">
              <a:spLocks noChangeArrowheads="1"/>
            </p:cNvSpPr>
            <p:nvPr/>
          </p:nvSpPr>
          <p:spPr bwMode="auto">
            <a:xfrm>
              <a:off x="1248" y="1728"/>
              <a:ext cx="384" cy="250"/>
            </a:xfrm>
            <a:prstGeom prst="rect">
              <a:avLst/>
            </a:prstGeom>
            <a:noFill/>
            <a:ln w="9525">
              <a:noFill/>
              <a:miter lim="800000"/>
              <a:headEnd/>
              <a:tailEnd/>
            </a:ln>
          </p:spPr>
          <p:txBody>
            <a:bodyPr>
              <a:spAutoFit/>
            </a:bodyPr>
            <a:lstStyle/>
            <a:p>
              <a:pPr>
                <a:spcBef>
                  <a:spcPct val="50000"/>
                </a:spcBef>
              </a:pPr>
              <a:r>
                <a:rPr lang="en-US" sz="2000" b="1" i="1"/>
                <a:t>d </a:t>
              </a:r>
              <a:r>
                <a:rPr lang="en-US" sz="2000" b="1" i="1" baseline="30000"/>
                <a:t>2</a:t>
              </a:r>
            </a:p>
          </p:txBody>
        </p:sp>
        <p:sp>
          <p:nvSpPr>
            <p:cNvPr id="4117" name="Rectangle 9"/>
            <p:cNvSpPr>
              <a:spLocks noChangeArrowheads="1"/>
            </p:cNvSpPr>
            <p:nvPr/>
          </p:nvSpPr>
          <p:spPr bwMode="auto">
            <a:xfrm>
              <a:off x="672" y="1440"/>
              <a:ext cx="1200" cy="672"/>
            </a:xfrm>
            <a:prstGeom prst="rect">
              <a:avLst/>
            </a:prstGeom>
            <a:noFill/>
            <a:ln w="9525">
              <a:solidFill>
                <a:schemeClr val="tx1"/>
              </a:solidFill>
              <a:miter lim="800000"/>
              <a:headEnd/>
              <a:tailEnd/>
            </a:ln>
          </p:spPr>
          <p:txBody>
            <a:bodyPr wrap="none" anchor="ctr"/>
            <a:lstStyle/>
            <a:p>
              <a:endParaRPr lang="en-US"/>
            </a:p>
          </p:txBody>
        </p:sp>
      </p:grpSp>
      <p:sp>
        <p:nvSpPr>
          <p:cNvPr id="3083" name="Line 11"/>
          <p:cNvSpPr>
            <a:spLocks noChangeShapeType="1"/>
          </p:cNvSpPr>
          <p:nvPr/>
        </p:nvSpPr>
        <p:spPr bwMode="auto">
          <a:xfrm>
            <a:off x="4038600" y="2743200"/>
            <a:ext cx="1371600" cy="533400"/>
          </a:xfrm>
          <a:prstGeom prst="line">
            <a:avLst/>
          </a:prstGeom>
          <a:noFill/>
          <a:ln w="9525">
            <a:solidFill>
              <a:srgbClr val="CC3399"/>
            </a:solidFill>
            <a:round/>
            <a:headEnd type="triangle" w="med" len="med"/>
            <a:tailEnd/>
          </a:ln>
        </p:spPr>
        <p:txBody>
          <a:bodyPr/>
          <a:lstStyle/>
          <a:p>
            <a:endParaRPr lang="en-US"/>
          </a:p>
        </p:txBody>
      </p:sp>
      <p:sp>
        <p:nvSpPr>
          <p:cNvPr id="3084" name="Text Box 12"/>
          <p:cNvSpPr txBox="1">
            <a:spLocks noChangeArrowheads="1"/>
          </p:cNvSpPr>
          <p:nvPr/>
        </p:nvSpPr>
        <p:spPr bwMode="auto">
          <a:xfrm>
            <a:off x="5257800" y="3200400"/>
            <a:ext cx="3581400" cy="366713"/>
          </a:xfrm>
          <a:prstGeom prst="rect">
            <a:avLst/>
          </a:prstGeom>
          <a:noFill/>
          <a:ln w="9525">
            <a:noFill/>
            <a:miter lim="800000"/>
            <a:headEnd/>
            <a:tailEnd/>
          </a:ln>
        </p:spPr>
        <p:txBody>
          <a:bodyPr>
            <a:spAutoFit/>
          </a:bodyPr>
          <a:lstStyle/>
          <a:p>
            <a:pPr>
              <a:spcBef>
                <a:spcPct val="50000"/>
              </a:spcBef>
            </a:pPr>
            <a:r>
              <a:rPr lang="en-US">
                <a:solidFill>
                  <a:srgbClr val="CC3399"/>
                </a:solidFill>
              </a:rPr>
              <a:t>distance between their centers</a:t>
            </a:r>
          </a:p>
        </p:txBody>
      </p:sp>
      <p:sp>
        <p:nvSpPr>
          <p:cNvPr id="3085" name="Text Box 13"/>
          <p:cNvSpPr txBox="1">
            <a:spLocks noChangeArrowheads="1"/>
          </p:cNvSpPr>
          <p:nvPr/>
        </p:nvSpPr>
        <p:spPr bwMode="auto">
          <a:xfrm>
            <a:off x="457200" y="3581400"/>
            <a:ext cx="8153400" cy="1158875"/>
          </a:xfrm>
          <a:prstGeom prst="rect">
            <a:avLst/>
          </a:prstGeom>
          <a:noFill/>
          <a:ln w="9525">
            <a:noFill/>
            <a:miter lim="800000"/>
            <a:headEnd/>
            <a:tailEnd/>
          </a:ln>
        </p:spPr>
        <p:txBody>
          <a:bodyPr>
            <a:spAutoFit/>
          </a:bodyPr>
          <a:lstStyle/>
          <a:p>
            <a:pPr>
              <a:spcBef>
                <a:spcPct val="50000"/>
              </a:spcBef>
            </a:pPr>
            <a:r>
              <a:rPr lang="en-US" sz="2000" dirty="0"/>
              <a:t>The greater (either of) the masses, the greater is the attractive force. </a:t>
            </a:r>
          </a:p>
          <a:p>
            <a:pPr>
              <a:spcBef>
                <a:spcPct val="50000"/>
              </a:spcBef>
            </a:pPr>
            <a:r>
              <a:rPr lang="en-US" sz="2000" dirty="0"/>
              <a:t>The closer they are to each other, the greater the force – with an </a:t>
            </a:r>
            <a:r>
              <a:rPr lang="en-US" sz="2000" i="1" dirty="0"/>
              <a:t>inverse-square</a:t>
            </a:r>
            <a:r>
              <a:rPr lang="en-US" sz="2000" dirty="0"/>
              <a:t> dependence.</a:t>
            </a:r>
          </a:p>
        </p:txBody>
      </p:sp>
      <p:sp>
        <p:nvSpPr>
          <p:cNvPr id="3086" name="Text Box 14"/>
          <p:cNvSpPr txBox="1">
            <a:spLocks noChangeArrowheads="1"/>
          </p:cNvSpPr>
          <p:nvPr/>
        </p:nvSpPr>
        <p:spPr bwMode="auto">
          <a:xfrm>
            <a:off x="152400" y="4953000"/>
            <a:ext cx="8610600" cy="701675"/>
          </a:xfrm>
          <a:prstGeom prst="rect">
            <a:avLst/>
          </a:prstGeom>
          <a:noFill/>
          <a:ln w="9525">
            <a:noFill/>
            <a:miter lim="800000"/>
            <a:headEnd/>
            <a:tailEnd/>
          </a:ln>
        </p:spPr>
        <p:txBody>
          <a:bodyPr>
            <a:spAutoFit/>
          </a:bodyPr>
          <a:lstStyle/>
          <a:p>
            <a:pPr>
              <a:spcBef>
                <a:spcPct val="50000"/>
              </a:spcBef>
              <a:buFontTx/>
              <a:buChar char="•"/>
            </a:pPr>
            <a:r>
              <a:rPr lang="en-US"/>
              <a:t> </a:t>
            </a:r>
            <a:r>
              <a:rPr lang="en-US" sz="2000"/>
              <a:t>The constant of proportionality is called the </a:t>
            </a:r>
            <a:r>
              <a:rPr lang="en-US" sz="2000" b="1"/>
              <a:t>universal gravitational constant, </a:t>
            </a:r>
            <a:r>
              <a:rPr lang="en-US" sz="2000"/>
              <a:t>G = 6.67 x 10 </a:t>
            </a:r>
            <a:r>
              <a:rPr lang="en-US" sz="2000" baseline="30000"/>
              <a:t>-11</a:t>
            </a:r>
            <a:r>
              <a:rPr lang="en-US" sz="2000"/>
              <a:t> N . m</a:t>
            </a:r>
            <a:r>
              <a:rPr lang="en-US" sz="2000" baseline="30000"/>
              <a:t>2</a:t>
            </a:r>
            <a:r>
              <a:rPr lang="en-US" sz="2000"/>
              <a:t>/kg</a:t>
            </a:r>
            <a:r>
              <a:rPr lang="en-US" sz="2000" baseline="30000"/>
              <a:t>2 </a:t>
            </a:r>
            <a:r>
              <a:rPr lang="en-US" sz="2000"/>
              <a:t>= 0.0000000000667 N m</a:t>
            </a:r>
            <a:r>
              <a:rPr lang="en-US" sz="2000" baseline="30000"/>
              <a:t>2</a:t>
            </a:r>
            <a:r>
              <a:rPr lang="en-US" sz="2000"/>
              <a:t>/kg</a:t>
            </a:r>
            <a:r>
              <a:rPr lang="en-US" sz="2000" baseline="30000"/>
              <a:t>2</a:t>
            </a:r>
            <a:r>
              <a:rPr lang="en-US" sz="2000"/>
              <a:t> </a:t>
            </a:r>
          </a:p>
        </p:txBody>
      </p:sp>
      <p:grpSp>
        <p:nvGrpSpPr>
          <p:cNvPr id="3" name="Group 21"/>
          <p:cNvGrpSpPr>
            <a:grpSpLocks/>
          </p:cNvGrpSpPr>
          <p:nvPr/>
        </p:nvGrpSpPr>
        <p:grpSpPr bwMode="auto">
          <a:xfrm>
            <a:off x="4724400" y="5791200"/>
            <a:ext cx="2286000" cy="1066800"/>
            <a:chOff x="2976" y="3648"/>
            <a:chExt cx="1440" cy="672"/>
          </a:xfrm>
        </p:grpSpPr>
        <p:sp>
          <p:nvSpPr>
            <p:cNvPr id="4108" name="Text Box 16"/>
            <p:cNvSpPr txBox="1">
              <a:spLocks noChangeArrowheads="1"/>
            </p:cNvSpPr>
            <p:nvPr/>
          </p:nvSpPr>
          <p:spPr bwMode="auto">
            <a:xfrm>
              <a:off x="3120" y="3744"/>
              <a:ext cx="1152" cy="288"/>
            </a:xfrm>
            <a:prstGeom prst="rect">
              <a:avLst/>
            </a:prstGeom>
            <a:noFill/>
            <a:ln w="9525">
              <a:noFill/>
              <a:miter lim="800000"/>
              <a:headEnd/>
              <a:tailEnd/>
            </a:ln>
          </p:spPr>
          <p:txBody>
            <a:bodyPr>
              <a:spAutoFit/>
            </a:bodyPr>
            <a:lstStyle/>
            <a:p>
              <a:pPr>
                <a:spcBef>
                  <a:spcPct val="50000"/>
                </a:spcBef>
              </a:pPr>
              <a:r>
                <a:rPr lang="en-US" sz="2400" i="1"/>
                <a:t>F</a:t>
              </a:r>
              <a:r>
                <a:rPr lang="en-US" sz="2400"/>
                <a:t> =</a:t>
              </a:r>
              <a:endParaRPr lang="en-US" sz="2000"/>
            </a:p>
          </p:txBody>
        </p:sp>
        <p:sp>
          <p:nvSpPr>
            <p:cNvPr id="4109" name="Text Box 17"/>
            <p:cNvSpPr txBox="1">
              <a:spLocks noChangeArrowheads="1"/>
            </p:cNvSpPr>
            <p:nvPr/>
          </p:nvSpPr>
          <p:spPr bwMode="auto">
            <a:xfrm>
              <a:off x="3408" y="3648"/>
              <a:ext cx="1008" cy="250"/>
            </a:xfrm>
            <a:prstGeom prst="rect">
              <a:avLst/>
            </a:prstGeom>
            <a:noFill/>
            <a:ln w="9525">
              <a:noFill/>
              <a:miter lim="800000"/>
              <a:headEnd/>
              <a:tailEnd/>
            </a:ln>
          </p:spPr>
          <p:txBody>
            <a:bodyPr>
              <a:spAutoFit/>
            </a:bodyPr>
            <a:lstStyle/>
            <a:p>
              <a:pPr>
                <a:spcBef>
                  <a:spcPct val="50000"/>
                </a:spcBef>
              </a:pPr>
              <a:r>
                <a:rPr lang="en-US" sz="2000" b="1" i="1"/>
                <a:t>G m</a:t>
              </a:r>
              <a:r>
                <a:rPr lang="en-US" sz="2000" b="1" i="1" baseline="-25000"/>
                <a:t>1 </a:t>
              </a:r>
              <a:r>
                <a:rPr lang="en-US" sz="2000" b="1" i="1"/>
                <a:t>m</a:t>
              </a:r>
              <a:r>
                <a:rPr lang="en-US" sz="2000" b="1" i="1" baseline="-25000"/>
                <a:t>2</a:t>
              </a:r>
            </a:p>
          </p:txBody>
        </p:sp>
        <p:sp>
          <p:nvSpPr>
            <p:cNvPr id="4110" name="Line 18"/>
            <p:cNvSpPr>
              <a:spLocks noChangeShapeType="1"/>
            </p:cNvSpPr>
            <p:nvPr/>
          </p:nvSpPr>
          <p:spPr bwMode="auto">
            <a:xfrm>
              <a:off x="3504" y="3888"/>
              <a:ext cx="480" cy="0"/>
            </a:xfrm>
            <a:prstGeom prst="line">
              <a:avLst/>
            </a:prstGeom>
            <a:noFill/>
            <a:ln w="9525">
              <a:solidFill>
                <a:schemeClr val="tx1"/>
              </a:solidFill>
              <a:round/>
              <a:headEnd/>
              <a:tailEnd/>
            </a:ln>
          </p:spPr>
          <p:txBody>
            <a:bodyPr/>
            <a:lstStyle/>
            <a:p>
              <a:endParaRPr lang="en-US"/>
            </a:p>
          </p:txBody>
        </p:sp>
        <p:sp>
          <p:nvSpPr>
            <p:cNvPr id="4111" name="Text Box 19"/>
            <p:cNvSpPr txBox="1">
              <a:spLocks noChangeArrowheads="1"/>
            </p:cNvSpPr>
            <p:nvPr/>
          </p:nvSpPr>
          <p:spPr bwMode="auto">
            <a:xfrm>
              <a:off x="3552" y="3936"/>
              <a:ext cx="384" cy="250"/>
            </a:xfrm>
            <a:prstGeom prst="rect">
              <a:avLst/>
            </a:prstGeom>
            <a:noFill/>
            <a:ln w="9525">
              <a:noFill/>
              <a:miter lim="800000"/>
              <a:headEnd/>
              <a:tailEnd/>
            </a:ln>
          </p:spPr>
          <p:txBody>
            <a:bodyPr>
              <a:spAutoFit/>
            </a:bodyPr>
            <a:lstStyle/>
            <a:p>
              <a:pPr>
                <a:spcBef>
                  <a:spcPct val="50000"/>
                </a:spcBef>
              </a:pPr>
              <a:r>
                <a:rPr lang="en-US" sz="2000" b="1" i="1"/>
                <a:t>d </a:t>
              </a:r>
              <a:r>
                <a:rPr lang="en-US" sz="2000" b="1" i="1" baseline="30000"/>
                <a:t>2</a:t>
              </a:r>
            </a:p>
          </p:txBody>
        </p:sp>
        <p:sp>
          <p:nvSpPr>
            <p:cNvPr id="4112" name="Rectangle 20"/>
            <p:cNvSpPr>
              <a:spLocks noChangeArrowheads="1"/>
            </p:cNvSpPr>
            <p:nvPr/>
          </p:nvSpPr>
          <p:spPr bwMode="auto">
            <a:xfrm>
              <a:off x="2976" y="3648"/>
              <a:ext cx="1200" cy="672"/>
            </a:xfrm>
            <a:prstGeom prst="rect">
              <a:avLst/>
            </a:prstGeom>
            <a:noFill/>
            <a:ln w="9525">
              <a:solidFill>
                <a:schemeClr val="tx1"/>
              </a:solidFill>
              <a:miter lim="800000"/>
              <a:headEnd/>
              <a:tailEnd/>
            </a:ln>
          </p:spPr>
          <p:txBody>
            <a:bodyPr wrap="none" anchor="ctr"/>
            <a:lstStyle/>
            <a:p>
              <a:endParaRPr lang="en-US"/>
            </a:p>
          </p:txBody>
        </p:sp>
      </p:grpSp>
      <p:sp>
        <p:nvSpPr>
          <p:cNvPr id="3094" name="Text Box 22"/>
          <p:cNvSpPr txBox="1">
            <a:spLocks noChangeArrowheads="1"/>
          </p:cNvSpPr>
          <p:nvPr/>
        </p:nvSpPr>
        <p:spPr bwMode="auto">
          <a:xfrm>
            <a:off x="228600" y="5791200"/>
            <a:ext cx="4419600" cy="915987"/>
          </a:xfrm>
          <a:prstGeom prst="rect">
            <a:avLst/>
          </a:prstGeom>
          <a:noFill/>
          <a:ln w="9525">
            <a:noFill/>
            <a:miter lim="800000"/>
            <a:headEnd/>
            <a:tailEnd/>
          </a:ln>
        </p:spPr>
        <p:txBody>
          <a:bodyPr>
            <a:spAutoFit/>
          </a:bodyPr>
          <a:lstStyle/>
          <a:p>
            <a:pPr>
              <a:spcBef>
                <a:spcPct val="50000"/>
              </a:spcBef>
            </a:pPr>
            <a:r>
              <a:rPr lang="en-US" i="1" dirty="0">
                <a:solidFill>
                  <a:schemeClr val="accent2"/>
                </a:solidFill>
              </a:rPr>
              <a:t>Tiny!</a:t>
            </a:r>
            <a:r>
              <a:rPr lang="en-US" dirty="0">
                <a:solidFill>
                  <a:schemeClr val="accent2"/>
                </a:solidFill>
              </a:rPr>
              <a:t> So gravitational forces between everyday masses at everyday distances (</a:t>
            </a:r>
            <a:r>
              <a:rPr lang="en-US" dirty="0" err="1">
                <a:solidFill>
                  <a:schemeClr val="accent2"/>
                </a:solidFill>
              </a:rPr>
              <a:t>eg</a:t>
            </a:r>
            <a:r>
              <a:rPr lang="en-US" dirty="0">
                <a:solidFill>
                  <a:schemeClr val="accent2"/>
                </a:solidFill>
              </a:rPr>
              <a:t> you and me)  is negligible.</a:t>
            </a:r>
          </a:p>
        </p:txBody>
      </p:sp>
      <p:sp>
        <p:nvSpPr>
          <p:cNvPr id="3095" name="Line 23"/>
          <p:cNvSpPr>
            <a:spLocks noChangeShapeType="1"/>
          </p:cNvSpPr>
          <p:nvPr/>
        </p:nvSpPr>
        <p:spPr bwMode="auto">
          <a:xfrm flipV="1">
            <a:off x="1143000" y="5562600"/>
            <a:ext cx="457200" cy="228600"/>
          </a:xfrm>
          <a:prstGeom prst="line">
            <a:avLst/>
          </a:prstGeom>
          <a:noFill/>
          <a:ln w="9525">
            <a:solidFill>
              <a:schemeClr val="tx1"/>
            </a:solidFill>
            <a:round/>
            <a:headEnd/>
            <a:tailEnd type="triangle" w="med" len="med"/>
          </a:ln>
        </p:spPr>
        <p:txBody>
          <a:bodyPr/>
          <a:lstStyle/>
          <a:p>
            <a:endParaRPr lang="en-US"/>
          </a:p>
        </p:txBody>
      </p:sp>
    </p:spTree>
    <p:extLst>
      <p:ext uri="{BB962C8B-B14F-4D97-AF65-F5344CB8AC3E}">
        <p14:creationId xmlns:p14="http://schemas.microsoft.com/office/powerpoint/2010/main" val="817705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8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8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085">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085">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08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09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0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P spid="3083" grpId="0" animBg="1"/>
      <p:bldP spid="3084" grpId="0"/>
      <p:bldP spid="3086" grpId="0"/>
      <p:bldP spid="3094" grpId="0"/>
      <p:bldP spid="309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0"/>
            <a:ext cx="8229600" cy="1143000"/>
          </a:xfrm>
        </p:spPr>
        <p:txBody>
          <a:bodyPr/>
          <a:lstStyle/>
          <a:p>
            <a:pPr eaLnBrk="1" hangingPunct="1"/>
            <a:r>
              <a:rPr lang="en-US" sz="3200" u="sng" smtClean="0"/>
              <a:t>Clicker Question</a:t>
            </a:r>
          </a:p>
        </p:txBody>
      </p:sp>
      <p:sp>
        <p:nvSpPr>
          <p:cNvPr id="2" name="Text Placeholder 1"/>
          <p:cNvSpPr>
            <a:spLocks noGrp="1"/>
          </p:cNvSpPr>
          <p:nvPr>
            <p:ph type="body" sz="half" idx="1"/>
          </p:nvPr>
        </p:nvSpPr>
        <p:spPr/>
        <p:txBody>
          <a:bodyPr/>
          <a:lstStyle/>
          <a:p>
            <a:endParaRPr lang="en-US"/>
          </a:p>
        </p:txBody>
      </p:sp>
      <p:sp>
        <p:nvSpPr>
          <p:cNvPr id="3" name="Content Placeholder 2"/>
          <p:cNvSpPr>
            <a:spLocks noGrp="1"/>
          </p:cNvSpPr>
          <p:nvPr>
            <p:ph sz="half" idx="2"/>
          </p:nvPr>
        </p:nvSpPr>
        <p:spPr/>
        <p:txBody>
          <a:bodyPr/>
          <a:lstStyle/>
          <a:p>
            <a:endParaRPr lang="en-US"/>
          </a:p>
        </p:txBody>
      </p:sp>
    </p:spTree>
    <p:extLst>
      <p:ext uri="{BB962C8B-B14F-4D97-AF65-F5344CB8AC3E}">
        <p14:creationId xmlns:p14="http://schemas.microsoft.com/office/powerpoint/2010/main" val="351924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sz="3200" u="sng" smtClean="0"/>
              <a:t>Distance-dependence of gravity</a:t>
            </a:r>
          </a:p>
        </p:txBody>
      </p:sp>
      <p:pic>
        <p:nvPicPr>
          <p:cNvPr id="29700" name="Picture 4" descr="09-05Figure_FIG"/>
          <p:cNvPicPr>
            <a:picLocks noGrp="1" noChangeAspect="1" noChangeArrowheads="1"/>
          </p:cNvPicPr>
          <p:nvPr>
            <p:ph idx="1"/>
          </p:nvPr>
        </p:nvPicPr>
        <p:blipFill>
          <a:blip r:embed="rId3"/>
          <a:srcRect/>
          <a:stretch>
            <a:fillRect/>
          </a:stretch>
        </p:blipFill>
        <p:spPr>
          <a:xfrm>
            <a:off x="1828800" y="3355975"/>
            <a:ext cx="6324600" cy="2981325"/>
          </a:xfrm>
          <a:noFill/>
        </p:spPr>
      </p:pic>
      <p:sp>
        <p:nvSpPr>
          <p:cNvPr id="6148" name="Text Box 7"/>
          <p:cNvSpPr txBox="1">
            <a:spLocks noChangeArrowheads="1"/>
          </p:cNvSpPr>
          <p:nvPr/>
        </p:nvSpPr>
        <p:spPr bwMode="auto">
          <a:xfrm>
            <a:off x="533400" y="1447800"/>
            <a:ext cx="8001000" cy="396875"/>
          </a:xfrm>
          <a:prstGeom prst="rect">
            <a:avLst/>
          </a:prstGeom>
          <a:noFill/>
          <a:ln w="9525">
            <a:noFill/>
            <a:miter lim="800000"/>
            <a:headEnd/>
            <a:tailEnd/>
          </a:ln>
        </p:spPr>
        <p:txBody>
          <a:bodyPr>
            <a:spAutoFit/>
          </a:bodyPr>
          <a:lstStyle/>
          <a:p>
            <a:pPr>
              <a:spcBef>
                <a:spcPct val="50000"/>
              </a:spcBef>
              <a:buFontTx/>
              <a:buChar char="•"/>
            </a:pPr>
            <a:r>
              <a:rPr lang="en-US" sz="2000"/>
              <a:t> Inverse-square law: </a:t>
            </a:r>
            <a:r>
              <a:rPr lang="en-US" sz="2000" i="1"/>
              <a:t>F ~ 1/d</a:t>
            </a:r>
            <a:r>
              <a:rPr lang="en-US" sz="2000" i="1" baseline="30000"/>
              <a:t>2</a:t>
            </a:r>
          </a:p>
        </p:txBody>
      </p:sp>
      <p:sp>
        <p:nvSpPr>
          <p:cNvPr id="29705" name="Text Box 9"/>
          <p:cNvSpPr txBox="1">
            <a:spLocks noChangeArrowheads="1"/>
          </p:cNvSpPr>
          <p:nvPr/>
        </p:nvSpPr>
        <p:spPr bwMode="auto">
          <a:xfrm>
            <a:off x="381000" y="2362200"/>
            <a:ext cx="8229600" cy="1006475"/>
          </a:xfrm>
          <a:prstGeom prst="rect">
            <a:avLst/>
          </a:prstGeom>
          <a:noFill/>
          <a:ln w="9525">
            <a:noFill/>
            <a:miter lim="800000"/>
            <a:headEnd/>
            <a:tailEnd/>
          </a:ln>
        </p:spPr>
        <p:txBody>
          <a:bodyPr>
            <a:spAutoFit/>
          </a:bodyPr>
          <a:lstStyle/>
          <a:p>
            <a:pPr>
              <a:spcBef>
                <a:spcPct val="50000"/>
              </a:spcBef>
            </a:pPr>
            <a:r>
              <a:rPr lang="en-US" sz="2000" dirty="0"/>
              <a:t>Compare with paint-spray burst out from a can: the thickness of the paint varies in the same inverse-square way i.e. if 1-layer thick at 1m, then is ¼ layers thick at 2 m etc.</a:t>
            </a:r>
          </a:p>
        </p:txBody>
      </p:sp>
    </p:spTree>
    <p:extLst>
      <p:ext uri="{BB962C8B-B14F-4D97-AF65-F5344CB8AC3E}">
        <p14:creationId xmlns:p14="http://schemas.microsoft.com/office/powerpoint/2010/main" val="3152648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70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7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6" name="Picture 4" descr="09-07Figure_FIG"/>
          <p:cNvPicPr>
            <a:picLocks noGrp="1" noChangeAspect="1" noChangeArrowheads="1"/>
          </p:cNvPicPr>
          <p:nvPr>
            <p:ph idx="1"/>
          </p:nvPr>
        </p:nvPicPr>
        <p:blipFill>
          <a:blip r:embed="rId3"/>
          <a:srcRect/>
          <a:stretch>
            <a:fillRect/>
          </a:stretch>
        </p:blipFill>
        <p:spPr>
          <a:xfrm>
            <a:off x="1524000" y="3806825"/>
            <a:ext cx="3886200" cy="3051175"/>
          </a:xfrm>
          <a:noFill/>
        </p:spPr>
      </p:pic>
      <p:sp>
        <p:nvSpPr>
          <p:cNvPr id="33799" name="Text Box 7"/>
          <p:cNvSpPr txBox="1">
            <a:spLocks noChangeArrowheads="1"/>
          </p:cNvSpPr>
          <p:nvPr/>
        </p:nvSpPr>
        <p:spPr bwMode="auto">
          <a:xfrm>
            <a:off x="381000" y="914400"/>
            <a:ext cx="8305800" cy="2835275"/>
          </a:xfrm>
          <a:prstGeom prst="rect">
            <a:avLst/>
          </a:prstGeom>
          <a:noFill/>
          <a:ln w="9525">
            <a:noFill/>
            <a:miter lim="800000"/>
            <a:headEnd/>
            <a:tailEnd/>
          </a:ln>
        </p:spPr>
        <p:txBody>
          <a:bodyPr>
            <a:spAutoFit/>
          </a:bodyPr>
          <a:lstStyle/>
          <a:p>
            <a:pPr>
              <a:spcBef>
                <a:spcPct val="50000"/>
              </a:spcBef>
            </a:pPr>
            <a:r>
              <a:rPr lang="en-US" sz="2000" u="sng" dirty="0"/>
              <a:t>Notes</a:t>
            </a:r>
            <a:r>
              <a:rPr lang="en-US" sz="2000" dirty="0"/>
              <a:t> (1) </a:t>
            </a:r>
            <a:r>
              <a:rPr lang="en-US" sz="2000" i="1" dirty="0">
                <a:solidFill>
                  <a:srgbClr val="00B050"/>
                </a:solidFill>
              </a:rPr>
              <a:t>d</a:t>
            </a:r>
            <a:r>
              <a:rPr lang="en-US" sz="2000" dirty="0">
                <a:solidFill>
                  <a:srgbClr val="00B050"/>
                </a:solidFill>
              </a:rPr>
              <a:t> = distance between the </a:t>
            </a:r>
            <a:r>
              <a:rPr lang="en-US" sz="2000" i="1" dirty="0">
                <a:solidFill>
                  <a:srgbClr val="00B050"/>
                </a:solidFill>
              </a:rPr>
              <a:t>center of masses</a:t>
            </a:r>
            <a:r>
              <a:rPr lang="en-US" sz="2000" dirty="0">
                <a:solidFill>
                  <a:srgbClr val="00B050"/>
                </a:solidFill>
              </a:rPr>
              <a:t> of the objects. </a:t>
            </a:r>
          </a:p>
          <a:p>
            <a:pPr>
              <a:spcBef>
                <a:spcPct val="50000"/>
              </a:spcBef>
            </a:pPr>
            <a:r>
              <a:rPr lang="en-US" sz="2000" dirty="0"/>
              <a:t>So when one of the objects is earth, then the relevant distance </a:t>
            </a:r>
          </a:p>
          <a:p>
            <a:pPr>
              <a:spcBef>
                <a:spcPct val="50000"/>
              </a:spcBef>
            </a:pPr>
            <a:r>
              <a:rPr lang="en-US" sz="2000" i="1" dirty="0"/>
              <a:t>d</a:t>
            </a:r>
            <a:r>
              <a:rPr lang="en-US" sz="2000" dirty="0"/>
              <a:t> = radius of the earth + distance of other object from earth’s surface. </a:t>
            </a:r>
          </a:p>
          <a:p>
            <a:pPr>
              <a:spcBef>
                <a:spcPct val="50000"/>
              </a:spcBef>
            </a:pPr>
            <a:r>
              <a:rPr lang="en-US" sz="2000" dirty="0"/>
              <a:t>           </a:t>
            </a:r>
            <a:r>
              <a:rPr lang="en-US" sz="2000" dirty="0">
                <a:solidFill>
                  <a:srgbClr val="3333CC"/>
                </a:solidFill>
              </a:rPr>
              <a:t>6.4 x 10</a:t>
            </a:r>
            <a:r>
              <a:rPr lang="en-US" sz="2000" baseline="30000" dirty="0">
                <a:solidFill>
                  <a:srgbClr val="3333CC"/>
                </a:solidFill>
              </a:rPr>
              <a:t>6</a:t>
            </a:r>
            <a:r>
              <a:rPr lang="en-US" sz="2000" dirty="0">
                <a:solidFill>
                  <a:srgbClr val="3333CC"/>
                </a:solidFill>
              </a:rPr>
              <a:t> m</a:t>
            </a:r>
          </a:p>
          <a:p>
            <a:pPr>
              <a:spcBef>
                <a:spcPct val="50000"/>
              </a:spcBef>
            </a:pPr>
            <a:r>
              <a:rPr lang="en-US" sz="2000" dirty="0"/>
              <a:t>           (2) Even very </a:t>
            </a:r>
            <a:r>
              <a:rPr lang="en-US" sz="2000" dirty="0" err="1"/>
              <a:t>very</a:t>
            </a:r>
            <a:r>
              <a:rPr lang="en-US" sz="2000" dirty="0"/>
              <a:t> far from earth, its gravitational force is never actually zero, but it does decrease rapidly and forces from other more nearby objects would overwhelm the </a:t>
            </a:r>
            <a:r>
              <a:rPr lang="en-US" sz="2000" dirty="0" err="1"/>
              <a:t>grav</a:t>
            </a:r>
            <a:r>
              <a:rPr lang="en-US" sz="2000" dirty="0"/>
              <a:t> force from earth.</a:t>
            </a:r>
          </a:p>
        </p:txBody>
      </p:sp>
      <p:sp>
        <p:nvSpPr>
          <p:cNvPr id="7172" name="Text Box 8"/>
          <p:cNvSpPr txBox="1">
            <a:spLocks noChangeArrowheads="1"/>
          </p:cNvSpPr>
          <p:nvPr/>
        </p:nvSpPr>
        <p:spPr bwMode="auto">
          <a:xfrm>
            <a:off x="990600" y="304800"/>
            <a:ext cx="7162800" cy="579438"/>
          </a:xfrm>
          <a:prstGeom prst="rect">
            <a:avLst/>
          </a:prstGeom>
          <a:noFill/>
          <a:ln w="9525">
            <a:noFill/>
            <a:miter lim="800000"/>
            <a:headEnd/>
            <a:tailEnd/>
          </a:ln>
        </p:spPr>
        <p:txBody>
          <a:bodyPr>
            <a:spAutoFit/>
          </a:bodyPr>
          <a:lstStyle/>
          <a:p>
            <a:pPr>
              <a:spcBef>
                <a:spcPct val="50000"/>
              </a:spcBef>
            </a:pPr>
            <a:r>
              <a:rPr lang="en-US" sz="3200"/>
              <a:t>Distance-dependence continued…</a:t>
            </a:r>
          </a:p>
        </p:txBody>
      </p:sp>
      <p:sp>
        <p:nvSpPr>
          <p:cNvPr id="7173" name="Line 9"/>
          <p:cNvSpPr>
            <a:spLocks noChangeShapeType="1"/>
          </p:cNvSpPr>
          <p:nvPr/>
        </p:nvSpPr>
        <p:spPr bwMode="auto">
          <a:xfrm flipH="1" flipV="1">
            <a:off x="1295400" y="2209800"/>
            <a:ext cx="228600" cy="152400"/>
          </a:xfrm>
          <a:prstGeom prst="line">
            <a:avLst/>
          </a:prstGeom>
          <a:noFill/>
          <a:ln w="9525">
            <a:solidFill>
              <a:srgbClr val="3333CC"/>
            </a:solidFill>
            <a:round/>
            <a:headEnd/>
            <a:tailEnd type="triangle" w="med" len="med"/>
          </a:ln>
        </p:spPr>
        <p:txBody>
          <a:bodyPr/>
          <a:lstStyle/>
          <a:p>
            <a:endParaRPr lang="en-US"/>
          </a:p>
        </p:txBody>
      </p:sp>
    </p:spTree>
    <p:extLst>
      <p:ext uri="{BB962C8B-B14F-4D97-AF65-F5344CB8AC3E}">
        <p14:creationId xmlns:p14="http://schemas.microsoft.com/office/powerpoint/2010/main" val="2151282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799">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7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5"/>
          <p:cNvSpPr>
            <a:spLocks noGrp="1" noChangeArrowheads="1"/>
          </p:cNvSpPr>
          <p:nvPr>
            <p:ph type="title"/>
          </p:nvPr>
        </p:nvSpPr>
        <p:spPr>
          <a:xfrm>
            <a:off x="457200" y="274638"/>
            <a:ext cx="8077200" cy="715962"/>
          </a:xfrm>
        </p:spPr>
        <p:txBody>
          <a:bodyPr/>
          <a:lstStyle/>
          <a:p>
            <a:pPr eaLnBrk="1" hangingPunct="1"/>
            <a:r>
              <a:rPr lang="en-US" sz="3200" u="sng" smtClean="0"/>
              <a:t>Questions</a:t>
            </a:r>
          </a:p>
        </p:txBody>
      </p:sp>
      <p:sp>
        <p:nvSpPr>
          <p:cNvPr id="8195" name="Text Box 7"/>
          <p:cNvSpPr txBox="1">
            <a:spLocks noChangeArrowheads="1"/>
          </p:cNvSpPr>
          <p:nvPr/>
        </p:nvSpPr>
        <p:spPr bwMode="auto">
          <a:xfrm>
            <a:off x="381000" y="990600"/>
            <a:ext cx="8305800" cy="701675"/>
          </a:xfrm>
          <a:prstGeom prst="rect">
            <a:avLst/>
          </a:prstGeom>
          <a:noFill/>
          <a:ln w="9525">
            <a:noFill/>
            <a:miter lim="800000"/>
            <a:headEnd/>
            <a:tailEnd/>
          </a:ln>
        </p:spPr>
        <p:txBody>
          <a:bodyPr>
            <a:spAutoFit/>
          </a:bodyPr>
          <a:lstStyle/>
          <a:p>
            <a:pPr>
              <a:spcBef>
                <a:spcPct val="50000"/>
              </a:spcBef>
            </a:pPr>
            <a:r>
              <a:rPr lang="en-US" sz="2000"/>
              <a:t>(1) What is the force of earth’s gravity on a 1-kg object at the surface of the earth? What do we commonly call this force?</a:t>
            </a:r>
          </a:p>
        </p:txBody>
      </p:sp>
      <p:sp>
        <p:nvSpPr>
          <p:cNvPr id="31752" name="Text Box 8"/>
          <p:cNvSpPr txBox="1">
            <a:spLocks noChangeArrowheads="1"/>
          </p:cNvSpPr>
          <p:nvPr/>
        </p:nvSpPr>
        <p:spPr bwMode="auto">
          <a:xfrm>
            <a:off x="1371600" y="1752600"/>
            <a:ext cx="6934200" cy="1192213"/>
          </a:xfrm>
          <a:prstGeom prst="rect">
            <a:avLst/>
          </a:prstGeom>
          <a:noFill/>
          <a:ln w="9525">
            <a:noFill/>
            <a:miter lim="800000"/>
            <a:headEnd/>
            <a:tailEnd/>
          </a:ln>
        </p:spPr>
        <p:txBody>
          <a:bodyPr>
            <a:spAutoFit/>
          </a:bodyPr>
          <a:lstStyle/>
          <a:p>
            <a:pPr>
              <a:spcBef>
                <a:spcPct val="50000"/>
              </a:spcBef>
            </a:pPr>
            <a:r>
              <a:rPr lang="en-US" i="1">
                <a:solidFill>
                  <a:srgbClr val="CC3399"/>
                </a:solidFill>
              </a:rPr>
              <a:t>F = G m</a:t>
            </a:r>
            <a:r>
              <a:rPr lang="en-US" i="1" baseline="-25000">
                <a:solidFill>
                  <a:srgbClr val="CC3399"/>
                </a:solidFill>
              </a:rPr>
              <a:t>earth </a:t>
            </a:r>
            <a:r>
              <a:rPr lang="en-US" i="1">
                <a:solidFill>
                  <a:srgbClr val="CC3399"/>
                </a:solidFill>
              </a:rPr>
              <a:t>m</a:t>
            </a:r>
            <a:r>
              <a:rPr lang="en-US" i="1" baseline="-25000">
                <a:solidFill>
                  <a:srgbClr val="CC3399"/>
                </a:solidFill>
              </a:rPr>
              <a:t>1kg</a:t>
            </a:r>
            <a:r>
              <a:rPr lang="en-US" i="1">
                <a:solidFill>
                  <a:srgbClr val="CC3399"/>
                </a:solidFill>
              </a:rPr>
              <a:t>/d</a:t>
            </a:r>
            <a:r>
              <a:rPr lang="en-US" i="1" baseline="-25000">
                <a:solidFill>
                  <a:srgbClr val="CC3399"/>
                </a:solidFill>
              </a:rPr>
              <a:t>earth</a:t>
            </a:r>
            <a:r>
              <a:rPr lang="en-US" i="1" baseline="30000">
                <a:solidFill>
                  <a:srgbClr val="CC3399"/>
                </a:solidFill>
              </a:rPr>
              <a:t>2</a:t>
            </a:r>
          </a:p>
          <a:p>
            <a:pPr>
              <a:spcBef>
                <a:spcPct val="50000"/>
              </a:spcBef>
            </a:pPr>
            <a:r>
              <a:rPr lang="en-US" i="1">
                <a:solidFill>
                  <a:srgbClr val="CC3399"/>
                </a:solidFill>
              </a:rPr>
              <a:t> = (6.67 x 10</a:t>
            </a:r>
            <a:r>
              <a:rPr lang="en-US" i="1" baseline="30000">
                <a:solidFill>
                  <a:srgbClr val="CC3399"/>
                </a:solidFill>
              </a:rPr>
              <a:t>-11 </a:t>
            </a:r>
            <a:r>
              <a:rPr lang="en-US" i="1">
                <a:solidFill>
                  <a:srgbClr val="CC3399"/>
                </a:solidFill>
              </a:rPr>
              <a:t>)(6 x 10</a:t>
            </a:r>
            <a:r>
              <a:rPr lang="en-US" i="1" baseline="30000">
                <a:solidFill>
                  <a:srgbClr val="CC3399"/>
                </a:solidFill>
              </a:rPr>
              <a:t>24 </a:t>
            </a:r>
            <a:r>
              <a:rPr lang="en-US" i="1">
                <a:solidFill>
                  <a:srgbClr val="CC3399"/>
                </a:solidFill>
              </a:rPr>
              <a:t>kg) (1kg)/(6.4 x 10</a:t>
            </a:r>
            <a:r>
              <a:rPr lang="en-US" i="1" baseline="30000">
                <a:solidFill>
                  <a:srgbClr val="CC3399"/>
                </a:solidFill>
              </a:rPr>
              <a:t>6</a:t>
            </a:r>
            <a:r>
              <a:rPr lang="en-US" i="1">
                <a:solidFill>
                  <a:srgbClr val="CC3399"/>
                </a:solidFill>
              </a:rPr>
              <a:t> m)</a:t>
            </a:r>
            <a:r>
              <a:rPr lang="en-US" i="1" baseline="30000">
                <a:solidFill>
                  <a:srgbClr val="CC3399"/>
                </a:solidFill>
              </a:rPr>
              <a:t>2 </a:t>
            </a:r>
            <a:r>
              <a:rPr lang="en-US" i="1">
                <a:solidFill>
                  <a:srgbClr val="CC3399"/>
                </a:solidFill>
              </a:rPr>
              <a:t>= 9.8 N</a:t>
            </a:r>
          </a:p>
          <a:p>
            <a:pPr>
              <a:spcBef>
                <a:spcPct val="50000"/>
              </a:spcBef>
            </a:pPr>
            <a:r>
              <a:rPr lang="en-US">
                <a:solidFill>
                  <a:srgbClr val="CC3399"/>
                </a:solidFill>
              </a:rPr>
              <a:t>The force of gravity on an object is how we defined its weight. </a:t>
            </a:r>
          </a:p>
        </p:txBody>
      </p:sp>
      <p:sp>
        <p:nvSpPr>
          <p:cNvPr id="31755" name="Text Box 11"/>
          <p:cNvSpPr txBox="1">
            <a:spLocks noChangeArrowheads="1"/>
          </p:cNvSpPr>
          <p:nvPr/>
        </p:nvSpPr>
        <p:spPr bwMode="auto">
          <a:xfrm>
            <a:off x="1752600" y="5257800"/>
            <a:ext cx="7391400" cy="1192213"/>
          </a:xfrm>
          <a:prstGeom prst="rect">
            <a:avLst/>
          </a:prstGeom>
          <a:noFill/>
          <a:ln w="9525">
            <a:noFill/>
            <a:miter lim="800000"/>
            <a:headEnd/>
            <a:tailEnd/>
          </a:ln>
        </p:spPr>
        <p:txBody>
          <a:bodyPr>
            <a:spAutoFit/>
          </a:bodyPr>
          <a:lstStyle/>
          <a:p>
            <a:pPr>
              <a:spcBef>
                <a:spcPct val="50000"/>
              </a:spcBef>
            </a:pPr>
            <a:r>
              <a:rPr lang="en-US">
                <a:solidFill>
                  <a:srgbClr val="CC3399"/>
                </a:solidFill>
              </a:rPr>
              <a:t>At top of Everest, </a:t>
            </a:r>
            <a:r>
              <a:rPr lang="en-US" i="1">
                <a:solidFill>
                  <a:srgbClr val="CC3399"/>
                </a:solidFill>
              </a:rPr>
              <a:t>d = 6.4 x 10</a:t>
            </a:r>
            <a:r>
              <a:rPr lang="en-US" i="1" baseline="30000">
                <a:solidFill>
                  <a:srgbClr val="CC3399"/>
                </a:solidFill>
              </a:rPr>
              <a:t>6</a:t>
            </a:r>
            <a:r>
              <a:rPr lang="en-US" i="1">
                <a:solidFill>
                  <a:srgbClr val="CC3399"/>
                </a:solidFill>
              </a:rPr>
              <a:t> + 8850 = 6.40885 x 10</a:t>
            </a:r>
            <a:r>
              <a:rPr lang="en-US" i="1" baseline="30000">
                <a:solidFill>
                  <a:srgbClr val="CC3399"/>
                </a:solidFill>
              </a:rPr>
              <a:t>6</a:t>
            </a:r>
            <a:r>
              <a:rPr lang="en-US" i="1">
                <a:solidFill>
                  <a:srgbClr val="CC3399"/>
                </a:solidFill>
              </a:rPr>
              <a:t> </a:t>
            </a:r>
            <a:r>
              <a:rPr lang="en-US">
                <a:solidFill>
                  <a:srgbClr val="CC3399"/>
                </a:solidFill>
              </a:rPr>
              <a:t>m</a:t>
            </a:r>
          </a:p>
          <a:p>
            <a:pPr>
              <a:spcBef>
                <a:spcPct val="50000"/>
              </a:spcBef>
            </a:pPr>
            <a:r>
              <a:rPr lang="en-US">
                <a:solidFill>
                  <a:srgbClr val="CC3399"/>
                </a:solidFill>
              </a:rPr>
              <a:t>So, the force is (6.4/6.40885)</a:t>
            </a:r>
            <a:r>
              <a:rPr lang="en-US" baseline="30000">
                <a:solidFill>
                  <a:srgbClr val="CC3399"/>
                </a:solidFill>
              </a:rPr>
              <a:t>2</a:t>
            </a:r>
            <a:r>
              <a:rPr lang="en-US">
                <a:solidFill>
                  <a:srgbClr val="CC3399"/>
                </a:solidFill>
              </a:rPr>
              <a:t>  = 0.997 as much</a:t>
            </a:r>
          </a:p>
          <a:p>
            <a:pPr>
              <a:spcBef>
                <a:spcPct val="50000"/>
              </a:spcBef>
            </a:pPr>
            <a:r>
              <a:rPr lang="en-US">
                <a:solidFill>
                  <a:srgbClr val="CC3399"/>
                </a:solidFill>
              </a:rPr>
              <a:t>eg. If you weigh 200-lb here, then you’ll weigh 199.4-lb on Mt Everest.</a:t>
            </a:r>
          </a:p>
        </p:txBody>
      </p:sp>
      <p:pic>
        <p:nvPicPr>
          <p:cNvPr id="31757" name="Picture 13" descr="09-06Figure_FIG"/>
          <p:cNvPicPr>
            <a:picLocks noGrp="1" noChangeAspect="1" noChangeArrowheads="1"/>
          </p:cNvPicPr>
          <p:nvPr>
            <p:ph idx="1"/>
          </p:nvPr>
        </p:nvPicPr>
        <p:blipFill>
          <a:blip r:embed="rId3"/>
          <a:srcRect/>
          <a:stretch>
            <a:fillRect/>
          </a:stretch>
        </p:blipFill>
        <p:spPr>
          <a:xfrm>
            <a:off x="0" y="4465638"/>
            <a:ext cx="1743075" cy="2392362"/>
          </a:xfrm>
          <a:noFill/>
        </p:spPr>
      </p:pic>
      <p:sp>
        <p:nvSpPr>
          <p:cNvPr id="8199" name="TextBox 9"/>
          <p:cNvSpPr txBox="1">
            <a:spLocks noChangeArrowheads="1"/>
          </p:cNvSpPr>
          <p:nvPr/>
        </p:nvSpPr>
        <p:spPr bwMode="auto">
          <a:xfrm>
            <a:off x="304800" y="2895600"/>
            <a:ext cx="8305800" cy="923925"/>
          </a:xfrm>
          <a:prstGeom prst="rect">
            <a:avLst/>
          </a:prstGeom>
          <a:noFill/>
          <a:ln w="9525">
            <a:noFill/>
            <a:miter lim="800000"/>
            <a:headEnd/>
            <a:tailEnd/>
          </a:ln>
        </p:spPr>
        <p:txBody>
          <a:bodyPr>
            <a:spAutoFit/>
          </a:bodyPr>
          <a:lstStyle/>
          <a:p>
            <a:r>
              <a:rPr lang="en-US" b="1" dirty="0">
                <a:solidFill>
                  <a:srgbClr val="3333CC"/>
                </a:solidFill>
              </a:rPr>
              <a:t>i.e. g = 9.8 N/kg that we defined earlier, is just g = </a:t>
            </a:r>
            <a:r>
              <a:rPr lang="en-US" b="1" dirty="0" err="1">
                <a:solidFill>
                  <a:srgbClr val="3333CC"/>
                </a:solidFill>
              </a:rPr>
              <a:t>Gm</a:t>
            </a:r>
            <a:r>
              <a:rPr lang="en-US" b="1" baseline="-25000" dirty="0" err="1">
                <a:solidFill>
                  <a:srgbClr val="3333CC"/>
                </a:solidFill>
              </a:rPr>
              <a:t>earth</a:t>
            </a:r>
            <a:r>
              <a:rPr lang="en-US" b="1" dirty="0">
                <a:solidFill>
                  <a:srgbClr val="3333CC"/>
                </a:solidFill>
              </a:rPr>
              <a:t>/R</a:t>
            </a:r>
            <a:r>
              <a:rPr lang="en-US" b="1" baseline="-25000" dirty="0">
                <a:solidFill>
                  <a:srgbClr val="3333CC"/>
                </a:solidFill>
              </a:rPr>
              <a:t>earth</a:t>
            </a:r>
            <a:r>
              <a:rPr lang="en-US" b="1" baseline="30000" dirty="0">
                <a:solidFill>
                  <a:srgbClr val="3333CC"/>
                </a:solidFill>
              </a:rPr>
              <a:t>2 </a:t>
            </a:r>
            <a:r>
              <a:rPr lang="en-US" dirty="0"/>
              <a:t>. </a:t>
            </a:r>
            <a:endParaRPr lang="en-US" dirty="0" smtClean="0"/>
          </a:p>
          <a:p>
            <a:r>
              <a:rPr lang="en-US" dirty="0" smtClean="0"/>
              <a:t>Ordinary </a:t>
            </a:r>
            <a:r>
              <a:rPr lang="en-US" dirty="0"/>
              <a:t>distances on earth are so small c.f. radius of earth, that their distance to earth’s center is ~ </a:t>
            </a:r>
            <a:r>
              <a:rPr lang="en-US" dirty="0" err="1"/>
              <a:t>R</a:t>
            </a:r>
            <a:r>
              <a:rPr lang="en-US" baseline="-25000" dirty="0" err="1"/>
              <a:t>earth</a:t>
            </a:r>
            <a:r>
              <a:rPr lang="en-US" dirty="0"/>
              <a:t>, so </a:t>
            </a:r>
            <a:r>
              <a:rPr lang="en-US" dirty="0" err="1"/>
              <a:t>grav</a:t>
            </a:r>
            <a:r>
              <a:rPr lang="en-US" dirty="0"/>
              <a:t> force on them is just mg.</a:t>
            </a:r>
            <a:endParaRPr lang="en-US" b="1" baseline="30000" dirty="0"/>
          </a:p>
        </p:txBody>
      </p:sp>
      <p:sp>
        <p:nvSpPr>
          <p:cNvPr id="31753" name="Text Box 9"/>
          <p:cNvSpPr txBox="1">
            <a:spLocks noChangeArrowheads="1"/>
          </p:cNvSpPr>
          <p:nvPr/>
        </p:nvSpPr>
        <p:spPr bwMode="auto">
          <a:xfrm>
            <a:off x="1143000" y="3962400"/>
            <a:ext cx="8229600" cy="1006475"/>
          </a:xfrm>
          <a:prstGeom prst="rect">
            <a:avLst/>
          </a:prstGeom>
          <a:noFill/>
          <a:ln w="9525">
            <a:noFill/>
            <a:miter lim="800000"/>
            <a:headEnd/>
            <a:tailEnd/>
          </a:ln>
        </p:spPr>
        <p:txBody>
          <a:bodyPr>
            <a:spAutoFit/>
          </a:bodyPr>
          <a:lstStyle/>
          <a:p>
            <a:pPr>
              <a:spcBef>
                <a:spcPct val="50000"/>
              </a:spcBef>
            </a:pPr>
            <a:r>
              <a:rPr lang="en-US" sz="2000"/>
              <a:t>(2) If you climbed to the top of Mount Everest (height 8850 m), how much less would you weigh? Assume you eat on the way so that your mass remains fixed. </a:t>
            </a:r>
          </a:p>
        </p:txBody>
      </p:sp>
      <p:sp>
        <p:nvSpPr>
          <p:cNvPr id="2" name="Rectangle 1"/>
          <p:cNvSpPr/>
          <p:nvPr/>
        </p:nvSpPr>
        <p:spPr>
          <a:xfrm>
            <a:off x="5257800" y="2963069"/>
            <a:ext cx="2209800"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28724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7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19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753">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175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17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2" grpId="0"/>
      <p:bldP spid="31755" grpId="0"/>
      <p:bldP spid="8199" grpId="0"/>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2" name="Text Box 6"/>
          <p:cNvSpPr txBox="1">
            <a:spLocks noChangeArrowheads="1"/>
          </p:cNvSpPr>
          <p:nvPr/>
        </p:nvSpPr>
        <p:spPr bwMode="auto">
          <a:xfrm>
            <a:off x="838200" y="457200"/>
            <a:ext cx="7162800" cy="519113"/>
          </a:xfrm>
          <a:prstGeom prst="rect">
            <a:avLst/>
          </a:prstGeom>
          <a:noFill/>
          <a:ln w="9525">
            <a:noFill/>
            <a:miter lim="800000"/>
            <a:headEnd/>
            <a:tailEnd/>
          </a:ln>
        </p:spPr>
        <p:txBody>
          <a:bodyPr>
            <a:spAutoFit/>
          </a:bodyPr>
          <a:lstStyle/>
          <a:p>
            <a:pPr algn="ctr">
              <a:spcBef>
                <a:spcPct val="50000"/>
              </a:spcBef>
            </a:pPr>
            <a:r>
              <a:rPr lang="en-US" sz="2800" b="1" u="sng"/>
              <a:t>Clicker Question</a:t>
            </a:r>
          </a:p>
        </p:txBody>
      </p:sp>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15927570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5"/>
          <p:cNvSpPr txBox="1">
            <a:spLocks noChangeArrowheads="1"/>
          </p:cNvSpPr>
          <p:nvPr/>
        </p:nvSpPr>
        <p:spPr bwMode="auto">
          <a:xfrm>
            <a:off x="381000" y="381000"/>
            <a:ext cx="7772400" cy="2431435"/>
          </a:xfrm>
          <a:prstGeom prst="rect">
            <a:avLst/>
          </a:prstGeom>
          <a:noFill/>
          <a:ln w="9525">
            <a:noFill/>
            <a:miter lim="800000"/>
            <a:headEnd/>
            <a:tailEnd/>
          </a:ln>
        </p:spPr>
        <p:txBody>
          <a:bodyPr>
            <a:spAutoFit/>
          </a:bodyPr>
          <a:lstStyle/>
          <a:p>
            <a:pPr algn="ctr">
              <a:spcBef>
                <a:spcPct val="50000"/>
              </a:spcBef>
            </a:pPr>
            <a:r>
              <a:rPr lang="en-US" sz="3200" u="sng" dirty="0"/>
              <a:t>Question: </a:t>
            </a:r>
          </a:p>
          <a:p>
            <a:pPr>
              <a:spcBef>
                <a:spcPct val="50000"/>
              </a:spcBef>
            </a:pPr>
            <a:r>
              <a:rPr lang="en-US" sz="2400" dirty="0">
                <a:solidFill>
                  <a:srgbClr val="CC3399"/>
                </a:solidFill>
              </a:rPr>
              <a:t>Jupiter is about 300 times as massive as the earth but with radius about 11 as much as that of earth. On which would an apple weigh more ?</a:t>
            </a:r>
          </a:p>
          <a:p>
            <a:pPr>
              <a:spcBef>
                <a:spcPct val="50000"/>
              </a:spcBef>
            </a:pPr>
            <a:endParaRPr lang="en-US" sz="2400" dirty="0"/>
          </a:p>
        </p:txBody>
      </p:sp>
      <p:sp>
        <p:nvSpPr>
          <p:cNvPr id="11267" name="Line 15"/>
          <p:cNvSpPr>
            <a:spLocks noChangeShapeType="1"/>
          </p:cNvSpPr>
          <p:nvPr/>
        </p:nvSpPr>
        <p:spPr bwMode="auto">
          <a:xfrm>
            <a:off x="2514600" y="3124200"/>
            <a:ext cx="762000" cy="0"/>
          </a:xfrm>
          <a:prstGeom prst="line">
            <a:avLst/>
          </a:prstGeom>
          <a:noFill/>
          <a:ln w="9525">
            <a:solidFill>
              <a:schemeClr val="tx1"/>
            </a:solidFill>
            <a:round/>
            <a:headEnd/>
            <a:tailEnd/>
          </a:ln>
        </p:spPr>
        <p:txBody>
          <a:bodyPr/>
          <a:lstStyle/>
          <a:p>
            <a:endParaRPr lang="en-US"/>
          </a:p>
        </p:txBody>
      </p:sp>
      <p:grpSp>
        <p:nvGrpSpPr>
          <p:cNvPr id="2" name="Group 18"/>
          <p:cNvGrpSpPr>
            <a:grpSpLocks/>
          </p:cNvGrpSpPr>
          <p:nvPr/>
        </p:nvGrpSpPr>
        <p:grpSpPr bwMode="auto">
          <a:xfrm>
            <a:off x="1905000" y="2667000"/>
            <a:ext cx="2057400" cy="854075"/>
            <a:chOff x="2208" y="1440"/>
            <a:chExt cx="1296" cy="538"/>
          </a:xfrm>
        </p:grpSpPr>
        <p:sp>
          <p:nvSpPr>
            <p:cNvPr id="11272" name="Text Box 13"/>
            <p:cNvSpPr txBox="1">
              <a:spLocks noChangeArrowheads="1"/>
            </p:cNvSpPr>
            <p:nvPr/>
          </p:nvSpPr>
          <p:spPr bwMode="auto">
            <a:xfrm>
              <a:off x="2208" y="1536"/>
              <a:ext cx="1152" cy="288"/>
            </a:xfrm>
            <a:prstGeom prst="rect">
              <a:avLst/>
            </a:prstGeom>
            <a:noFill/>
            <a:ln w="9525">
              <a:noFill/>
              <a:miter lim="800000"/>
              <a:headEnd/>
              <a:tailEnd/>
            </a:ln>
          </p:spPr>
          <p:txBody>
            <a:bodyPr>
              <a:spAutoFit/>
            </a:bodyPr>
            <a:lstStyle/>
            <a:p>
              <a:pPr>
                <a:spcBef>
                  <a:spcPct val="50000"/>
                </a:spcBef>
              </a:pPr>
              <a:r>
                <a:rPr lang="en-US" sz="2400" i="1"/>
                <a:t>F</a:t>
              </a:r>
              <a:r>
                <a:rPr lang="en-US" sz="2400"/>
                <a:t> =</a:t>
              </a:r>
              <a:endParaRPr lang="en-US" sz="2000"/>
            </a:p>
          </p:txBody>
        </p:sp>
        <p:sp>
          <p:nvSpPr>
            <p:cNvPr id="11273" name="Text Box 14"/>
            <p:cNvSpPr txBox="1">
              <a:spLocks noChangeArrowheads="1"/>
            </p:cNvSpPr>
            <p:nvPr/>
          </p:nvSpPr>
          <p:spPr bwMode="auto">
            <a:xfrm>
              <a:off x="2496" y="1440"/>
              <a:ext cx="1008" cy="250"/>
            </a:xfrm>
            <a:prstGeom prst="rect">
              <a:avLst/>
            </a:prstGeom>
            <a:noFill/>
            <a:ln w="9525">
              <a:noFill/>
              <a:miter lim="800000"/>
              <a:headEnd/>
              <a:tailEnd/>
            </a:ln>
          </p:spPr>
          <p:txBody>
            <a:bodyPr>
              <a:spAutoFit/>
            </a:bodyPr>
            <a:lstStyle/>
            <a:p>
              <a:pPr>
                <a:spcBef>
                  <a:spcPct val="50000"/>
                </a:spcBef>
              </a:pPr>
              <a:r>
                <a:rPr lang="en-US" sz="2000" b="1" i="1"/>
                <a:t>G m</a:t>
              </a:r>
              <a:r>
                <a:rPr lang="en-US" sz="2000" b="1" i="1" baseline="-25000"/>
                <a:t>p </a:t>
              </a:r>
              <a:r>
                <a:rPr lang="en-US" sz="2000" b="1" i="1"/>
                <a:t>m</a:t>
              </a:r>
              <a:r>
                <a:rPr lang="en-US" sz="2000" b="1" i="1" baseline="-25000"/>
                <a:t>a</a:t>
              </a:r>
            </a:p>
          </p:txBody>
        </p:sp>
        <p:sp>
          <p:nvSpPr>
            <p:cNvPr id="11274" name="Text Box 16"/>
            <p:cNvSpPr txBox="1">
              <a:spLocks noChangeArrowheads="1"/>
            </p:cNvSpPr>
            <p:nvPr/>
          </p:nvSpPr>
          <p:spPr bwMode="auto">
            <a:xfrm>
              <a:off x="2640" y="1728"/>
              <a:ext cx="384" cy="250"/>
            </a:xfrm>
            <a:prstGeom prst="rect">
              <a:avLst/>
            </a:prstGeom>
            <a:noFill/>
            <a:ln w="9525">
              <a:noFill/>
              <a:miter lim="800000"/>
              <a:headEnd/>
              <a:tailEnd/>
            </a:ln>
          </p:spPr>
          <p:txBody>
            <a:bodyPr>
              <a:spAutoFit/>
            </a:bodyPr>
            <a:lstStyle/>
            <a:p>
              <a:pPr>
                <a:spcBef>
                  <a:spcPct val="50000"/>
                </a:spcBef>
              </a:pPr>
              <a:r>
                <a:rPr lang="en-US" sz="2000" b="1" i="1" dirty="0"/>
                <a:t>d </a:t>
              </a:r>
              <a:r>
                <a:rPr lang="en-US" sz="2000" b="1" i="1" baseline="30000" dirty="0"/>
                <a:t>2</a:t>
              </a:r>
            </a:p>
          </p:txBody>
        </p:sp>
      </p:grpSp>
      <p:sp>
        <p:nvSpPr>
          <p:cNvPr id="71699" name="Text Box 19"/>
          <p:cNvSpPr txBox="1">
            <a:spLocks noChangeArrowheads="1"/>
          </p:cNvSpPr>
          <p:nvPr/>
        </p:nvSpPr>
        <p:spPr bwMode="auto">
          <a:xfrm>
            <a:off x="381000" y="3810000"/>
            <a:ext cx="7772400" cy="2466975"/>
          </a:xfrm>
          <a:prstGeom prst="rect">
            <a:avLst/>
          </a:prstGeom>
          <a:noFill/>
          <a:ln w="9525">
            <a:noFill/>
            <a:miter lim="800000"/>
            <a:headEnd/>
            <a:tailEnd/>
          </a:ln>
        </p:spPr>
        <p:txBody>
          <a:bodyPr>
            <a:spAutoFit/>
          </a:bodyPr>
          <a:lstStyle/>
          <a:p>
            <a:pPr>
              <a:spcBef>
                <a:spcPct val="50000"/>
              </a:spcBef>
            </a:pPr>
            <a:r>
              <a:rPr lang="en-US" sz="2400"/>
              <a:t>So on Jupiter F</a:t>
            </a:r>
            <a:r>
              <a:rPr lang="en-US" sz="2400" baseline="-25000"/>
              <a:t>on apple</a:t>
            </a:r>
            <a:r>
              <a:rPr lang="en-US"/>
              <a:t> </a:t>
            </a:r>
            <a:r>
              <a:rPr lang="en-US" sz="2400"/>
              <a:t>= G </a:t>
            </a:r>
            <a:r>
              <a:rPr lang="en-US" sz="2400" i="1"/>
              <a:t>m</a:t>
            </a:r>
            <a:r>
              <a:rPr lang="en-US" sz="2400" i="1" baseline="-25000"/>
              <a:t>a</a:t>
            </a:r>
            <a:r>
              <a:rPr lang="en-US" sz="2400"/>
              <a:t>(300</a:t>
            </a:r>
            <a:r>
              <a:rPr lang="en-US" sz="2400" i="1"/>
              <a:t>m</a:t>
            </a:r>
            <a:r>
              <a:rPr lang="en-US" sz="2400" i="1" baseline="-25000"/>
              <a:t>E)</a:t>
            </a:r>
            <a:r>
              <a:rPr lang="en-US" sz="2400"/>
              <a:t>/(11</a:t>
            </a:r>
            <a:r>
              <a:rPr lang="en-US" sz="2400" i="1"/>
              <a:t>R</a:t>
            </a:r>
            <a:r>
              <a:rPr lang="en-US" sz="2400" i="1" baseline="-25000"/>
              <a:t>E</a:t>
            </a:r>
            <a:r>
              <a:rPr lang="en-US" sz="2400"/>
              <a:t>)</a:t>
            </a:r>
            <a:r>
              <a:rPr lang="en-US" sz="2400" baseline="30000"/>
              <a:t>2</a:t>
            </a:r>
          </a:p>
          <a:p>
            <a:pPr>
              <a:spcBef>
                <a:spcPct val="50000"/>
              </a:spcBef>
            </a:pPr>
            <a:endParaRPr lang="en-US" sz="2400" baseline="30000"/>
          </a:p>
          <a:p>
            <a:pPr>
              <a:spcBef>
                <a:spcPct val="50000"/>
              </a:spcBef>
            </a:pPr>
            <a:r>
              <a:rPr lang="en-US" sz="2400" baseline="30000"/>
              <a:t>			</a:t>
            </a:r>
            <a:r>
              <a:rPr lang="en-US" sz="2400"/>
              <a:t>= (300/11</a:t>
            </a:r>
            <a:r>
              <a:rPr lang="en-US" sz="2400" baseline="30000"/>
              <a:t>2</a:t>
            </a:r>
            <a:r>
              <a:rPr lang="en-US" sz="2400"/>
              <a:t>)G </a:t>
            </a:r>
            <a:r>
              <a:rPr lang="en-US" sz="2400" i="1"/>
              <a:t>m</a:t>
            </a:r>
            <a:r>
              <a:rPr lang="en-US" sz="2400" i="1" baseline="-25000"/>
              <a:t>a</a:t>
            </a:r>
            <a:r>
              <a:rPr lang="en-US" sz="2400" i="1"/>
              <a:t>m</a:t>
            </a:r>
            <a:r>
              <a:rPr lang="en-US" sz="2400" i="1" baseline="-25000"/>
              <a:t>E</a:t>
            </a:r>
            <a:r>
              <a:rPr lang="en-US" sz="2400"/>
              <a:t>/</a:t>
            </a:r>
            <a:r>
              <a:rPr lang="en-US" sz="2400" i="1"/>
              <a:t>R</a:t>
            </a:r>
            <a:r>
              <a:rPr lang="en-US" sz="2400" i="1" baseline="-25000"/>
              <a:t>E</a:t>
            </a:r>
            <a:r>
              <a:rPr lang="en-US" sz="2400" baseline="30000"/>
              <a:t>2</a:t>
            </a:r>
            <a:endParaRPr lang="en-US" sz="2400"/>
          </a:p>
          <a:p>
            <a:pPr>
              <a:spcBef>
                <a:spcPct val="50000"/>
              </a:spcBef>
            </a:pPr>
            <a:r>
              <a:rPr lang="en-US" sz="2400"/>
              <a:t>			= 2.6 F</a:t>
            </a:r>
            <a:r>
              <a:rPr lang="en-US" sz="2400" baseline="-25000"/>
              <a:t>on apple</a:t>
            </a:r>
            <a:r>
              <a:rPr lang="en-US" sz="2400"/>
              <a:t> on Earth</a:t>
            </a:r>
            <a:endParaRPr lang="en-US" sz="2400" baseline="30000"/>
          </a:p>
          <a:p>
            <a:pPr>
              <a:spcBef>
                <a:spcPct val="50000"/>
              </a:spcBef>
            </a:pPr>
            <a:r>
              <a:rPr lang="en-US" sz="2400" baseline="30000">
                <a:sym typeface="Wingdings" pitchFamily="2" charset="2"/>
              </a:rPr>
              <a:t></a:t>
            </a:r>
            <a:r>
              <a:rPr lang="en-US" sz="2400">
                <a:sym typeface="Wingdings" pitchFamily="2" charset="2"/>
              </a:rPr>
              <a:t> </a:t>
            </a:r>
            <a:r>
              <a:rPr lang="en-US" sz="2400">
                <a:solidFill>
                  <a:srgbClr val="993366"/>
                </a:solidFill>
                <a:sym typeface="Wingdings" pitchFamily="2" charset="2"/>
              </a:rPr>
              <a:t>Apple weighs 2.6 times more on Jupiter than on Earth</a:t>
            </a:r>
            <a:endParaRPr lang="en-US" sz="2400">
              <a:solidFill>
                <a:srgbClr val="993366"/>
              </a:solidFill>
            </a:endParaRPr>
          </a:p>
        </p:txBody>
      </p:sp>
      <p:sp>
        <p:nvSpPr>
          <p:cNvPr id="71700" name="Text Box 20"/>
          <p:cNvSpPr txBox="1">
            <a:spLocks noChangeArrowheads="1"/>
          </p:cNvSpPr>
          <p:nvPr/>
        </p:nvSpPr>
        <p:spPr bwMode="auto">
          <a:xfrm>
            <a:off x="4038600" y="2743200"/>
            <a:ext cx="3581400" cy="641350"/>
          </a:xfrm>
          <a:prstGeom prst="rect">
            <a:avLst/>
          </a:prstGeom>
          <a:noFill/>
          <a:ln w="9525">
            <a:noFill/>
            <a:miter lim="800000"/>
            <a:headEnd/>
            <a:tailEnd/>
          </a:ln>
        </p:spPr>
        <p:txBody>
          <a:bodyPr>
            <a:spAutoFit/>
          </a:bodyPr>
          <a:lstStyle/>
          <a:p>
            <a:pPr>
              <a:spcBef>
                <a:spcPct val="50000"/>
              </a:spcBef>
            </a:pPr>
            <a:r>
              <a:rPr lang="en-US"/>
              <a:t>where </a:t>
            </a:r>
            <a:r>
              <a:rPr lang="en-US" i="1"/>
              <a:t>m</a:t>
            </a:r>
            <a:r>
              <a:rPr lang="en-US" sz="2000" i="1" baseline="-25000"/>
              <a:t>p</a:t>
            </a:r>
            <a:r>
              <a:rPr lang="en-US"/>
              <a:t> is mass of the planet and </a:t>
            </a:r>
            <a:r>
              <a:rPr lang="en-US" i="1"/>
              <a:t>m</a:t>
            </a:r>
            <a:r>
              <a:rPr lang="en-US" sz="2000" i="1" baseline="-25000"/>
              <a:t>a</a:t>
            </a:r>
            <a:r>
              <a:rPr lang="en-US"/>
              <a:t> is mass of the apple</a:t>
            </a:r>
          </a:p>
        </p:txBody>
      </p:sp>
      <p:sp>
        <p:nvSpPr>
          <p:cNvPr id="71702" name="Text Box 22"/>
          <p:cNvSpPr txBox="1">
            <a:spLocks noChangeArrowheads="1"/>
          </p:cNvSpPr>
          <p:nvPr/>
        </p:nvSpPr>
        <p:spPr bwMode="auto">
          <a:xfrm>
            <a:off x="6553200" y="3886200"/>
            <a:ext cx="2590800" cy="915988"/>
          </a:xfrm>
          <a:prstGeom prst="rect">
            <a:avLst/>
          </a:prstGeom>
          <a:noFill/>
          <a:ln w="9525">
            <a:noFill/>
            <a:miter lim="800000"/>
            <a:headEnd/>
            <a:tailEnd/>
          </a:ln>
        </p:spPr>
        <p:txBody>
          <a:bodyPr>
            <a:spAutoFit/>
          </a:bodyPr>
          <a:lstStyle/>
          <a:p>
            <a:pPr>
              <a:spcBef>
                <a:spcPct val="50000"/>
              </a:spcBef>
            </a:pPr>
            <a:r>
              <a:rPr lang="en-US"/>
              <a:t>where </a:t>
            </a:r>
            <a:r>
              <a:rPr lang="en-US" i="1"/>
              <a:t>m</a:t>
            </a:r>
            <a:r>
              <a:rPr lang="en-US" sz="2000" i="1" baseline="-25000"/>
              <a:t>E</a:t>
            </a:r>
            <a:r>
              <a:rPr lang="en-US"/>
              <a:t> and </a:t>
            </a:r>
            <a:r>
              <a:rPr lang="en-US" i="1"/>
              <a:t>R</a:t>
            </a:r>
            <a:r>
              <a:rPr lang="en-US" sz="2000" i="1" baseline="-25000"/>
              <a:t>E </a:t>
            </a:r>
            <a:r>
              <a:rPr lang="en-US"/>
              <a:t>are the mass and radius of Earth</a:t>
            </a:r>
          </a:p>
        </p:txBody>
      </p:sp>
    </p:spTree>
    <p:extLst>
      <p:ext uri="{BB962C8B-B14F-4D97-AF65-F5344CB8AC3E}">
        <p14:creationId xmlns:p14="http://schemas.microsoft.com/office/powerpoint/2010/main" val="915749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170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169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17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99" grpId="0"/>
      <p:bldP spid="71700" grpId="0"/>
      <p:bldP spid="71702"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4687</TotalTime>
  <Words>2470</Words>
  <Application>Microsoft Office PowerPoint</Application>
  <PresentationFormat>On-screen Show (4:3)</PresentationFormat>
  <Paragraphs>209</Paragraphs>
  <Slides>27</Slides>
  <Notes>27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27</vt:i4>
      </vt:variant>
    </vt:vector>
  </HeadingPairs>
  <TitlesOfParts>
    <vt:vector size="30" baseType="lpstr">
      <vt:lpstr>Arial</vt:lpstr>
      <vt:lpstr>Wingdings</vt:lpstr>
      <vt:lpstr>Default Design</vt:lpstr>
      <vt:lpstr>PowerPoint Presentation</vt:lpstr>
      <vt:lpstr>TODAY:  Chapter 9: Gravity</vt:lpstr>
      <vt:lpstr>The universal law of gravity (Newton)</vt:lpstr>
      <vt:lpstr>Clicker Question</vt:lpstr>
      <vt:lpstr>Distance-dependence of gravity</vt:lpstr>
      <vt:lpstr>PowerPoint Presentation</vt:lpstr>
      <vt:lpstr>Questions</vt:lpstr>
      <vt:lpstr>PowerPoint Presentation</vt:lpstr>
      <vt:lpstr>PowerPoint Presentation</vt:lpstr>
      <vt:lpstr>Weight and Weightlessness</vt:lpstr>
      <vt:lpstr>Weight/weightless continued…</vt:lpstr>
      <vt:lpstr>Weightlessness</vt:lpstr>
      <vt:lpstr>PowerPoint Presentation</vt:lpstr>
      <vt:lpstr>Ocean Tides</vt:lpstr>
      <vt:lpstr>Tides continued</vt:lpstr>
      <vt:lpstr>More on tides…</vt:lpstr>
      <vt:lpstr>PowerPoint Presentation</vt:lpstr>
      <vt:lpstr>PowerPoint Presentation</vt:lpstr>
      <vt:lpstr>Spring vs Neap tides</vt:lpstr>
      <vt:lpstr>Tides in the earth:</vt:lpstr>
      <vt:lpstr>How about on the moon? Moon-tides</vt:lpstr>
      <vt:lpstr>Gravitational Fields</vt:lpstr>
      <vt:lpstr>(Gravitational field inside a planet)</vt:lpstr>
      <vt:lpstr>(A very little on Einstein’s Theory of Gravitation)</vt:lpstr>
      <vt:lpstr>A little on Black Holes</vt:lpstr>
      <vt:lpstr>Black holes continued…</vt:lpstr>
      <vt:lpstr>PowerPoint Presentation</vt:lpstr>
    </vt:vector>
  </TitlesOfParts>
  <Company>HC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11: The Atomic Nature of Matter</dc:title>
  <dc:creator>Neepa</dc:creator>
  <cp:lastModifiedBy>Neepa</cp:lastModifiedBy>
  <cp:revision>460</cp:revision>
  <dcterms:created xsi:type="dcterms:W3CDTF">2005-09-24T17:33:57Z</dcterms:created>
  <dcterms:modified xsi:type="dcterms:W3CDTF">2016-10-04T15:56:34Z</dcterms:modified>
</cp:coreProperties>
</file>