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8" r:id="rId2"/>
    <p:sldId id="256" r:id="rId3"/>
    <p:sldId id="258" r:id="rId4"/>
    <p:sldId id="261" r:id="rId5"/>
    <p:sldId id="262" r:id="rId6"/>
    <p:sldId id="281" r:id="rId7"/>
    <p:sldId id="263" r:id="rId8"/>
    <p:sldId id="265" r:id="rId9"/>
    <p:sldId id="266" r:id="rId10"/>
    <p:sldId id="267" r:id="rId11"/>
    <p:sldId id="269" r:id="rId12"/>
    <p:sldId id="270" r:id="rId13"/>
    <p:sldId id="286" r:id="rId14"/>
    <p:sldId id="268" r:id="rId15"/>
    <p:sldId id="272" r:id="rId16"/>
    <p:sldId id="271" r:id="rId17"/>
    <p:sldId id="264" r:id="rId18"/>
    <p:sldId id="273" r:id="rId19"/>
    <p:sldId id="282" r:id="rId20"/>
    <p:sldId id="274" r:id="rId21"/>
    <p:sldId id="290" r:id="rId22"/>
    <p:sldId id="291" r:id="rId23"/>
    <p:sldId id="277" r:id="rId24"/>
    <p:sldId id="278" r:id="rId25"/>
    <p:sldId id="279" r:id="rId26"/>
    <p:sldId id="287" r:id="rId27"/>
    <p:sldId id="280"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CC33"/>
    <a:srgbClr val="6600CC"/>
    <a:srgbClr val="6600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1" autoAdjust="0"/>
    <p:restoredTop sz="94660"/>
  </p:normalViewPr>
  <p:slideViewPr>
    <p:cSldViewPr>
      <p:cViewPr varScale="1">
        <p:scale>
          <a:sx n="75" d="100"/>
          <a:sy n="75" d="100"/>
        </p:scale>
        <p:origin x="9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614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615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689A91A-A3E8-4653-BD52-06B3D0581314}" type="slidenum">
              <a:rPr lang="en-US"/>
              <a:pPr>
                <a:defRPr/>
              </a:pPr>
              <a:t>‹#›</a:t>
            </a:fld>
            <a:endParaRPr lang="en-US"/>
          </a:p>
        </p:txBody>
      </p:sp>
    </p:spTree>
    <p:extLst>
      <p:ext uri="{BB962C8B-B14F-4D97-AF65-F5344CB8AC3E}">
        <p14:creationId xmlns:p14="http://schemas.microsoft.com/office/powerpoint/2010/main" val="3116811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31748" name="Slide Number Placeholder 3"/>
          <p:cNvSpPr>
            <a:spLocks noGrp="1"/>
          </p:cNvSpPr>
          <p:nvPr>
            <p:ph type="sldNum" sz="quarter" idx="5"/>
          </p:nvPr>
        </p:nvSpPr>
        <p:spPr>
          <a:noFill/>
        </p:spPr>
        <p:txBody>
          <a:bodyPr/>
          <a:lstStyle/>
          <a:p>
            <a:fld id="{800B769B-7B8E-4D54-8EAB-644CDF82D047}" type="slidenum">
              <a:rPr lang="en-US" smtClean="0"/>
              <a:pPr/>
              <a:t>1</a:t>
            </a:fld>
            <a:endParaRPr lang="en-US" smtClean="0"/>
          </a:p>
        </p:txBody>
      </p:sp>
    </p:spTree>
    <p:extLst>
      <p:ext uri="{BB962C8B-B14F-4D97-AF65-F5344CB8AC3E}">
        <p14:creationId xmlns:p14="http://schemas.microsoft.com/office/powerpoint/2010/main" val="13153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smtClean="0"/>
          </a:p>
        </p:txBody>
      </p:sp>
      <p:sp>
        <p:nvSpPr>
          <p:cNvPr id="40964" name="Slide Number Placeholder 3"/>
          <p:cNvSpPr>
            <a:spLocks noGrp="1"/>
          </p:cNvSpPr>
          <p:nvPr>
            <p:ph type="sldNum" sz="quarter" idx="5"/>
          </p:nvPr>
        </p:nvSpPr>
        <p:spPr>
          <a:noFill/>
        </p:spPr>
        <p:txBody>
          <a:bodyPr/>
          <a:lstStyle/>
          <a:p>
            <a:fld id="{19F5F1DA-34D3-4640-84D7-B6DBB9D032C2}" type="slidenum">
              <a:rPr lang="en-US" smtClean="0"/>
              <a:pPr/>
              <a:t>10</a:t>
            </a:fld>
            <a:endParaRPr lang="en-US" smtClean="0"/>
          </a:p>
        </p:txBody>
      </p:sp>
    </p:spTree>
    <p:extLst>
      <p:ext uri="{BB962C8B-B14F-4D97-AF65-F5344CB8AC3E}">
        <p14:creationId xmlns:p14="http://schemas.microsoft.com/office/powerpoint/2010/main" val="410431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p>
        </p:txBody>
      </p:sp>
      <p:sp>
        <p:nvSpPr>
          <p:cNvPr id="41988" name="Slide Number Placeholder 3"/>
          <p:cNvSpPr>
            <a:spLocks noGrp="1"/>
          </p:cNvSpPr>
          <p:nvPr>
            <p:ph type="sldNum" sz="quarter" idx="5"/>
          </p:nvPr>
        </p:nvSpPr>
        <p:spPr>
          <a:noFill/>
        </p:spPr>
        <p:txBody>
          <a:bodyPr/>
          <a:lstStyle/>
          <a:p>
            <a:fld id="{A6A53219-53F3-4A10-8771-6BB4848BBAA5}" type="slidenum">
              <a:rPr lang="en-US" smtClean="0"/>
              <a:pPr/>
              <a:t>11</a:t>
            </a:fld>
            <a:endParaRPr lang="en-US" smtClean="0"/>
          </a:p>
        </p:txBody>
      </p:sp>
    </p:spTree>
    <p:extLst>
      <p:ext uri="{BB962C8B-B14F-4D97-AF65-F5344CB8AC3E}">
        <p14:creationId xmlns:p14="http://schemas.microsoft.com/office/powerpoint/2010/main" val="2593841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32ACB366-908F-43D3-889E-6ACF80BFE93A}" type="slidenum">
              <a:rPr lang="en-US" smtClean="0"/>
              <a:pPr/>
              <a:t>12</a:t>
            </a:fld>
            <a:endParaRPr lang="en-US" smtClean="0"/>
          </a:p>
        </p:txBody>
      </p:sp>
    </p:spTree>
    <p:extLst>
      <p:ext uri="{BB962C8B-B14F-4D97-AF65-F5344CB8AC3E}">
        <p14:creationId xmlns:p14="http://schemas.microsoft.com/office/powerpoint/2010/main" val="266391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C080EDA3-639A-4FA9-9608-A4AF8F400239}" type="slidenum">
              <a:rPr lang="en-US" smtClean="0"/>
              <a:pPr/>
              <a:t>13</a:t>
            </a:fld>
            <a:endParaRPr lang="en-US" smtClean="0"/>
          </a:p>
        </p:txBody>
      </p:sp>
    </p:spTree>
    <p:extLst>
      <p:ext uri="{BB962C8B-B14F-4D97-AF65-F5344CB8AC3E}">
        <p14:creationId xmlns:p14="http://schemas.microsoft.com/office/powerpoint/2010/main" val="861615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DF107D1-6B24-4A96-9CD3-6704859C54DD}" type="slidenum">
              <a:rPr lang="en-US" smtClean="0"/>
              <a:pPr/>
              <a:t>14</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Start here after midterm</a:t>
            </a:r>
          </a:p>
        </p:txBody>
      </p:sp>
    </p:spTree>
    <p:extLst>
      <p:ext uri="{BB962C8B-B14F-4D97-AF65-F5344CB8AC3E}">
        <p14:creationId xmlns:p14="http://schemas.microsoft.com/office/powerpoint/2010/main" val="1802669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CE9B3BA-15CF-4AE7-A2AA-DA97C39D1675}" type="slidenum">
              <a:rPr lang="en-US" smtClean="0"/>
              <a:pPr/>
              <a:t>15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Order?</a:t>
            </a:r>
          </a:p>
        </p:txBody>
      </p:sp>
    </p:spTree>
    <p:extLst>
      <p:ext uri="{BB962C8B-B14F-4D97-AF65-F5344CB8AC3E}">
        <p14:creationId xmlns:p14="http://schemas.microsoft.com/office/powerpoint/2010/main" val="847680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A1EEA3E-C0F7-4A6A-A93B-0F6F57B6CEC6}" type="slidenum">
              <a:rPr lang="en-US" smtClean="0"/>
              <a:pPr/>
              <a:t>16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Need to do shells…</a:t>
            </a:r>
          </a:p>
        </p:txBody>
      </p:sp>
    </p:spTree>
    <p:extLst>
      <p:ext uri="{BB962C8B-B14F-4D97-AF65-F5344CB8AC3E}">
        <p14:creationId xmlns:p14="http://schemas.microsoft.com/office/powerpoint/2010/main" val="664388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5B13EA6-C15D-4458-8565-B9A0E476AF91}" type="slidenum">
              <a:rPr lang="en-US" smtClean="0"/>
              <a:pPr/>
              <a:t>17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Do this after periodic table</a:t>
            </a:r>
          </a:p>
        </p:txBody>
      </p:sp>
    </p:spTree>
    <p:extLst>
      <p:ext uri="{BB962C8B-B14F-4D97-AF65-F5344CB8AC3E}">
        <p14:creationId xmlns:p14="http://schemas.microsoft.com/office/powerpoint/2010/main" val="2686237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smtClean="0"/>
          </a:p>
        </p:txBody>
      </p:sp>
      <p:sp>
        <p:nvSpPr>
          <p:cNvPr id="49156" name="Slide Number Placeholder 3"/>
          <p:cNvSpPr>
            <a:spLocks noGrp="1"/>
          </p:cNvSpPr>
          <p:nvPr>
            <p:ph type="sldNum" sz="quarter" idx="5"/>
          </p:nvPr>
        </p:nvSpPr>
        <p:spPr>
          <a:noFill/>
        </p:spPr>
        <p:txBody>
          <a:bodyPr/>
          <a:lstStyle/>
          <a:p>
            <a:fld id="{645A7832-9432-4217-A9A9-B8333F52CD34}" type="slidenum">
              <a:rPr lang="en-US" smtClean="0"/>
              <a:pPr/>
              <a:t>18</a:t>
            </a:fld>
            <a:endParaRPr lang="en-US" smtClean="0"/>
          </a:p>
        </p:txBody>
      </p:sp>
    </p:spTree>
    <p:extLst>
      <p:ext uri="{BB962C8B-B14F-4D97-AF65-F5344CB8AC3E}">
        <p14:creationId xmlns:p14="http://schemas.microsoft.com/office/powerpoint/2010/main" val="1206453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4383428-2B58-438F-8009-74EDC8BD799F}" type="slidenum">
              <a:rPr lang="en-US" smtClean="0"/>
              <a:pPr/>
              <a:t>19</a:t>
            </a:fld>
            <a:endParaRPr lang="en-US" smtClean="0"/>
          </a:p>
        </p:txBody>
      </p:sp>
      <p:sp>
        <p:nvSpPr>
          <p:cNvPr id="50179" name="Rectangle 2"/>
          <p:cNvSpPr>
            <a:spLocks noGrp="1" noRot="1" noChangeAspect="1" noChangeArrowheads="1" noTextEdit="1"/>
          </p:cNvSpPr>
          <p:nvPr>
            <p:ph type="sldImg"/>
          </p:nvPr>
        </p:nvSpPr>
        <p:spPr>
          <a:ln>
            <a:noFill/>
          </a:ln>
        </p:spPr>
      </p:sp>
      <p:sp>
        <p:nvSpPr>
          <p:cNvPr id="50180" name="Rectangle 3"/>
          <p:cNvSpPr>
            <a:spLocks noGrp="1" noChangeArrowheads="1"/>
          </p:cNvSpPr>
          <p:nvPr>
            <p:ph type="body" idx="1"/>
          </p:nvPr>
        </p:nvSpPr>
        <p:spPr>
          <a:xfrm>
            <a:off x="974725" y="4560888"/>
            <a:ext cx="5365750" cy="4319587"/>
          </a:xfrm>
          <a:noFill/>
          <a:ln/>
        </p:spPr>
        <p:txBody>
          <a:bodyPr/>
          <a:lstStyle/>
          <a:p>
            <a:pPr eaLnBrk="1" hangingPunct="1"/>
            <a:r>
              <a:rPr lang="en-US" smtClean="0"/>
              <a:t>Start here Oct 10 </a:t>
            </a:r>
          </a:p>
        </p:txBody>
      </p:sp>
    </p:spTree>
    <p:extLst>
      <p:ext uri="{BB962C8B-B14F-4D97-AF65-F5344CB8AC3E}">
        <p14:creationId xmlns:p14="http://schemas.microsoft.com/office/powerpoint/2010/main" val="125032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84F33A0-4D34-4961-9457-956E5F0E6F0A}" type="slidenum">
              <a:rPr lang="en-US" smtClean="0"/>
              <a:pPr/>
              <a:t>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Idea that matter made of atoms goes back to Greeks in 5</a:t>
            </a:r>
            <a:r>
              <a:rPr lang="en-US" baseline="30000" smtClean="0"/>
              <a:t>th</a:t>
            </a:r>
            <a:r>
              <a:rPr lang="en-US" smtClean="0"/>
              <a:t> century. But not Aristotle. Idea revived in early 1800s (Dalton).</a:t>
            </a:r>
          </a:p>
        </p:txBody>
      </p:sp>
    </p:spTree>
    <p:extLst>
      <p:ext uri="{BB962C8B-B14F-4D97-AF65-F5344CB8AC3E}">
        <p14:creationId xmlns:p14="http://schemas.microsoft.com/office/powerpoint/2010/main" val="3555198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p>
        </p:txBody>
      </p:sp>
      <p:sp>
        <p:nvSpPr>
          <p:cNvPr id="52228" name="Slide Number Placeholder 3"/>
          <p:cNvSpPr>
            <a:spLocks noGrp="1"/>
          </p:cNvSpPr>
          <p:nvPr>
            <p:ph type="sldNum" sz="quarter" idx="5"/>
          </p:nvPr>
        </p:nvSpPr>
        <p:spPr>
          <a:noFill/>
        </p:spPr>
        <p:txBody>
          <a:bodyPr/>
          <a:lstStyle/>
          <a:p>
            <a:fld id="{24E90370-70B2-4B9A-9BF5-49FA995AD316}" type="slidenum">
              <a:rPr lang="en-US" smtClean="0"/>
              <a:pPr/>
              <a:t>20</a:t>
            </a:fld>
            <a:endParaRPr lang="en-US" smtClean="0"/>
          </a:p>
        </p:txBody>
      </p:sp>
    </p:spTree>
    <p:extLst>
      <p:ext uri="{BB962C8B-B14F-4D97-AF65-F5344CB8AC3E}">
        <p14:creationId xmlns:p14="http://schemas.microsoft.com/office/powerpoint/2010/main" val="243359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dirty="0" smtClean="0"/>
              <a:t>Tart here on Friday Mar 14</a:t>
            </a:r>
          </a:p>
        </p:txBody>
      </p:sp>
      <p:sp>
        <p:nvSpPr>
          <p:cNvPr id="53252" name="Slide Number Placeholder 3"/>
          <p:cNvSpPr>
            <a:spLocks noGrp="1"/>
          </p:cNvSpPr>
          <p:nvPr>
            <p:ph type="sldNum" sz="quarter" idx="5"/>
          </p:nvPr>
        </p:nvSpPr>
        <p:spPr>
          <a:noFill/>
        </p:spPr>
        <p:txBody>
          <a:bodyPr/>
          <a:lstStyle/>
          <a:p>
            <a:fld id="{D5BD7E1A-D76A-49F8-B241-A4A4DB13AED7}" type="slidenum">
              <a:rPr lang="en-US" smtClean="0"/>
              <a:pPr/>
              <a:t>21</a:t>
            </a:fld>
            <a:endParaRPr lang="en-US" smtClean="0"/>
          </a:p>
        </p:txBody>
      </p:sp>
    </p:spTree>
    <p:extLst>
      <p:ext uri="{BB962C8B-B14F-4D97-AF65-F5344CB8AC3E}">
        <p14:creationId xmlns:p14="http://schemas.microsoft.com/office/powerpoint/2010/main" val="2483940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smtClean="0"/>
          </a:p>
        </p:txBody>
      </p:sp>
      <p:sp>
        <p:nvSpPr>
          <p:cNvPr id="54276" name="Slide Number Placeholder 3"/>
          <p:cNvSpPr>
            <a:spLocks noGrp="1"/>
          </p:cNvSpPr>
          <p:nvPr>
            <p:ph type="sldNum" sz="quarter" idx="5"/>
          </p:nvPr>
        </p:nvSpPr>
        <p:spPr>
          <a:noFill/>
        </p:spPr>
        <p:txBody>
          <a:bodyPr/>
          <a:lstStyle/>
          <a:p>
            <a:fld id="{7CBC9926-9006-4390-AC8D-E599167B2A57}" type="slidenum">
              <a:rPr lang="en-US" smtClean="0"/>
              <a:pPr/>
              <a:t>22</a:t>
            </a:fld>
            <a:endParaRPr lang="en-US" smtClean="0"/>
          </a:p>
        </p:txBody>
      </p:sp>
    </p:spTree>
    <p:extLst>
      <p:ext uri="{BB962C8B-B14F-4D97-AF65-F5344CB8AC3E}">
        <p14:creationId xmlns:p14="http://schemas.microsoft.com/office/powerpoint/2010/main" val="1087278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D133AF8B-FD3C-4A5F-930D-2B2AE70DAB15}" type="slidenum">
              <a:rPr lang="en-US" smtClean="0"/>
              <a:pPr/>
              <a:t>23</a:t>
            </a:fld>
            <a:endParaRPr lang="en-US" smtClean="0"/>
          </a:p>
        </p:txBody>
      </p:sp>
    </p:spTree>
    <p:extLst>
      <p:ext uri="{BB962C8B-B14F-4D97-AF65-F5344CB8AC3E}">
        <p14:creationId xmlns:p14="http://schemas.microsoft.com/office/powerpoint/2010/main" val="368861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en-US" smtClean="0"/>
          </a:p>
        </p:txBody>
      </p:sp>
      <p:sp>
        <p:nvSpPr>
          <p:cNvPr id="56324" name="Slide Number Placeholder 3"/>
          <p:cNvSpPr>
            <a:spLocks noGrp="1"/>
          </p:cNvSpPr>
          <p:nvPr>
            <p:ph type="sldNum" sz="quarter" idx="5"/>
          </p:nvPr>
        </p:nvSpPr>
        <p:spPr>
          <a:noFill/>
        </p:spPr>
        <p:txBody>
          <a:bodyPr/>
          <a:lstStyle/>
          <a:p>
            <a:fld id="{87B76605-49FA-40BA-AA7B-AB4A757AB7E5}" type="slidenum">
              <a:rPr lang="en-US" smtClean="0"/>
              <a:pPr/>
              <a:t>24</a:t>
            </a:fld>
            <a:endParaRPr lang="en-US" smtClean="0"/>
          </a:p>
        </p:txBody>
      </p:sp>
    </p:spTree>
    <p:extLst>
      <p:ext uri="{BB962C8B-B14F-4D97-AF65-F5344CB8AC3E}">
        <p14:creationId xmlns:p14="http://schemas.microsoft.com/office/powerpoint/2010/main" val="2037872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a:noFill/>
        </p:spPr>
        <p:txBody>
          <a:bodyPr/>
          <a:lstStyle/>
          <a:p>
            <a:fld id="{45EE7C2B-2E85-4DA2-9C6B-EC28148D113C}" type="slidenum">
              <a:rPr lang="en-US" smtClean="0"/>
              <a:pPr/>
              <a:t>25</a:t>
            </a:fld>
            <a:endParaRPr lang="en-US" smtClean="0"/>
          </a:p>
        </p:txBody>
      </p:sp>
    </p:spTree>
    <p:extLst>
      <p:ext uri="{BB962C8B-B14F-4D97-AF65-F5344CB8AC3E}">
        <p14:creationId xmlns:p14="http://schemas.microsoft.com/office/powerpoint/2010/main" val="3434165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BE15F891-BC9A-4CA1-BF43-E4C523B3666D}" type="slidenum">
              <a:rPr lang="en-US" smtClean="0"/>
              <a:pPr/>
              <a:t>26</a:t>
            </a:fld>
            <a:endParaRPr lang="en-US" smtClean="0"/>
          </a:p>
        </p:txBody>
      </p:sp>
    </p:spTree>
    <p:extLst>
      <p:ext uri="{BB962C8B-B14F-4D97-AF65-F5344CB8AC3E}">
        <p14:creationId xmlns:p14="http://schemas.microsoft.com/office/powerpoint/2010/main" val="1254758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45A2258-F975-497D-B0DE-92BE13DB57DA}" type="slidenum">
              <a:rPr lang="en-US" smtClean="0"/>
              <a:pPr/>
              <a:t>27</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Note: large black holes can be ruled out by </a:t>
            </a:r>
            <a:r>
              <a:rPr lang="en-US" dirty="0" err="1" smtClean="0"/>
              <a:t>grav</a:t>
            </a:r>
            <a:r>
              <a:rPr lang="en-US" dirty="0" smtClean="0"/>
              <a:t> lensing data but tiny </a:t>
            </a:r>
            <a:r>
              <a:rPr lang="en-US" dirty="0" err="1" smtClean="0"/>
              <a:t>blackholes</a:t>
            </a:r>
            <a:r>
              <a:rPr lang="en-US" dirty="0" smtClean="0"/>
              <a:t> may be possible. But actually evidence also points to dark matter not being baryonic – </a:t>
            </a:r>
            <a:r>
              <a:rPr lang="en-US" dirty="0" err="1" smtClean="0"/>
              <a:t>ie</a:t>
            </a:r>
            <a:r>
              <a:rPr lang="en-US" dirty="0" smtClean="0"/>
              <a:t> not things like protons, neutrons, electrons; rather like </a:t>
            </a:r>
            <a:r>
              <a:rPr lang="en-US" dirty="0" err="1" smtClean="0"/>
              <a:t>axions</a:t>
            </a:r>
            <a:r>
              <a:rPr lang="en-US" dirty="0" smtClean="0"/>
              <a:t>, WIMPS that arise as extensions to Standard Model</a:t>
            </a:r>
          </a:p>
          <a:p>
            <a:pPr eaLnBrk="1" hangingPunct="1"/>
            <a:endParaRPr lang="en-US" dirty="0" smtClean="0"/>
          </a:p>
        </p:txBody>
      </p:sp>
    </p:spTree>
    <p:extLst>
      <p:ext uri="{BB962C8B-B14F-4D97-AF65-F5344CB8AC3E}">
        <p14:creationId xmlns:p14="http://schemas.microsoft.com/office/powerpoint/2010/main" val="3826907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a:spLocks noGrp="1"/>
          </p:cNvSpPr>
          <p:nvPr>
            <p:ph type="sldNum" sz="quarter" idx="5"/>
          </p:nvPr>
        </p:nvSpPr>
        <p:spPr>
          <a:noFill/>
        </p:spPr>
        <p:txBody>
          <a:bodyPr/>
          <a:lstStyle/>
          <a:p>
            <a:fld id="{97F0490D-8523-44B1-B1D6-4FB8A553C593}" type="slidenum">
              <a:rPr lang="en-US" smtClean="0"/>
              <a:pPr/>
              <a:t>3</a:t>
            </a:fld>
            <a:endParaRPr lang="en-US" smtClean="0"/>
          </a:p>
        </p:txBody>
      </p:sp>
    </p:spTree>
    <p:extLst>
      <p:ext uri="{BB962C8B-B14F-4D97-AF65-F5344CB8AC3E}">
        <p14:creationId xmlns:p14="http://schemas.microsoft.com/office/powerpoint/2010/main" val="136314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34820" name="Slide Number Placeholder 3"/>
          <p:cNvSpPr>
            <a:spLocks noGrp="1"/>
          </p:cNvSpPr>
          <p:nvPr>
            <p:ph type="sldNum" sz="quarter" idx="5"/>
          </p:nvPr>
        </p:nvSpPr>
        <p:spPr>
          <a:noFill/>
        </p:spPr>
        <p:txBody>
          <a:bodyPr/>
          <a:lstStyle/>
          <a:p>
            <a:fld id="{18DF61E6-1BBD-461A-A4B2-815543396371}" type="slidenum">
              <a:rPr lang="en-US" smtClean="0"/>
              <a:pPr/>
              <a:t>4</a:t>
            </a:fld>
            <a:endParaRPr lang="en-US" smtClean="0"/>
          </a:p>
        </p:txBody>
      </p:sp>
    </p:spTree>
    <p:extLst>
      <p:ext uri="{BB962C8B-B14F-4D97-AF65-F5344CB8AC3E}">
        <p14:creationId xmlns:p14="http://schemas.microsoft.com/office/powerpoint/2010/main" val="2844951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smtClean="0"/>
          </a:p>
        </p:txBody>
      </p:sp>
      <p:sp>
        <p:nvSpPr>
          <p:cNvPr id="35844" name="Slide Number Placeholder 3"/>
          <p:cNvSpPr>
            <a:spLocks noGrp="1"/>
          </p:cNvSpPr>
          <p:nvPr>
            <p:ph type="sldNum" sz="quarter" idx="5"/>
          </p:nvPr>
        </p:nvSpPr>
        <p:spPr>
          <a:noFill/>
        </p:spPr>
        <p:txBody>
          <a:bodyPr/>
          <a:lstStyle/>
          <a:p>
            <a:fld id="{54BEFFF5-F8CA-4A7A-8535-C4569953FE30}" type="slidenum">
              <a:rPr lang="en-US" smtClean="0"/>
              <a:pPr/>
              <a:t>5</a:t>
            </a:fld>
            <a:endParaRPr lang="en-US" smtClean="0"/>
          </a:p>
        </p:txBody>
      </p:sp>
    </p:spTree>
    <p:extLst>
      <p:ext uri="{BB962C8B-B14F-4D97-AF65-F5344CB8AC3E}">
        <p14:creationId xmlns:p14="http://schemas.microsoft.com/office/powerpoint/2010/main" val="22865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mtClean="0"/>
          </a:p>
        </p:txBody>
      </p:sp>
      <p:sp>
        <p:nvSpPr>
          <p:cNvPr id="36868" name="Slide Number Placeholder 3"/>
          <p:cNvSpPr>
            <a:spLocks noGrp="1"/>
          </p:cNvSpPr>
          <p:nvPr>
            <p:ph type="sldNum" sz="quarter" idx="5"/>
          </p:nvPr>
        </p:nvSpPr>
        <p:spPr>
          <a:noFill/>
        </p:spPr>
        <p:txBody>
          <a:bodyPr/>
          <a:lstStyle/>
          <a:p>
            <a:fld id="{3437B582-28B7-4B94-85C3-6DC116981DE1}" type="slidenum">
              <a:rPr lang="en-US" smtClean="0"/>
              <a:pPr/>
              <a:t>6</a:t>
            </a:fld>
            <a:endParaRPr lang="en-US" smtClean="0"/>
          </a:p>
        </p:txBody>
      </p:sp>
    </p:spTree>
    <p:extLst>
      <p:ext uri="{BB962C8B-B14F-4D97-AF65-F5344CB8AC3E}">
        <p14:creationId xmlns:p14="http://schemas.microsoft.com/office/powerpoint/2010/main" val="92134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smtClean="0"/>
          </a:p>
        </p:txBody>
      </p:sp>
      <p:sp>
        <p:nvSpPr>
          <p:cNvPr id="37892" name="Slide Number Placeholder 3"/>
          <p:cNvSpPr>
            <a:spLocks noGrp="1"/>
          </p:cNvSpPr>
          <p:nvPr>
            <p:ph type="sldNum" sz="quarter" idx="5"/>
          </p:nvPr>
        </p:nvSpPr>
        <p:spPr>
          <a:noFill/>
        </p:spPr>
        <p:txBody>
          <a:bodyPr/>
          <a:lstStyle/>
          <a:p>
            <a:fld id="{DAE199B1-8F47-4FE4-942C-EF260C6ABB09}" type="slidenum">
              <a:rPr lang="en-US" smtClean="0"/>
              <a:pPr/>
              <a:t>7</a:t>
            </a:fld>
            <a:endParaRPr lang="en-US" smtClean="0"/>
          </a:p>
        </p:txBody>
      </p:sp>
    </p:spTree>
    <p:extLst>
      <p:ext uri="{BB962C8B-B14F-4D97-AF65-F5344CB8AC3E}">
        <p14:creationId xmlns:p14="http://schemas.microsoft.com/office/powerpoint/2010/main" val="249709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smtClean="0"/>
          </a:p>
        </p:txBody>
      </p:sp>
      <p:sp>
        <p:nvSpPr>
          <p:cNvPr id="38916" name="Slide Number Placeholder 3"/>
          <p:cNvSpPr>
            <a:spLocks noGrp="1"/>
          </p:cNvSpPr>
          <p:nvPr>
            <p:ph type="sldNum" sz="quarter" idx="5"/>
          </p:nvPr>
        </p:nvSpPr>
        <p:spPr>
          <a:noFill/>
        </p:spPr>
        <p:txBody>
          <a:bodyPr/>
          <a:lstStyle/>
          <a:p>
            <a:fld id="{CB94C1DD-0917-4F3A-A893-E1F3F55AF248}" type="slidenum">
              <a:rPr lang="en-US" smtClean="0"/>
              <a:pPr/>
              <a:t>8</a:t>
            </a:fld>
            <a:endParaRPr lang="en-US" smtClean="0"/>
          </a:p>
        </p:txBody>
      </p:sp>
    </p:spTree>
    <p:extLst>
      <p:ext uri="{BB962C8B-B14F-4D97-AF65-F5344CB8AC3E}">
        <p14:creationId xmlns:p14="http://schemas.microsoft.com/office/powerpoint/2010/main" val="15013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p>
        </p:txBody>
      </p:sp>
      <p:sp>
        <p:nvSpPr>
          <p:cNvPr id="39940" name="Slide Number Placeholder 3"/>
          <p:cNvSpPr>
            <a:spLocks noGrp="1"/>
          </p:cNvSpPr>
          <p:nvPr>
            <p:ph type="sldNum" sz="quarter" idx="5"/>
          </p:nvPr>
        </p:nvSpPr>
        <p:spPr>
          <a:noFill/>
        </p:spPr>
        <p:txBody>
          <a:bodyPr/>
          <a:lstStyle/>
          <a:p>
            <a:fld id="{F7A2BAEA-3B38-4C98-89C5-EA22A4B9E67C}" type="slidenum">
              <a:rPr lang="en-US" smtClean="0"/>
              <a:pPr/>
              <a:t>9</a:t>
            </a:fld>
            <a:endParaRPr lang="en-US" smtClean="0"/>
          </a:p>
        </p:txBody>
      </p:sp>
    </p:spTree>
    <p:extLst>
      <p:ext uri="{BB962C8B-B14F-4D97-AF65-F5344CB8AC3E}">
        <p14:creationId xmlns:p14="http://schemas.microsoft.com/office/powerpoint/2010/main" val="221673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53B099-1A2C-4819-B51F-99E2B2795E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DD097C-0D52-4E0D-BBFF-4269A25A22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8018CA-CBAB-49F7-A88D-31C6F04BF61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AD04DA-498F-4CFD-AFB7-8DF52550CBD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2DF74F-DF76-4972-B3CE-0EFCD8575E6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41CBD7-E931-4358-9B2D-33B8BB2424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AD7FC-FD2D-43FA-AFF8-A0E1181B7F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F37CD-0AD4-4033-A15F-4D0C5CB23A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1B2B24-036D-499F-BC3D-9DFDF8A399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16711C-DF50-4CE9-B60C-813D421D2A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9BCA35-4233-4833-8342-3C6C5C16D14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6B414D-E7F4-458E-A2AD-7BCC1678B6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1740E-6B08-43B3-A8C7-DC860849E1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9EFD6E-B8A9-461A-857C-DF7B9CD8D40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http://wps.aw.com/wps/media/objects/1437/1471519/NextTime/ch11/ch11q1_1.gi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1524000"/>
            <a:ext cx="8915400" cy="3785652"/>
          </a:xfrm>
          <a:prstGeom prst="rect">
            <a:avLst/>
          </a:prstGeom>
          <a:noFill/>
          <a:ln w="9525">
            <a:noFill/>
            <a:miter lim="800000"/>
            <a:headEnd/>
            <a:tailEnd/>
          </a:ln>
        </p:spPr>
        <p:txBody>
          <a:bodyPr wrap="square">
            <a:spAutoFit/>
          </a:bodyPr>
          <a:lstStyle/>
          <a:p>
            <a:pPr algn="ctr"/>
            <a:r>
              <a:rPr lang="en-US" sz="3600" b="1" u="sng" dirty="0" smtClean="0">
                <a:solidFill>
                  <a:srgbClr val="0070C0"/>
                </a:solidFill>
              </a:rPr>
              <a:t>TODAY </a:t>
            </a:r>
            <a:endParaRPr lang="en-US" sz="3600" b="1" u="sng" dirty="0">
              <a:solidFill>
                <a:srgbClr val="0070C0"/>
              </a:solidFill>
            </a:endParaRPr>
          </a:p>
          <a:p>
            <a:pPr algn="ctr"/>
            <a:endParaRPr lang="en-US" sz="3600" b="1" dirty="0"/>
          </a:p>
          <a:p>
            <a:pPr marL="457200" indent="-457200" algn="ctr">
              <a:buFont typeface="Wingdings" panose="05000000000000000000" pitchFamily="2" charset="2"/>
              <a:buChar char="v"/>
            </a:pPr>
            <a:r>
              <a:rPr lang="en-US" sz="3200" b="1" dirty="0" smtClean="0"/>
              <a:t>Finish Chapter 9 from last time</a:t>
            </a:r>
          </a:p>
          <a:p>
            <a:pPr marL="457200" indent="-457200" algn="ctr">
              <a:buFont typeface="Wingdings" panose="05000000000000000000" pitchFamily="2" charset="2"/>
              <a:buChar char="v"/>
            </a:pPr>
            <a:endParaRPr lang="en-US" sz="3200" b="1" dirty="0"/>
          </a:p>
          <a:p>
            <a:pPr marL="457200" indent="-457200" algn="ctr">
              <a:buFont typeface="Wingdings" panose="05000000000000000000" pitchFamily="2" charset="2"/>
              <a:buChar char="v"/>
            </a:pPr>
            <a:r>
              <a:rPr lang="en-US" sz="3200" b="1" dirty="0" smtClean="0"/>
              <a:t>Start Chapter 11 </a:t>
            </a:r>
            <a:r>
              <a:rPr lang="en-US" sz="3200" b="1" dirty="0"/>
              <a:t>(</a:t>
            </a:r>
            <a:r>
              <a:rPr lang="en-US" sz="3200" b="1" dirty="0" smtClean="0"/>
              <a:t>Atomic </a:t>
            </a:r>
            <a:r>
              <a:rPr lang="en-US" sz="3200" b="1" dirty="0"/>
              <a:t>Nature of </a:t>
            </a:r>
            <a:r>
              <a:rPr lang="en-US" sz="3200" b="1" dirty="0" smtClean="0"/>
              <a:t>Matter)</a:t>
            </a:r>
          </a:p>
          <a:p>
            <a:pPr>
              <a:buFont typeface="Arial" charset="0"/>
              <a:buChar char="•"/>
            </a:pPr>
            <a:endParaRPr lang="en-US" sz="2400" b="1" dirty="0" smtClean="0">
              <a:solidFill>
                <a:srgbClr val="00B050"/>
              </a:solidFill>
            </a:endParaRPr>
          </a:p>
          <a:p>
            <a:pPr>
              <a:buFont typeface="Arial" charset="0"/>
              <a:buChar char="•"/>
            </a:pPr>
            <a:endParaRPr lang="en-US" sz="2400" b="1" dirty="0" smtClean="0">
              <a:solidFill>
                <a:srgbClr val="00B050"/>
              </a:solidFill>
            </a:endParaRPr>
          </a:p>
          <a:p>
            <a:endParaRPr lang="en-US" sz="2400" b="1" dirty="0">
              <a:solidFill>
                <a:srgbClr val="00B050"/>
              </a:solidFill>
            </a:endParaRPr>
          </a:p>
        </p:txBody>
      </p:sp>
      <p:sp>
        <p:nvSpPr>
          <p:cNvPr id="2" name="TextBox 1"/>
          <p:cNvSpPr txBox="1"/>
          <p:nvPr/>
        </p:nvSpPr>
        <p:spPr>
          <a:xfrm>
            <a:off x="304800" y="304800"/>
            <a:ext cx="8305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FF0000"/>
                </a:solidFill>
              </a:rPr>
              <a:t>If you haven’t already picked up your midterm and solutions, please do so, from front of class. </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0"/>
            <a:ext cx="8229600" cy="1143000"/>
          </a:xfrm>
        </p:spPr>
        <p:txBody>
          <a:bodyPr/>
          <a:lstStyle/>
          <a:p>
            <a:pPr eaLnBrk="1" hangingPunct="1"/>
            <a:r>
              <a:rPr lang="en-US" sz="3200" u="sng" smtClean="0"/>
              <a:t>Subatomic particles: (1) Electron</a:t>
            </a:r>
          </a:p>
        </p:txBody>
      </p:sp>
      <p:sp>
        <p:nvSpPr>
          <p:cNvPr id="20483" name="Rectangle 3"/>
          <p:cNvSpPr>
            <a:spLocks noGrp="1" noChangeArrowheads="1"/>
          </p:cNvSpPr>
          <p:nvPr>
            <p:ph type="body" idx="1"/>
          </p:nvPr>
        </p:nvSpPr>
        <p:spPr>
          <a:xfrm>
            <a:off x="381000" y="990600"/>
            <a:ext cx="8763000" cy="6400800"/>
          </a:xfrm>
        </p:spPr>
        <p:txBody>
          <a:bodyPr/>
          <a:lstStyle/>
          <a:p>
            <a:pPr eaLnBrk="1" hangingPunct="1">
              <a:lnSpc>
                <a:spcPct val="90000"/>
              </a:lnSpc>
            </a:pPr>
            <a:r>
              <a:rPr lang="en-US" sz="1800" b="1" u="sng" dirty="0" smtClean="0"/>
              <a:t>Brief history: </a:t>
            </a:r>
            <a:r>
              <a:rPr lang="en-US" sz="1800" i="1" u="sng" dirty="0" smtClean="0">
                <a:solidFill>
                  <a:srgbClr val="00B050"/>
                </a:solidFill>
              </a:rPr>
              <a:t>(not examinable)</a:t>
            </a:r>
          </a:p>
          <a:p>
            <a:pPr lvl="1" eaLnBrk="1" hangingPunct="1">
              <a:lnSpc>
                <a:spcPct val="90000"/>
              </a:lnSpc>
            </a:pPr>
            <a:r>
              <a:rPr lang="en-US" sz="1800" b="1" dirty="0" smtClean="0"/>
              <a:t>BC Greeks</a:t>
            </a:r>
            <a:r>
              <a:rPr lang="en-US" sz="1800" dirty="0" smtClean="0"/>
              <a:t>, found when amber is rubbed, it attracted bits of straw. Electron is Greek for “amber”</a:t>
            </a:r>
          </a:p>
          <a:p>
            <a:pPr lvl="1" eaLnBrk="1" hangingPunct="1">
              <a:lnSpc>
                <a:spcPct val="90000"/>
              </a:lnSpc>
            </a:pPr>
            <a:r>
              <a:rPr lang="en-US" sz="1800" b="1" dirty="0" smtClean="0"/>
              <a:t>Ben Franklin</a:t>
            </a:r>
            <a:r>
              <a:rPr lang="en-US" sz="1800" dirty="0" smtClean="0"/>
              <a:t> postulated idea of “electric fluid” : If matter has excess electric fluid, it is “positively charged” and if it is deficient, it is “negatively charged”. </a:t>
            </a:r>
          </a:p>
          <a:p>
            <a:pPr lvl="1" eaLnBrk="1" hangingPunct="1">
              <a:lnSpc>
                <a:spcPct val="90000"/>
              </a:lnSpc>
              <a:buFontTx/>
              <a:buNone/>
            </a:pPr>
            <a:r>
              <a:rPr lang="en-US" sz="1800" dirty="0" smtClean="0"/>
              <a:t>     The fluid repels itself but attracts other objects.</a:t>
            </a:r>
          </a:p>
          <a:p>
            <a:pPr lvl="1" eaLnBrk="1" hangingPunct="1">
              <a:lnSpc>
                <a:spcPct val="90000"/>
              </a:lnSpc>
              <a:buFontTx/>
              <a:buNone/>
            </a:pPr>
            <a:r>
              <a:rPr lang="en-US" sz="1800" dirty="0" smtClean="0"/>
              <a:t>     Famous kite experiment in 1752, showing lightning was electricity and can flow in gas as well as solid.</a:t>
            </a:r>
          </a:p>
          <a:p>
            <a:pPr lvl="1" eaLnBrk="1" hangingPunct="1">
              <a:lnSpc>
                <a:spcPct val="90000"/>
              </a:lnSpc>
              <a:buFontTx/>
              <a:buNone/>
            </a:pPr>
            <a:r>
              <a:rPr lang="en-US" sz="1800" dirty="0" smtClean="0"/>
              <a:t>--  </a:t>
            </a:r>
            <a:r>
              <a:rPr lang="en-US" sz="1800" b="1" dirty="0" smtClean="0"/>
              <a:t>Crooke’s tube 1870’s</a:t>
            </a:r>
            <a:r>
              <a:rPr lang="en-US" sz="1800" dirty="0" smtClean="0"/>
              <a:t>: </a:t>
            </a:r>
            <a:r>
              <a:rPr lang="en-US" sz="1800" dirty="0" err="1" smtClean="0"/>
              <a:t>precurser</a:t>
            </a:r>
            <a:r>
              <a:rPr lang="en-US" sz="1800" dirty="0" smtClean="0"/>
              <a:t> of neon signs and cathode ray tubes. Apply large voltage (battery) across electrodes in a tube with gas in it -- gas glows due to a “ray” coming from the negative terminal – called cathode. Ray is deflected by magnets, or charged objects. </a:t>
            </a:r>
          </a:p>
          <a:p>
            <a:pPr lvl="1" eaLnBrk="1" hangingPunct="1">
              <a:lnSpc>
                <a:spcPct val="90000"/>
              </a:lnSpc>
              <a:buFontTx/>
              <a:buNone/>
            </a:pPr>
            <a:r>
              <a:rPr lang="en-US" sz="1800" dirty="0" smtClean="0"/>
              <a:t>--  </a:t>
            </a:r>
            <a:r>
              <a:rPr lang="en-US" sz="1800" b="1" dirty="0" smtClean="0"/>
              <a:t>J.J. Thomson</a:t>
            </a:r>
            <a:r>
              <a:rPr lang="en-US" sz="1800" dirty="0" smtClean="0"/>
              <a:t> </a:t>
            </a:r>
            <a:r>
              <a:rPr lang="en-US" sz="1800" b="1" dirty="0" smtClean="0"/>
              <a:t>(1897)</a:t>
            </a:r>
            <a:r>
              <a:rPr lang="en-US" sz="1800" dirty="0" smtClean="0"/>
              <a:t> – showed the cathode rays were particles, smaller than atoms, all identical. Showed ray’s deflection depended on particle’s mass, charge and speed. Soon after, named “electron”. Nobel Prize 1906.</a:t>
            </a:r>
          </a:p>
          <a:p>
            <a:pPr lvl="1" eaLnBrk="1" hangingPunct="1">
              <a:lnSpc>
                <a:spcPct val="90000"/>
              </a:lnSpc>
              <a:buFontTx/>
              <a:buNone/>
            </a:pPr>
            <a:r>
              <a:rPr lang="en-US" sz="1800" dirty="0" smtClean="0"/>
              <a:t>-- </a:t>
            </a:r>
            <a:r>
              <a:rPr lang="en-US" sz="1800" b="1" dirty="0" smtClean="0"/>
              <a:t>Millikan (1900’s) – </a:t>
            </a:r>
            <a:r>
              <a:rPr lang="en-US" sz="1800" dirty="0" smtClean="0"/>
              <a:t>oil drop experiment to determine numerical value of electron’s charge. Balancing gravity on the charged oil drop with electric force from electric field. </a:t>
            </a:r>
          </a:p>
          <a:p>
            <a:pPr lvl="1" eaLnBrk="1" hangingPunct="1">
              <a:lnSpc>
                <a:spcPct val="90000"/>
              </a:lnSpc>
              <a:buFontTx/>
              <a:buNone/>
            </a:pPr>
            <a:r>
              <a:rPr lang="en-US" sz="1800" dirty="0" smtClean="0"/>
              <a:t>Also deduced electron mass as 1/2000 that of hydrogen atom. Nobel Prize 1923.</a:t>
            </a:r>
          </a:p>
          <a:p>
            <a:pPr lvl="1" eaLnBrk="1" hangingPunct="1">
              <a:lnSpc>
                <a:spcPct val="90000"/>
              </a:lnSpc>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fig11-13"/>
          <p:cNvPicPr>
            <a:picLocks noGrp="1" noChangeAspect="1" noChangeArrowheads="1"/>
          </p:cNvPicPr>
          <p:nvPr>
            <p:ph sz="half" idx="2"/>
          </p:nvPr>
        </p:nvPicPr>
        <p:blipFill>
          <a:blip r:embed="rId3"/>
          <a:srcRect l="5847" b="10417"/>
          <a:stretch>
            <a:fillRect/>
          </a:stretch>
        </p:blipFill>
        <p:spPr>
          <a:xfrm>
            <a:off x="5867400" y="2837884"/>
            <a:ext cx="2454275" cy="3276600"/>
          </a:xfrm>
          <a:noFill/>
        </p:spPr>
      </p:pic>
      <p:sp>
        <p:nvSpPr>
          <p:cNvPr id="22531" name="Rectangle 3"/>
          <p:cNvSpPr>
            <a:spLocks noGrp="1" noChangeArrowheads="1"/>
          </p:cNvSpPr>
          <p:nvPr>
            <p:ph type="body" sz="half" idx="1"/>
          </p:nvPr>
        </p:nvSpPr>
        <p:spPr>
          <a:xfrm>
            <a:off x="381000" y="152400"/>
            <a:ext cx="8093075" cy="3276600"/>
          </a:xfrm>
        </p:spPr>
        <p:txBody>
          <a:bodyPr/>
          <a:lstStyle/>
          <a:p>
            <a:pPr eaLnBrk="1" hangingPunct="1">
              <a:buNone/>
            </a:pPr>
            <a:r>
              <a:rPr lang="en-US" sz="2000" b="1" u="sng" dirty="0" smtClean="0"/>
              <a:t>Electrons in atoms – what is the structure of atom? Brief history</a:t>
            </a:r>
          </a:p>
          <a:p>
            <a:pPr eaLnBrk="1" hangingPunct="1">
              <a:buFontTx/>
              <a:buNone/>
            </a:pPr>
            <a:endParaRPr lang="en-US" sz="2000" u="sng" dirty="0" smtClean="0"/>
          </a:p>
          <a:p>
            <a:pPr eaLnBrk="1" hangingPunct="1"/>
            <a:r>
              <a:rPr lang="en-US" sz="2000" b="1" dirty="0" smtClean="0"/>
              <a:t>J.J. Thomson</a:t>
            </a:r>
            <a:r>
              <a:rPr lang="en-US" sz="2000" dirty="0" smtClean="0"/>
              <a:t>: “plum pudding” model where electrons were like plums in a sea of positively charged pudding (US variant: tapioca pudding…)</a:t>
            </a:r>
          </a:p>
          <a:p>
            <a:pPr eaLnBrk="1" hangingPunct="1"/>
            <a:r>
              <a:rPr lang="en-US" sz="2000" b="1" dirty="0" smtClean="0"/>
              <a:t>Rutherford</a:t>
            </a:r>
            <a:r>
              <a:rPr lang="en-US" sz="2000" dirty="0" smtClean="0"/>
              <a:t> (early 1900’s): showed atom was mostly </a:t>
            </a:r>
            <a:r>
              <a:rPr lang="en-US" sz="2000" i="1" dirty="0" smtClean="0"/>
              <a:t>empty space</a:t>
            </a:r>
            <a:r>
              <a:rPr lang="en-US" sz="2000" dirty="0" smtClean="0"/>
              <a:t>, with mass concentrated in central </a:t>
            </a:r>
            <a:r>
              <a:rPr lang="en-US" sz="2000" b="1" dirty="0" smtClean="0"/>
              <a:t>atomic nucleus</a:t>
            </a:r>
            <a:r>
              <a:rPr lang="en-US" sz="2000" dirty="0" smtClean="0"/>
              <a:t>.</a:t>
            </a:r>
          </a:p>
          <a:p>
            <a:pPr eaLnBrk="1" hangingPunct="1"/>
            <a:r>
              <a:rPr lang="en-US" sz="2000" dirty="0" smtClean="0"/>
              <a:t>His experiment: beam alpha particles (positive charge) into a very thin gold foil. </a:t>
            </a:r>
          </a:p>
          <a:p>
            <a:pPr eaLnBrk="1" hangingPunct="1">
              <a:buFontTx/>
              <a:buNone/>
            </a:pPr>
            <a:endParaRPr lang="en-US" sz="2000" b="1" dirty="0" smtClean="0"/>
          </a:p>
        </p:txBody>
      </p:sp>
      <p:sp>
        <p:nvSpPr>
          <p:cNvPr id="2" name="TextBox 1"/>
          <p:cNvSpPr txBox="1"/>
          <p:nvPr/>
        </p:nvSpPr>
        <p:spPr>
          <a:xfrm>
            <a:off x="914400" y="3352800"/>
            <a:ext cx="4800600" cy="1938992"/>
          </a:xfrm>
          <a:prstGeom prst="rect">
            <a:avLst/>
          </a:prstGeom>
          <a:noFill/>
        </p:spPr>
        <p:txBody>
          <a:bodyPr wrap="square" rtlCol="0">
            <a:spAutoFit/>
          </a:bodyPr>
          <a:lstStyle/>
          <a:p>
            <a:r>
              <a:rPr lang="en-US" sz="2000" dirty="0"/>
              <a:t> -- Found most are </a:t>
            </a:r>
            <a:r>
              <a:rPr lang="en-US" sz="2000" dirty="0" err="1"/>
              <a:t>undeflected</a:t>
            </a:r>
            <a:r>
              <a:rPr lang="en-US" sz="2000" dirty="0"/>
              <a:t> (so deduced mostly empty space), and those that aren’t appear to hit something relatively massive and concentrated (so deduced existence of nucleus):</a:t>
            </a:r>
            <a:endParaRPr lang="en-US" sz="2000" b="1"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52400"/>
            <a:ext cx="8229600" cy="1143000"/>
          </a:xfrm>
        </p:spPr>
        <p:txBody>
          <a:bodyPr/>
          <a:lstStyle/>
          <a:p>
            <a:pPr eaLnBrk="1" hangingPunct="1"/>
            <a:r>
              <a:rPr lang="en-US" sz="3200" u="sng" dirty="0" smtClean="0"/>
              <a:t>So, atoms are mostly empty space:</a:t>
            </a:r>
          </a:p>
        </p:txBody>
      </p:sp>
      <p:sp>
        <p:nvSpPr>
          <p:cNvPr id="24579" name="Rectangle 3"/>
          <p:cNvSpPr>
            <a:spLocks noGrp="1" noChangeArrowheads="1"/>
          </p:cNvSpPr>
          <p:nvPr>
            <p:ph type="body" sz="half" idx="1"/>
          </p:nvPr>
        </p:nvSpPr>
        <p:spPr>
          <a:xfrm>
            <a:off x="304800" y="838200"/>
            <a:ext cx="8839200" cy="990600"/>
          </a:xfrm>
        </p:spPr>
        <p:txBody>
          <a:bodyPr/>
          <a:lstStyle/>
          <a:p>
            <a:pPr eaLnBrk="1" hangingPunct="1">
              <a:lnSpc>
                <a:spcPct val="80000"/>
              </a:lnSpc>
            </a:pPr>
            <a:r>
              <a:rPr lang="en-US" sz="2000" smtClean="0"/>
              <a:t>A central, extremely dense  nucleus surrounded by a cloud of buzzing electrons – actually the “orbiting” electron picture is not very accurate; the cloud picture is better. (Really need </a:t>
            </a:r>
            <a:r>
              <a:rPr lang="en-US" sz="2000" b="1" i="1" smtClean="0"/>
              <a:t>quantum mechanics</a:t>
            </a:r>
            <a:r>
              <a:rPr lang="en-US" sz="2000" smtClean="0"/>
              <a:t> to describe)</a:t>
            </a:r>
          </a:p>
        </p:txBody>
      </p:sp>
      <p:pic>
        <p:nvPicPr>
          <p:cNvPr id="24580" name="Picture 4" descr="11-01Figure_FIG"/>
          <p:cNvPicPr>
            <a:picLocks noGrp="1" noChangeAspect="1" noChangeArrowheads="1"/>
          </p:cNvPicPr>
          <p:nvPr>
            <p:ph sz="half" idx="2"/>
          </p:nvPr>
        </p:nvPicPr>
        <p:blipFill>
          <a:blip r:embed="rId3"/>
          <a:srcRect/>
          <a:stretch>
            <a:fillRect/>
          </a:stretch>
        </p:blipFill>
        <p:spPr>
          <a:xfrm>
            <a:off x="6477000" y="1905000"/>
            <a:ext cx="1927225" cy="2133600"/>
          </a:xfrm>
          <a:noFill/>
        </p:spPr>
      </p:pic>
      <p:sp>
        <p:nvSpPr>
          <p:cNvPr id="24582" name="Text Box 6"/>
          <p:cNvSpPr txBox="1">
            <a:spLocks noChangeArrowheads="1"/>
          </p:cNvSpPr>
          <p:nvPr/>
        </p:nvSpPr>
        <p:spPr bwMode="auto">
          <a:xfrm>
            <a:off x="381000" y="1828800"/>
            <a:ext cx="6019800" cy="3968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Atom’s diameter = 10 000 x nucleus diameter !!</a:t>
            </a:r>
          </a:p>
        </p:txBody>
      </p:sp>
      <p:sp>
        <p:nvSpPr>
          <p:cNvPr id="24583" name="Text Box 7"/>
          <p:cNvSpPr txBox="1">
            <a:spLocks noChangeArrowheads="1"/>
          </p:cNvSpPr>
          <p:nvPr/>
        </p:nvSpPr>
        <p:spPr bwMode="auto">
          <a:xfrm>
            <a:off x="304800" y="2514600"/>
            <a:ext cx="5410200" cy="19208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Atoms are mostly empty space means that everything is mostly empty space. But atoms cannot pass through one another because of </a:t>
            </a:r>
            <a:r>
              <a:rPr lang="en-US" sz="2000" b="1"/>
              <a:t>electrical repulsion</a:t>
            </a:r>
            <a:r>
              <a:rPr lang="en-US" sz="2000"/>
              <a:t>: as two atoms approach, first their electron clouds get close, and so repel each other. </a:t>
            </a:r>
          </a:p>
        </p:txBody>
      </p:sp>
      <p:sp>
        <p:nvSpPr>
          <p:cNvPr id="24584" name="Text Box 8"/>
          <p:cNvSpPr txBox="1">
            <a:spLocks noChangeArrowheads="1"/>
          </p:cNvSpPr>
          <p:nvPr/>
        </p:nvSpPr>
        <p:spPr bwMode="auto">
          <a:xfrm>
            <a:off x="381000" y="4495800"/>
            <a:ext cx="8077200" cy="701675"/>
          </a:xfrm>
          <a:prstGeom prst="rect">
            <a:avLst/>
          </a:prstGeom>
          <a:noFill/>
          <a:ln w="9525">
            <a:noFill/>
            <a:miter lim="800000"/>
            <a:headEnd/>
            <a:tailEnd/>
          </a:ln>
        </p:spPr>
        <p:txBody>
          <a:bodyPr>
            <a:spAutoFit/>
          </a:bodyPr>
          <a:lstStyle/>
          <a:p>
            <a:pPr>
              <a:spcBef>
                <a:spcPct val="50000"/>
              </a:spcBef>
            </a:pPr>
            <a:r>
              <a:rPr lang="en-US" sz="2000" dirty="0">
                <a:solidFill>
                  <a:srgbClr val="00B0F0"/>
                </a:solidFill>
              </a:rPr>
              <a:t>When you touch something, your nuclei do </a:t>
            </a:r>
            <a:r>
              <a:rPr lang="en-US" sz="2000" i="1" dirty="0">
                <a:solidFill>
                  <a:srgbClr val="00B0F0"/>
                </a:solidFill>
              </a:rPr>
              <a:t>not</a:t>
            </a:r>
            <a:r>
              <a:rPr lang="en-US" sz="2000" dirty="0">
                <a:solidFill>
                  <a:srgbClr val="00B0F0"/>
                </a:solidFill>
              </a:rPr>
              <a:t> touch; rather  it is the electrical repulsion forces you feel.</a:t>
            </a:r>
          </a:p>
        </p:txBody>
      </p:sp>
      <p:sp>
        <p:nvSpPr>
          <p:cNvPr id="24585" name="Text Box 9"/>
          <p:cNvSpPr txBox="1">
            <a:spLocks noChangeArrowheads="1"/>
          </p:cNvSpPr>
          <p:nvPr/>
        </p:nvSpPr>
        <p:spPr bwMode="auto">
          <a:xfrm>
            <a:off x="304800" y="5181600"/>
            <a:ext cx="8839200" cy="13112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Nucleus contains almost all the atom’s mass, very dense. Nuclei are positively charged: if somehow strip atoms of electrons and let nuclei approach, they will repel each other. </a:t>
            </a:r>
            <a:r>
              <a:rPr lang="en-US" sz="2000" i="1"/>
              <a:t>Thermonuclear fusion</a:t>
            </a:r>
            <a:r>
              <a:rPr lang="en-US" sz="2000"/>
              <a:t> overcomes these very strong forces, squashing nuclei together..(eg in stars)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P spid="245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0"/>
            <a:ext cx="8229600" cy="1143000"/>
          </a:xfrm>
        </p:spPr>
        <p:txBody>
          <a:bodyPr/>
          <a:lstStyle/>
          <a:p>
            <a:pPr eaLnBrk="1" hangingPunct="1"/>
            <a:r>
              <a:rPr lang="en-US" sz="3200" b="1" u="sng" smtClean="0"/>
              <a:t>Clicker Question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153400" cy="868363"/>
          </a:xfrm>
        </p:spPr>
        <p:txBody>
          <a:bodyPr/>
          <a:lstStyle/>
          <a:p>
            <a:pPr eaLnBrk="1" hangingPunct="1"/>
            <a:r>
              <a:rPr lang="en-US" sz="3200" u="sng" smtClean="0"/>
              <a:t>Subatomic Particles (2): Proton</a:t>
            </a:r>
          </a:p>
        </p:txBody>
      </p:sp>
      <p:sp>
        <p:nvSpPr>
          <p:cNvPr id="21507" name="Rectangle 3"/>
          <p:cNvSpPr>
            <a:spLocks noGrp="1" noChangeArrowheads="1"/>
          </p:cNvSpPr>
          <p:nvPr>
            <p:ph type="body" idx="1"/>
          </p:nvPr>
        </p:nvSpPr>
        <p:spPr>
          <a:xfrm>
            <a:off x="457200" y="1219200"/>
            <a:ext cx="8686800" cy="4525963"/>
          </a:xfrm>
        </p:spPr>
        <p:txBody>
          <a:bodyPr/>
          <a:lstStyle/>
          <a:p>
            <a:pPr eaLnBrk="1" hangingPunct="1">
              <a:lnSpc>
                <a:spcPct val="80000"/>
              </a:lnSpc>
            </a:pPr>
            <a:r>
              <a:rPr lang="en-US" sz="2000" smtClean="0"/>
              <a:t>Positively charged protons live in the nucleus. </a:t>
            </a:r>
          </a:p>
          <a:p>
            <a:pPr eaLnBrk="1" hangingPunct="1">
              <a:lnSpc>
                <a:spcPct val="80000"/>
              </a:lnSpc>
            </a:pPr>
            <a:endParaRPr lang="en-US" sz="2000" smtClean="0"/>
          </a:p>
          <a:p>
            <a:pPr eaLnBrk="1" hangingPunct="1">
              <a:lnSpc>
                <a:spcPct val="80000"/>
              </a:lnSpc>
            </a:pPr>
            <a:r>
              <a:rPr lang="en-US" sz="2000" smtClean="0"/>
              <a:t>In atom, same # of protons as electrons – atoms are electrically neutral. </a:t>
            </a:r>
          </a:p>
          <a:p>
            <a:pPr eaLnBrk="1" hangingPunct="1">
              <a:lnSpc>
                <a:spcPct val="80000"/>
              </a:lnSpc>
            </a:pPr>
            <a:endParaRPr lang="en-US" sz="2000" smtClean="0"/>
          </a:p>
          <a:p>
            <a:pPr eaLnBrk="1" hangingPunct="1">
              <a:lnSpc>
                <a:spcPct val="80000"/>
              </a:lnSpc>
            </a:pPr>
            <a:r>
              <a:rPr lang="en-US" sz="2000" smtClean="0"/>
              <a:t>One proton has equal and opposite charge to one electron.</a:t>
            </a:r>
          </a:p>
          <a:p>
            <a:pPr eaLnBrk="1" hangingPunct="1">
              <a:lnSpc>
                <a:spcPct val="80000"/>
              </a:lnSpc>
            </a:pPr>
            <a:r>
              <a:rPr lang="en-US" sz="2000" smtClean="0"/>
              <a:t>A proton has mass ~ 2000 times that of electron</a:t>
            </a:r>
          </a:p>
          <a:p>
            <a:pPr eaLnBrk="1" hangingPunct="1">
              <a:lnSpc>
                <a:spcPct val="80000"/>
              </a:lnSpc>
            </a:pPr>
            <a:endParaRPr lang="en-US" sz="2000" smtClean="0"/>
          </a:p>
          <a:p>
            <a:pPr eaLnBrk="1" hangingPunct="1">
              <a:lnSpc>
                <a:spcPct val="80000"/>
              </a:lnSpc>
            </a:pPr>
            <a:r>
              <a:rPr lang="en-US" sz="2000" smtClean="0"/>
              <a:t>Element is characterized/classified by the # of protons  - called </a:t>
            </a:r>
            <a:r>
              <a:rPr lang="en-US" sz="2000" b="1" smtClean="0"/>
              <a:t>atomic number</a:t>
            </a:r>
            <a:r>
              <a:rPr lang="en-US" sz="2000" smtClean="0"/>
              <a:t>.</a:t>
            </a:r>
          </a:p>
          <a:p>
            <a:pPr eaLnBrk="1" hangingPunct="1">
              <a:lnSpc>
                <a:spcPct val="80000"/>
              </a:lnSpc>
            </a:pPr>
            <a:endParaRPr lang="en-US" sz="2000" smtClean="0"/>
          </a:p>
          <a:p>
            <a:pPr eaLnBrk="1" hangingPunct="1">
              <a:lnSpc>
                <a:spcPct val="80000"/>
              </a:lnSpc>
            </a:pPr>
            <a:r>
              <a:rPr lang="en-US" sz="2000" smtClean="0"/>
              <a:t>eg all H atoms have one proton, all helium (He) atoms have 2, all lithium (Li) atoms have 3…So atomic #’s are 1, 2, and 3 respectively.</a:t>
            </a:r>
          </a:p>
          <a:p>
            <a:pPr eaLnBrk="1" hangingPunct="1">
              <a:lnSpc>
                <a:spcPct val="80000"/>
              </a:lnSpc>
              <a:buFontTx/>
              <a:buNone/>
            </a:pPr>
            <a:r>
              <a:rPr lang="en-US" sz="2000" smtClean="0"/>
              <a:t>(note, have same # of electrons, 1 for H, 2 for He, 3 for Li)</a:t>
            </a:r>
          </a:p>
          <a:p>
            <a:pPr eaLnBrk="1" hangingPunct="1">
              <a:lnSpc>
                <a:spcPct val="80000"/>
              </a:lnSpc>
              <a:buFontTx/>
              <a:buNone/>
            </a:pPr>
            <a:endParaRPr lang="en-US" sz="2000" smtClean="0"/>
          </a:p>
          <a:p>
            <a:pPr eaLnBrk="1" hangingPunct="1">
              <a:lnSpc>
                <a:spcPct val="80000"/>
              </a:lnSpc>
            </a:pPr>
            <a:r>
              <a:rPr lang="en-US" sz="2000" smtClean="0"/>
              <a:t>Atomic number orders elements in </a:t>
            </a:r>
            <a:r>
              <a:rPr lang="en-US" sz="2000" i="1" smtClean="0"/>
              <a:t>periodic table</a:t>
            </a:r>
            <a:r>
              <a:rPr lang="en-US" sz="2000" smtClean="0"/>
              <a:t> – see shortly.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sz="half" idx="1"/>
          </p:nvPr>
        </p:nvSpPr>
        <p:spPr>
          <a:xfrm>
            <a:off x="609600" y="838200"/>
            <a:ext cx="8077200" cy="1524000"/>
          </a:xfrm>
        </p:spPr>
        <p:txBody>
          <a:bodyPr/>
          <a:lstStyle/>
          <a:p>
            <a:pPr eaLnBrk="1" hangingPunct="1"/>
            <a:r>
              <a:rPr lang="en-US" sz="2000" smtClean="0"/>
              <a:t>Electrons in “concentric </a:t>
            </a:r>
            <a:r>
              <a:rPr lang="en-US" sz="2000" b="1" smtClean="0"/>
              <a:t>shells</a:t>
            </a:r>
            <a:r>
              <a:rPr lang="en-US" sz="2000" smtClean="0"/>
              <a:t>” around nucleus. </a:t>
            </a:r>
          </a:p>
          <a:p>
            <a:pPr eaLnBrk="1" hangingPunct="1">
              <a:buFontTx/>
              <a:buNone/>
            </a:pPr>
            <a:r>
              <a:rPr lang="en-US" sz="2000" smtClean="0"/>
              <a:t>		1</a:t>
            </a:r>
            <a:r>
              <a:rPr lang="en-US" sz="2000" baseline="30000" smtClean="0"/>
              <a:t>st</a:t>
            </a:r>
            <a:r>
              <a:rPr lang="en-US" sz="2000" smtClean="0"/>
              <a:t> shell can have up to 2 electrons, </a:t>
            </a:r>
          </a:p>
          <a:p>
            <a:pPr eaLnBrk="1" hangingPunct="1">
              <a:buFontTx/>
              <a:buNone/>
            </a:pPr>
            <a:r>
              <a:rPr lang="en-US" sz="2000" smtClean="0"/>
              <a:t>		2</a:t>
            </a:r>
            <a:r>
              <a:rPr lang="en-US" sz="2000" baseline="30000" smtClean="0"/>
              <a:t>nd</a:t>
            </a:r>
            <a:r>
              <a:rPr lang="en-US" sz="2000" smtClean="0"/>
              <a:t> shell “        “       “    “ 8 electrons</a:t>
            </a:r>
          </a:p>
          <a:p>
            <a:pPr eaLnBrk="1" hangingPunct="1">
              <a:buFontTx/>
              <a:buNone/>
            </a:pPr>
            <a:r>
              <a:rPr lang="en-US" sz="2000" smtClean="0"/>
              <a:t>		7</a:t>
            </a:r>
            <a:r>
              <a:rPr lang="en-US" sz="2000" baseline="30000" smtClean="0"/>
              <a:t>th</a:t>
            </a:r>
            <a:r>
              <a:rPr lang="en-US" sz="2000" smtClean="0"/>
              <a:t> shell   “       “      “    “  32 electrons..</a:t>
            </a:r>
          </a:p>
          <a:p>
            <a:pPr eaLnBrk="1" hangingPunct="1">
              <a:buFontTx/>
              <a:buNone/>
            </a:pPr>
            <a:endParaRPr lang="en-US" sz="2000" smtClean="0"/>
          </a:p>
        </p:txBody>
      </p:sp>
      <p:pic>
        <p:nvPicPr>
          <p:cNvPr id="29704" name="Picture 8" descr="11-06Figure_FIG"/>
          <p:cNvPicPr>
            <a:picLocks noGrp="1" noChangeAspect="1" noChangeArrowheads="1"/>
          </p:cNvPicPr>
          <p:nvPr>
            <p:ph sz="half" idx="2"/>
          </p:nvPr>
        </p:nvPicPr>
        <p:blipFill>
          <a:blip r:embed="rId3"/>
          <a:srcRect/>
          <a:stretch>
            <a:fillRect/>
          </a:stretch>
        </p:blipFill>
        <p:spPr>
          <a:xfrm>
            <a:off x="381000" y="2377281"/>
            <a:ext cx="5181600" cy="2403475"/>
          </a:xfrm>
          <a:noFill/>
        </p:spPr>
      </p:pic>
      <p:sp>
        <p:nvSpPr>
          <p:cNvPr id="29706" name="Text Box 10"/>
          <p:cNvSpPr txBox="1">
            <a:spLocks noChangeArrowheads="1"/>
          </p:cNvSpPr>
          <p:nvPr/>
        </p:nvSpPr>
        <p:spPr bwMode="auto">
          <a:xfrm>
            <a:off x="5943600" y="2895600"/>
            <a:ext cx="3200400" cy="1616075"/>
          </a:xfrm>
          <a:prstGeom prst="rect">
            <a:avLst/>
          </a:prstGeom>
          <a:noFill/>
          <a:ln w="9525">
            <a:noFill/>
            <a:miter lim="800000"/>
            <a:headEnd/>
            <a:tailEnd/>
          </a:ln>
        </p:spPr>
        <p:txBody>
          <a:bodyPr>
            <a:spAutoFit/>
          </a:bodyPr>
          <a:lstStyle/>
          <a:p>
            <a:pPr>
              <a:spcBef>
                <a:spcPct val="50000"/>
              </a:spcBef>
            </a:pPr>
            <a:r>
              <a:rPr lang="en-US" sz="2000"/>
              <a:t>The greater the number of protons in the nucleus, the more tightly bound are the electrons (smaller corresponding shells)</a:t>
            </a:r>
          </a:p>
        </p:txBody>
      </p:sp>
      <p:sp>
        <p:nvSpPr>
          <p:cNvPr id="29707" name="Text Box 11"/>
          <p:cNvSpPr txBox="1">
            <a:spLocks noChangeArrowheads="1"/>
          </p:cNvSpPr>
          <p:nvPr/>
        </p:nvSpPr>
        <p:spPr bwMode="auto">
          <a:xfrm>
            <a:off x="12700" y="4795837"/>
            <a:ext cx="9144000" cy="1463675"/>
          </a:xfrm>
          <a:prstGeom prst="rect">
            <a:avLst/>
          </a:prstGeom>
          <a:noFill/>
          <a:ln w="9525">
            <a:noFill/>
            <a:miter lim="800000"/>
            <a:headEnd/>
            <a:tailEnd/>
          </a:ln>
        </p:spPr>
        <p:txBody>
          <a:bodyPr>
            <a:spAutoFit/>
          </a:bodyPr>
          <a:lstStyle/>
          <a:p>
            <a:pPr>
              <a:spcBef>
                <a:spcPct val="50000"/>
              </a:spcBef>
            </a:pPr>
            <a:r>
              <a:rPr lang="en-US" sz="2000" dirty="0"/>
              <a:t>The shell structure  (</a:t>
            </a:r>
            <a:r>
              <a:rPr lang="en-US" sz="2000" dirty="0" err="1"/>
              <a:t>ie</a:t>
            </a:r>
            <a:r>
              <a:rPr lang="en-US" sz="2000" dirty="0"/>
              <a:t> how electrons arranged) determines properties of the element </a:t>
            </a:r>
            <a:r>
              <a:rPr lang="en-US" sz="2000" dirty="0" err="1"/>
              <a:t>eg</a:t>
            </a:r>
            <a:r>
              <a:rPr lang="en-US" sz="2000" dirty="0"/>
              <a:t> melting temp, electrical conductivity, color, texture, taste…</a:t>
            </a:r>
          </a:p>
          <a:p>
            <a:pPr>
              <a:spcBef>
                <a:spcPct val="50000"/>
              </a:spcBef>
            </a:pPr>
            <a:r>
              <a:rPr lang="en-US" sz="2000" dirty="0"/>
              <a:t>Simplified....Even today, quantum chemists and atomic theorists research electronic structure to get more accurate description of electrons in atoms…</a:t>
            </a:r>
          </a:p>
        </p:txBody>
      </p:sp>
      <p:sp>
        <p:nvSpPr>
          <p:cNvPr id="16390" name="Text Box 12"/>
          <p:cNvSpPr txBox="1">
            <a:spLocks noChangeArrowheads="1"/>
          </p:cNvSpPr>
          <p:nvPr/>
        </p:nvSpPr>
        <p:spPr bwMode="auto">
          <a:xfrm>
            <a:off x="457200" y="5867400"/>
            <a:ext cx="533400" cy="366713"/>
          </a:xfrm>
          <a:prstGeom prst="rect">
            <a:avLst/>
          </a:prstGeom>
          <a:noFill/>
          <a:ln w="9525">
            <a:noFill/>
            <a:miter lim="800000"/>
            <a:headEnd/>
            <a:tailEnd/>
          </a:ln>
        </p:spPr>
        <p:txBody>
          <a:bodyPr>
            <a:spAutoFit/>
          </a:bodyPr>
          <a:lstStyle/>
          <a:p>
            <a:pPr>
              <a:spcBef>
                <a:spcPct val="50000"/>
              </a:spcBef>
            </a:pPr>
            <a:endParaRPr lang="en-US"/>
          </a:p>
        </p:txBody>
      </p:sp>
      <p:sp>
        <p:nvSpPr>
          <p:cNvPr id="16391" name="Text Box 13"/>
          <p:cNvSpPr txBox="1">
            <a:spLocks noChangeArrowheads="1"/>
          </p:cNvSpPr>
          <p:nvPr/>
        </p:nvSpPr>
        <p:spPr bwMode="auto">
          <a:xfrm>
            <a:off x="381000" y="304800"/>
            <a:ext cx="2971800" cy="457200"/>
          </a:xfrm>
          <a:prstGeom prst="rect">
            <a:avLst/>
          </a:prstGeom>
          <a:noFill/>
          <a:ln w="9525">
            <a:noFill/>
            <a:miter lim="800000"/>
            <a:headEnd/>
            <a:tailEnd/>
          </a:ln>
        </p:spPr>
        <p:txBody>
          <a:bodyPr>
            <a:spAutoFit/>
          </a:bodyPr>
          <a:lstStyle/>
          <a:p>
            <a:pPr>
              <a:spcBef>
                <a:spcPct val="50000"/>
              </a:spcBef>
            </a:pPr>
            <a:r>
              <a:rPr lang="en-US" sz="2400" b="1" u="sng"/>
              <a:t>Shell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p:bldP spid="297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457200" y="0"/>
            <a:ext cx="8153400" cy="944563"/>
          </a:xfrm>
        </p:spPr>
        <p:txBody>
          <a:bodyPr/>
          <a:lstStyle/>
          <a:p>
            <a:pPr eaLnBrk="1" hangingPunct="1"/>
            <a:r>
              <a:rPr lang="en-US" sz="3200" u="sng" smtClean="0"/>
              <a:t>Periodic Table</a:t>
            </a:r>
          </a:p>
        </p:txBody>
      </p:sp>
      <p:pic>
        <p:nvPicPr>
          <p:cNvPr id="17411" name="Picture 4" descr="11-09aFigure_FIG"/>
          <p:cNvPicPr>
            <a:picLocks noGrp="1" noChangeAspect="1" noChangeArrowheads="1"/>
          </p:cNvPicPr>
          <p:nvPr>
            <p:ph idx="1"/>
          </p:nvPr>
        </p:nvPicPr>
        <p:blipFill>
          <a:blip r:embed="rId3"/>
          <a:srcRect b="5887"/>
          <a:stretch>
            <a:fillRect/>
          </a:stretch>
        </p:blipFill>
        <p:spPr>
          <a:xfrm>
            <a:off x="914400" y="2974975"/>
            <a:ext cx="6400800" cy="3884613"/>
          </a:xfrm>
          <a:noFill/>
        </p:spPr>
      </p:pic>
      <p:sp>
        <p:nvSpPr>
          <p:cNvPr id="26631" name="Text Box 7"/>
          <p:cNvSpPr txBox="1">
            <a:spLocks noChangeArrowheads="1"/>
          </p:cNvSpPr>
          <p:nvPr/>
        </p:nvSpPr>
        <p:spPr bwMode="auto">
          <a:xfrm>
            <a:off x="533400" y="762000"/>
            <a:ext cx="8610600" cy="209232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Arrange elements according to atomic number.</a:t>
            </a:r>
          </a:p>
          <a:p>
            <a:pPr>
              <a:spcBef>
                <a:spcPct val="50000"/>
              </a:spcBef>
              <a:buFontTx/>
              <a:buChar char="•"/>
            </a:pPr>
            <a:r>
              <a:rPr lang="en-US" sz="2000"/>
              <a:t>  From left to right, each element has one more proton and electron than the one before</a:t>
            </a:r>
          </a:p>
          <a:p>
            <a:pPr>
              <a:spcBef>
                <a:spcPct val="50000"/>
              </a:spcBef>
              <a:buFontTx/>
              <a:buChar char="•"/>
            </a:pPr>
            <a:r>
              <a:rPr lang="en-US" sz="2000"/>
              <a:t> From top down, each element has one more shell than one above. </a:t>
            </a:r>
          </a:p>
          <a:p>
            <a:pPr>
              <a:spcBef>
                <a:spcPct val="50000"/>
              </a:spcBef>
              <a:buFontTx/>
              <a:buChar char="•"/>
            </a:pPr>
            <a:r>
              <a:rPr lang="en-US" sz="2000"/>
              <a:t> All inner shells filled, outer shells partly empty except for the last column</a:t>
            </a:r>
          </a:p>
        </p:txBody>
      </p:sp>
      <p:grpSp>
        <p:nvGrpSpPr>
          <p:cNvPr id="2" name="Group 10"/>
          <p:cNvGrpSpPr>
            <a:grpSpLocks/>
          </p:cNvGrpSpPr>
          <p:nvPr/>
        </p:nvGrpSpPr>
        <p:grpSpPr bwMode="auto">
          <a:xfrm>
            <a:off x="7696200" y="2819400"/>
            <a:ext cx="1447800" cy="1724025"/>
            <a:chOff x="4512" y="1776"/>
            <a:chExt cx="912" cy="1086"/>
          </a:xfrm>
        </p:grpSpPr>
        <p:sp>
          <p:nvSpPr>
            <p:cNvPr id="17418" name="Text Box 8"/>
            <p:cNvSpPr txBox="1">
              <a:spLocks noChangeArrowheads="1"/>
            </p:cNvSpPr>
            <p:nvPr/>
          </p:nvSpPr>
          <p:spPr bwMode="auto">
            <a:xfrm>
              <a:off x="4608" y="2112"/>
              <a:ext cx="816" cy="750"/>
            </a:xfrm>
            <a:prstGeom prst="rect">
              <a:avLst/>
            </a:prstGeom>
            <a:noFill/>
            <a:ln w="9525">
              <a:noFill/>
              <a:miter lim="800000"/>
              <a:headEnd/>
              <a:tailEnd/>
            </a:ln>
          </p:spPr>
          <p:txBody>
            <a:bodyPr>
              <a:spAutoFit/>
            </a:bodyPr>
            <a:lstStyle/>
            <a:p>
              <a:pPr>
                <a:spcBef>
                  <a:spcPct val="50000"/>
                </a:spcBef>
              </a:pPr>
              <a:r>
                <a:rPr lang="en-US"/>
                <a:t>“Noble gas” atoms, unreactive</a:t>
              </a:r>
            </a:p>
          </p:txBody>
        </p:sp>
        <p:sp>
          <p:nvSpPr>
            <p:cNvPr id="17419" name="Line 9"/>
            <p:cNvSpPr>
              <a:spLocks noChangeShapeType="1"/>
            </p:cNvSpPr>
            <p:nvPr/>
          </p:nvSpPr>
          <p:spPr bwMode="auto">
            <a:xfrm flipH="1" flipV="1">
              <a:off x="4512" y="1776"/>
              <a:ext cx="288" cy="336"/>
            </a:xfrm>
            <a:prstGeom prst="line">
              <a:avLst/>
            </a:prstGeom>
            <a:noFill/>
            <a:ln w="9525">
              <a:solidFill>
                <a:schemeClr val="tx1"/>
              </a:solidFill>
              <a:round/>
              <a:headEnd/>
              <a:tailEnd type="triangle" w="med" len="med"/>
            </a:ln>
          </p:spPr>
          <p:txBody>
            <a:bodyPr/>
            <a:lstStyle/>
            <a:p>
              <a:endParaRPr lang="en-US"/>
            </a:p>
          </p:txBody>
        </p:sp>
      </p:grpSp>
      <p:sp>
        <p:nvSpPr>
          <p:cNvPr id="17414" name="Line 11"/>
          <p:cNvSpPr>
            <a:spLocks noChangeShapeType="1"/>
          </p:cNvSpPr>
          <p:nvPr/>
        </p:nvSpPr>
        <p:spPr bwMode="auto">
          <a:xfrm flipV="1">
            <a:off x="685800" y="3581400"/>
            <a:ext cx="609600" cy="152400"/>
          </a:xfrm>
          <a:prstGeom prst="line">
            <a:avLst/>
          </a:prstGeom>
          <a:noFill/>
          <a:ln w="9525">
            <a:solidFill>
              <a:schemeClr val="tx1"/>
            </a:solidFill>
            <a:round/>
            <a:headEnd/>
            <a:tailEnd type="triangle" w="med" len="med"/>
          </a:ln>
        </p:spPr>
        <p:txBody>
          <a:bodyPr/>
          <a:lstStyle/>
          <a:p>
            <a:endParaRPr lang="en-US"/>
          </a:p>
        </p:txBody>
      </p:sp>
      <p:sp>
        <p:nvSpPr>
          <p:cNvPr id="17415" name="Text Box 12"/>
          <p:cNvSpPr txBox="1">
            <a:spLocks noChangeArrowheads="1"/>
          </p:cNvSpPr>
          <p:nvPr/>
        </p:nvSpPr>
        <p:spPr bwMode="auto">
          <a:xfrm>
            <a:off x="0" y="3581400"/>
            <a:ext cx="914400" cy="517525"/>
          </a:xfrm>
          <a:prstGeom prst="rect">
            <a:avLst/>
          </a:prstGeom>
          <a:noFill/>
          <a:ln w="9525">
            <a:noFill/>
            <a:miter lim="800000"/>
            <a:headEnd/>
            <a:tailEnd/>
          </a:ln>
        </p:spPr>
        <p:txBody>
          <a:bodyPr>
            <a:spAutoFit/>
          </a:bodyPr>
          <a:lstStyle/>
          <a:p>
            <a:pPr>
              <a:spcBef>
                <a:spcPct val="50000"/>
              </a:spcBef>
            </a:pPr>
            <a:r>
              <a:rPr lang="en-US" sz="1400"/>
              <a:t>Atomic number</a:t>
            </a:r>
          </a:p>
        </p:txBody>
      </p:sp>
      <p:sp>
        <p:nvSpPr>
          <p:cNvPr id="17416" name="Line 13"/>
          <p:cNvSpPr>
            <a:spLocks noChangeShapeType="1"/>
          </p:cNvSpPr>
          <p:nvPr/>
        </p:nvSpPr>
        <p:spPr bwMode="auto">
          <a:xfrm flipV="1">
            <a:off x="685800" y="3810000"/>
            <a:ext cx="533400" cy="304800"/>
          </a:xfrm>
          <a:prstGeom prst="line">
            <a:avLst/>
          </a:prstGeom>
          <a:noFill/>
          <a:ln w="9525">
            <a:solidFill>
              <a:schemeClr val="tx1"/>
            </a:solidFill>
            <a:round/>
            <a:headEnd/>
            <a:tailEnd type="triangle" w="med" len="med"/>
          </a:ln>
        </p:spPr>
        <p:txBody>
          <a:bodyPr/>
          <a:lstStyle/>
          <a:p>
            <a:endParaRPr lang="en-US"/>
          </a:p>
        </p:txBody>
      </p:sp>
      <p:sp>
        <p:nvSpPr>
          <p:cNvPr id="17417" name="Text Box 14"/>
          <p:cNvSpPr txBox="1">
            <a:spLocks noChangeArrowheads="1"/>
          </p:cNvSpPr>
          <p:nvPr/>
        </p:nvSpPr>
        <p:spPr bwMode="auto">
          <a:xfrm>
            <a:off x="0" y="4114800"/>
            <a:ext cx="990600" cy="1492716"/>
          </a:xfrm>
          <a:prstGeom prst="rect">
            <a:avLst/>
          </a:prstGeom>
          <a:noFill/>
          <a:ln w="9525">
            <a:noFill/>
            <a:miter lim="800000"/>
            <a:headEnd/>
            <a:tailEnd/>
          </a:ln>
        </p:spPr>
        <p:txBody>
          <a:bodyPr>
            <a:spAutoFit/>
          </a:bodyPr>
          <a:lstStyle/>
          <a:p>
            <a:pPr>
              <a:spcBef>
                <a:spcPct val="50000"/>
              </a:spcBef>
            </a:pPr>
            <a:r>
              <a:rPr lang="en-US" sz="1400" dirty="0"/>
              <a:t>Average atomic mass number</a:t>
            </a:r>
          </a:p>
          <a:p>
            <a:pPr>
              <a:spcBef>
                <a:spcPct val="50000"/>
              </a:spcBef>
            </a:pPr>
            <a:r>
              <a:rPr lang="en-US" sz="1400" dirty="0" smtClean="0"/>
              <a:t>(</a:t>
            </a:r>
            <a:r>
              <a:rPr lang="en-US" sz="1400" smtClean="0"/>
              <a:t>see shortly)</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0"/>
            <a:ext cx="4465638" cy="0"/>
          </a:xfrm>
          <a:prstGeom prst="rect">
            <a:avLst/>
          </a:prstGeom>
          <a:noFill/>
          <a:ln w="9525">
            <a:noFill/>
            <a:miter lim="800000"/>
            <a:headEnd/>
            <a:tailEnd/>
          </a:ln>
        </p:spPr>
        <p:txBody>
          <a:bodyPr wrap="none" anchor="ctr">
            <a:spAutoFit/>
          </a:bodyPr>
          <a:lstStyle/>
          <a:p>
            <a:endParaRPr lang="en-US"/>
          </a:p>
        </p:txBody>
      </p:sp>
      <p:pic>
        <p:nvPicPr>
          <p:cNvPr id="14340" name="Picture 4" descr="http://wps.aw.com/wps/media/objects/1437/1471519/NextTime/ch11/ch11q1_1.gif"/>
          <p:cNvPicPr>
            <a:picLocks noChangeAspect="1" noChangeArrowheads="1"/>
          </p:cNvPicPr>
          <p:nvPr/>
        </p:nvPicPr>
        <p:blipFill>
          <a:blip r:embed="rId3" r:link="rId4"/>
          <a:srcRect/>
          <a:stretch>
            <a:fillRect/>
          </a:stretch>
        </p:blipFill>
        <p:spPr bwMode="auto">
          <a:xfrm>
            <a:off x="4953000" y="1295400"/>
            <a:ext cx="3162300" cy="2751138"/>
          </a:xfrm>
          <a:prstGeom prst="rect">
            <a:avLst/>
          </a:prstGeom>
          <a:noFill/>
          <a:ln w="9525">
            <a:noFill/>
            <a:miter lim="800000"/>
            <a:headEnd/>
            <a:tailEnd/>
          </a:ln>
        </p:spPr>
      </p:pic>
      <p:graphicFrame>
        <p:nvGraphicFramePr>
          <p:cNvPr id="14351" name="Group 15"/>
          <p:cNvGraphicFramePr>
            <a:graphicFrameLocks noGrp="1"/>
          </p:cNvGraphicFramePr>
          <p:nvPr/>
        </p:nvGraphicFramePr>
        <p:xfrm>
          <a:off x="0" y="0"/>
          <a:ext cx="4465638" cy="518160"/>
        </p:xfrm>
        <a:graphic>
          <a:graphicData uri="http://schemas.openxmlformats.org/drawingml/2006/table">
            <a:tbl>
              <a:tblPr/>
              <a:tblGrid>
                <a:gridCol w="4465638"/>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
        <p:nvSpPr>
          <p:cNvPr id="18438" name="Text Box 16"/>
          <p:cNvSpPr txBox="1">
            <a:spLocks noChangeArrowheads="1"/>
          </p:cNvSpPr>
          <p:nvPr/>
        </p:nvSpPr>
        <p:spPr bwMode="auto">
          <a:xfrm>
            <a:off x="685800" y="457200"/>
            <a:ext cx="7315200" cy="579438"/>
          </a:xfrm>
          <a:prstGeom prst="rect">
            <a:avLst/>
          </a:prstGeom>
          <a:noFill/>
          <a:ln w="9525">
            <a:noFill/>
            <a:miter lim="800000"/>
            <a:headEnd/>
            <a:tailEnd/>
          </a:ln>
        </p:spPr>
        <p:txBody>
          <a:bodyPr>
            <a:spAutoFit/>
          </a:bodyPr>
          <a:lstStyle/>
          <a:p>
            <a:pPr algn="ctr">
              <a:spcBef>
                <a:spcPct val="50000"/>
              </a:spcBef>
            </a:pPr>
            <a:r>
              <a:rPr lang="en-US" sz="3200" b="1" u="sng"/>
              <a:t>Question</a:t>
            </a:r>
          </a:p>
        </p:txBody>
      </p:sp>
      <p:sp>
        <p:nvSpPr>
          <p:cNvPr id="14353" name="Text Box 17"/>
          <p:cNvSpPr txBox="1">
            <a:spLocks noChangeArrowheads="1"/>
          </p:cNvSpPr>
          <p:nvPr/>
        </p:nvSpPr>
        <p:spPr bwMode="auto">
          <a:xfrm>
            <a:off x="457200" y="1524000"/>
            <a:ext cx="4114800" cy="2647950"/>
          </a:xfrm>
          <a:prstGeom prst="rect">
            <a:avLst/>
          </a:prstGeom>
          <a:noFill/>
          <a:ln w="9525">
            <a:noFill/>
            <a:miter lim="800000"/>
            <a:headEnd/>
            <a:tailEnd/>
          </a:ln>
        </p:spPr>
        <p:txBody>
          <a:bodyPr>
            <a:spAutoFit/>
          </a:bodyPr>
          <a:lstStyle/>
          <a:p>
            <a:pPr>
              <a:spcBef>
                <a:spcPct val="50000"/>
              </a:spcBef>
            </a:pPr>
            <a:r>
              <a:rPr lang="en-US" sz="2400" dirty="0"/>
              <a:t>Oops!! Those harmless germanium tablets he just swallowed may have an extra proton in each nucleus.</a:t>
            </a:r>
          </a:p>
          <a:p>
            <a:pPr>
              <a:spcBef>
                <a:spcPct val="50000"/>
              </a:spcBef>
            </a:pPr>
            <a:r>
              <a:rPr lang="en-US" sz="2400" dirty="0"/>
              <a:t>Why should he be scared??</a:t>
            </a:r>
          </a:p>
          <a:p>
            <a:pPr>
              <a:spcBef>
                <a:spcPct val="50000"/>
              </a:spcBef>
            </a:pPr>
            <a:r>
              <a:rPr lang="en-US" sz="2400" dirty="0"/>
              <a:t>(refer to the periodic table)</a:t>
            </a:r>
          </a:p>
        </p:txBody>
      </p:sp>
      <p:sp>
        <p:nvSpPr>
          <p:cNvPr id="14354" name="Text Box 18"/>
          <p:cNvSpPr txBox="1">
            <a:spLocks noChangeArrowheads="1"/>
          </p:cNvSpPr>
          <p:nvPr/>
        </p:nvSpPr>
        <p:spPr bwMode="auto">
          <a:xfrm>
            <a:off x="838200" y="5029200"/>
            <a:ext cx="7391400" cy="822325"/>
          </a:xfrm>
          <a:prstGeom prst="rect">
            <a:avLst/>
          </a:prstGeom>
          <a:noFill/>
          <a:ln w="9525">
            <a:noFill/>
            <a:miter lim="800000"/>
            <a:headEnd/>
            <a:tailEnd/>
          </a:ln>
        </p:spPr>
        <p:txBody>
          <a:bodyPr>
            <a:spAutoFit/>
          </a:bodyPr>
          <a:lstStyle/>
          <a:p>
            <a:pPr>
              <a:spcBef>
                <a:spcPct val="50000"/>
              </a:spcBef>
            </a:pPr>
            <a:r>
              <a:rPr lang="en-US" sz="2400">
                <a:solidFill>
                  <a:srgbClr val="993366"/>
                </a:solidFill>
              </a:rPr>
              <a:t>Because, from the periodic table, adding one proton to germanium makes it arsenic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0"/>
            <a:ext cx="8229600" cy="715963"/>
          </a:xfrm>
        </p:spPr>
        <p:txBody>
          <a:bodyPr/>
          <a:lstStyle/>
          <a:p>
            <a:pPr eaLnBrk="1" hangingPunct="1"/>
            <a:r>
              <a:rPr lang="en-US" sz="3200" u="sng" smtClean="0"/>
              <a:t>Subatomic Particles: (3) The Neutron</a:t>
            </a:r>
          </a:p>
        </p:txBody>
      </p:sp>
      <p:sp>
        <p:nvSpPr>
          <p:cNvPr id="33795" name="Rectangle 3"/>
          <p:cNvSpPr>
            <a:spLocks noGrp="1" noChangeArrowheads="1"/>
          </p:cNvSpPr>
          <p:nvPr>
            <p:ph type="body" idx="1"/>
          </p:nvPr>
        </p:nvSpPr>
        <p:spPr>
          <a:xfrm>
            <a:off x="457200" y="609600"/>
            <a:ext cx="8686800" cy="5943600"/>
          </a:xfrm>
        </p:spPr>
        <p:txBody>
          <a:bodyPr/>
          <a:lstStyle/>
          <a:p>
            <a:pPr eaLnBrk="1" hangingPunct="1">
              <a:lnSpc>
                <a:spcPct val="80000"/>
              </a:lnSpc>
            </a:pPr>
            <a:r>
              <a:rPr lang="en-US" sz="2000" dirty="0" smtClean="0"/>
              <a:t>Uncharged particles in the neutron, with mass ~ that of proton.</a:t>
            </a:r>
          </a:p>
          <a:p>
            <a:pPr eaLnBrk="1" hangingPunct="1">
              <a:lnSpc>
                <a:spcPct val="80000"/>
              </a:lnSpc>
              <a:buFontTx/>
              <a:buNone/>
            </a:pPr>
            <a:endParaRPr lang="en-US" sz="2000" dirty="0" smtClean="0"/>
          </a:p>
          <a:p>
            <a:pPr eaLnBrk="1" hangingPunct="1">
              <a:lnSpc>
                <a:spcPct val="80000"/>
              </a:lnSpc>
            </a:pPr>
            <a:r>
              <a:rPr lang="en-US" sz="2000" dirty="0" smtClean="0"/>
              <a:t>The # of neutrons need not match # of protons in atom, </a:t>
            </a:r>
            <a:r>
              <a:rPr lang="en-US" sz="2000" dirty="0" err="1" smtClean="0"/>
              <a:t>eg</a:t>
            </a:r>
            <a:r>
              <a:rPr lang="en-US" sz="2000" dirty="0" smtClean="0"/>
              <a:t>. H typically has 1 proton and 0 neutrons, but some H atoms may have 1 neutron, but always 1 proton, (called “heavy hydrogen”)</a:t>
            </a:r>
          </a:p>
          <a:p>
            <a:pPr eaLnBrk="1" hangingPunct="1">
              <a:lnSpc>
                <a:spcPct val="80000"/>
              </a:lnSpc>
            </a:pPr>
            <a:endParaRPr lang="en-US" sz="2000" dirty="0" smtClean="0"/>
          </a:p>
          <a:p>
            <a:pPr eaLnBrk="1" hangingPunct="1">
              <a:lnSpc>
                <a:spcPct val="80000"/>
              </a:lnSpc>
            </a:pPr>
            <a:r>
              <a:rPr lang="en-US" sz="2000" b="1" dirty="0" smtClean="0">
                <a:solidFill>
                  <a:srgbClr val="00B050"/>
                </a:solidFill>
              </a:rPr>
              <a:t>Isotopes</a:t>
            </a:r>
            <a:r>
              <a:rPr lang="en-US" sz="2000" b="1" dirty="0" smtClean="0"/>
              <a:t> </a:t>
            </a:r>
            <a:r>
              <a:rPr lang="en-US" sz="2000" dirty="0" smtClean="0"/>
              <a:t> = atoms of same element that contain different #’s of neutrons. </a:t>
            </a:r>
            <a:r>
              <a:rPr lang="en-US" sz="2000" i="1" dirty="0" smtClean="0"/>
              <a:t>(Always same # of electrons and protons though)</a:t>
            </a:r>
          </a:p>
          <a:p>
            <a:pPr eaLnBrk="1" hangingPunct="1">
              <a:lnSpc>
                <a:spcPct val="80000"/>
              </a:lnSpc>
            </a:pPr>
            <a:endParaRPr lang="en-US" sz="2000" i="1" dirty="0" smtClean="0"/>
          </a:p>
          <a:p>
            <a:pPr eaLnBrk="1" hangingPunct="1">
              <a:lnSpc>
                <a:spcPct val="80000"/>
              </a:lnSpc>
            </a:pPr>
            <a:r>
              <a:rPr lang="en-US" sz="2000" b="1" dirty="0" smtClean="0">
                <a:solidFill>
                  <a:srgbClr val="00B050"/>
                </a:solidFill>
              </a:rPr>
              <a:t>Atomic mass</a:t>
            </a:r>
            <a:r>
              <a:rPr lang="en-US" sz="2000" dirty="0" smtClean="0">
                <a:solidFill>
                  <a:srgbClr val="00B050"/>
                </a:solidFill>
              </a:rPr>
              <a:t> </a:t>
            </a:r>
            <a:r>
              <a:rPr lang="en-US" sz="2000" dirty="0" smtClean="0"/>
              <a:t>= sum of masses of all components (p, n, e) minus small amount of mass that was converted to energy (“binding energy”). </a:t>
            </a:r>
          </a:p>
          <a:p>
            <a:pPr eaLnBrk="1" hangingPunct="1">
              <a:lnSpc>
                <a:spcPct val="80000"/>
              </a:lnSpc>
            </a:pPr>
            <a:endParaRPr lang="en-US" sz="2000" dirty="0" smtClean="0"/>
          </a:p>
          <a:p>
            <a:pPr eaLnBrk="1" hangingPunct="1">
              <a:lnSpc>
                <a:spcPct val="80000"/>
              </a:lnSpc>
            </a:pPr>
            <a:r>
              <a:rPr lang="en-US" sz="2000" dirty="0" smtClean="0"/>
              <a:t>Proton weighs 1.67 x 10</a:t>
            </a:r>
            <a:r>
              <a:rPr lang="en-US" sz="2000" baseline="30000" dirty="0" smtClean="0"/>
              <a:t>-27</a:t>
            </a:r>
            <a:r>
              <a:rPr lang="en-US" sz="2000" dirty="0" smtClean="0"/>
              <a:t> kg </a:t>
            </a:r>
            <a:r>
              <a:rPr lang="en-US" sz="2000" dirty="0" smtClean="0">
                <a:sym typeface="Wingdings" pitchFamily="2" charset="2"/>
              </a:rPr>
              <a:t></a:t>
            </a:r>
            <a:r>
              <a:rPr lang="en-US" sz="2000" dirty="0" smtClean="0"/>
              <a:t> kg is not a very convenient unit. Instead, define </a:t>
            </a:r>
            <a:r>
              <a:rPr lang="en-US" sz="2000" b="1" dirty="0" smtClean="0"/>
              <a:t>atomic mass unit (</a:t>
            </a:r>
            <a:r>
              <a:rPr lang="en-US" sz="2000" b="1" dirty="0" err="1" smtClean="0"/>
              <a:t>amu</a:t>
            </a:r>
            <a:r>
              <a:rPr lang="en-US" sz="2000" b="1" dirty="0" smtClean="0"/>
              <a:t>), </a:t>
            </a:r>
            <a:r>
              <a:rPr lang="en-US" sz="2000" dirty="0" smtClean="0"/>
              <a:t>where mass of proton ~ 1amu. (actually precisely defined through carbon-12…)</a:t>
            </a:r>
          </a:p>
          <a:p>
            <a:pPr eaLnBrk="1" hangingPunct="1">
              <a:lnSpc>
                <a:spcPct val="80000"/>
              </a:lnSpc>
              <a:buFontTx/>
              <a:buNone/>
            </a:pPr>
            <a:endParaRPr lang="en-US" sz="2000" dirty="0" smtClean="0"/>
          </a:p>
          <a:p>
            <a:pPr eaLnBrk="1" hangingPunct="1">
              <a:lnSpc>
                <a:spcPct val="80000"/>
              </a:lnSpc>
            </a:pPr>
            <a:r>
              <a:rPr lang="en-US" sz="2000" b="1" dirty="0" smtClean="0">
                <a:solidFill>
                  <a:srgbClr val="00B050"/>
                </a:solidFill>
              </a:rPr>
              <a:t>Atomic mass number</a:t>
            </a:r>
            <a:r>
              <a:rPr lang="en-US" sz="2000" b="1" dirty="0" smtClean="0"/>
              <a:t> = </a:t>
            </a:r>
            <a:r>
              <a:rPr lang="en-US" sz="2000" dirty="0" smtClean="0"/>
              <a:t>sum of protons and neutrons </a:t>
            </a:r>
          </a:p>
          <a:p>
            <a:pPr eaLnBrk="1" hangingPunct="1">
              <a:lnSpc>
                <a:spcPct val="80000"/>
              </a:lnSpc>
              <a:buFontTx/>
              <a:buNone/>
            </a:pPr>
            <a:r>
              <a:rPr lang="en-US" sz="1800" dirty="0" err="1" smtClean="0">
                <a:solidFill>
                  <a:srgbClr val="0070C0"/>
                </a:solidFill>
              </a:rPr>
              <a:t>Eg</a:t>
            </a:r>
            <a:r>
              <a:rPr lang="en-US" sz="1800" dirty="0" smtClean="0">
                <a:solidFill>
                  <a:srgbClr val="0070C0"/>
                </a:solidFill>
              </a:rPr>
              <a:t>. Most carbon has 6 protons and 6 neutrons, so atomic mass number is 12 </a:t>
            </a:r>
            <a:r>
              <a:rPr lang="en-US" sz="1800" dirty="0" err="1" smtClean="0">
                <a:solidFill>
                  <a:srgbClr val="0070C0"/>
                </a:solidFill>
              </a:rPr>
              <a:t>amu</a:t>
            </a:r>
            <a:r>
              <a:rPr lang="en-US" sz="1800" dirty="0" smtClean="0">
                <a:solidFill>
                  <a:srgbClr val="0070C0"/>
                </a:solidFill>
              </a:rPr>
              <a:t>.</a:t>
            </a:r>
          </a:p>
          <a:p>
            <a:pPr eaLnBrk="1" hangingPunct="1">
              <a:lnSpc>
                <a:spcPct val="80000"/>
              </a:lnSpc>
              <a:buFontTx/>
              <a:buNone/>
            </a:pPr>
            <a:r>
              <a:rPr lang="en-US" sz="1800" dirty="0" smtClean="0">
                <a:solidFill>
                  <a:srgbClr val="0070C0"/>
                </a:solidFill>
              </a:rPr>
              <a:t>About 1% of all carbon atoms has 7 neutrons, so atomic mass number of 13 </a:t>
            </a:r>
            <a:r>
              <a:rPr lang="en-US" sz="1800" dirty="0" err="1" smtClean="0">
                <a:solidFill>
                  <a:srgbClr val="0070C0"/>
                </a:solidFill>
              </a:rPr>
              <a:t>amu</a:t>
            </a:r>
            <a:r>
              <a:rPr lang="en-US" sz="1800" dirty="0" smtClean="0">
                <a:solidFill>
                  <a:srgbClr val="0070C0"/>
                </a:solidFill>
              </a:rPr>
              <a:t>. Called Carbon-13 (as opposed to carbon-12)</a:t>
            </a:r>
          </a:p>
          <a:p>
            <a:pPr eaLnBrk="1" hangingPunct="1">
              <a:lnSpc>
                <a:spcPct val="80000"/>
              </a:lnSpc>
              <a:buFontTx/>
              <a:buNone/>
            </a:pPr>
            <a:r>
              <a:rPr lang="en-US" sz="1800" dirty="0" smtClean="0">
                <a:solidFill>
                  <a:srgbClr val="0070C0"/>
                </a:solidFill>
              </a:rPr>
              <a:t>Average atomic mass of carbon is 12.011amu (in the periodic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79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1371600" y="304800"/>
            <a:ext cx="6477000" cy="579438"/>
          </a:xfrm>
          <a:prstGeom prst="rect">
            <a:avLst/>
          </a:prstGeom>
          <a:noFill/>
          <a:ln w="9525">
            <a:noFill/>
            <a:miter lim="800000"/>
            <a:headEnd/>
            <a:tailEnd/>
          </a:ln>
        </p:spPr>
        <p:txBody>
          <a:bodyPr>
            <a:spAutoFit/>
          </a:bodyPr>
          <a:lstStyle/>
          <a:p>
            <a:pPr algn="ctr">
              <a:spcBef>
                <a:spcPct val="50000"/>
              </a:spcBef>
            </a:pPr>
            <a:r>
              <a:rPr lang="en-US" sz="3200" b="1" u="sng"/>
              <a:t>Clicker Question</a:t>
            </a: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81000" y="533400"/>
            <a:ext cx="7924800" cy="1463675"/>
          </a:xfrm>
          <a:prstGeom prst="rect">
            <a:avLst/>
          </a:prstGeom>
          <a:noFill/>
          <a:ln w="9525">
            <a:noFill/>
            <a:miter lim="800000"/>
            <a:headEnd/>
            <a:tailEnd/>
          </a:ln>
        </p:spPr>
        <p:txBody>
          <a:bodyPr>
            <a:spAutoFit/>
          </a:bodyPr>
          <a:lstStyle/>
          <a:p>
            <a:pPr>
              <a:spcBef>
                <a:spcPct val="50000"/>
              </a:spcBef>
            </a:pPr>
            <a:r>
              <a:rPr lang="en-US" sz="2000" b="1" u="sng" dirty="0"/>
              <a:t>The atomic hypothesis: </a:t>
            </a:r>
            <a:r>
              <a:rPr lang="en-US" sz="2000" i="1" dirty="0"/>
              <a:t>(dates back to Democritus, 460-371 BC)</a:t>
            </a:r>
          </a:p>
          <a:p>
            <a:pPr>
              <a:spcBef>
                <a:spcPct val="50000"/>
              </a:spcBef>
            </a:pPr>
            <a:r>
              <a:rPr lang="en-US" sz="2000" dirty="0"/>
              <a:t>All things are made of atoms – little particles that move around in perpetual motion, attracting each other when they are a little distance apart, but repelling upon being squeezed into one another.  </a:t>
            </a:r>
          </a:p>
        </p:txBody>
      </p:sp>
      <p:sp>
        <p:nvSpPr>
          <p:cNvPr id="2055" name="Rectangle 7"/>
          <p:cNvSpPr>
            <a:spLocks noChangeArrowheads="1"/>
          </p:cNvSpPr>
          <p:nvPr/>
        </p:nvSpPr>
        <p:spPr bwMode="auto">
          <a:xfrm>
            <a:off x="304800" y="381000"/>
            <a:ext cx="8077200" cy="1676400"/>
          </a:xfrm>
          <a:prstGeom prst="rect">
            <a:avLst/>
          </a:prstGeom>
          <a:noFill/>
          <a:ln w="9525">
            <a:solidFill>
              <a:schemeClr val="tx1"/>
            </a:solidFill>
            <a:miter lim="800000"/>
            <a:headEnd/>
            <a:tailEnd/>
          </a:ln>
        </p:spPr>
        <p:txBody>
          <a:bodyPr wrap="none" anchor="ctr"/>
          <a:lstStyle/>
          <a:p>
            <a:endParaRPr lang="en-US"/>
          </a:p>
        </p:txBody>
      </p:sp>
      <p:sp>
        <p:nvSpPr>
          <p:cNvPr id="2056" name="AutoShape 8"/>
          <p:cNvSpPr>
            <a:spLocks noChangeArrowheads="1"/>
          </p:cNvSpPr>
          <p:nvPr/>
        </p:nvSpPr>
        <p:spPr bwMode="auto">
          <a:xfrm>
            <a:off x="2819400" y="2035175"/>
            <a:ext cx="6324600" cy="2563813"/>
          </a:xfrm>
          <a:prstGeom prst="wedgeEllipseCallout">
            <a:avLst>
              <a:gd name="adj1" fmla="val -65210"/>
              <a:gd name="adj2" fmla="val 38338"/>
            </a:avLst>
          </a:prstGeom>
          <a:noFill/>
          <a:ln w="9525">
            <a:solidFill>
              <a:schemeClr val="tx1"/>
            </a:solidFill>
            <a:miter lim="800000"/>
            <a:headEnd/>
            <a:tailEnd/>
          </a:ln>
        </p:spPr>
        <p:txBody>
          <a:bodyPr/>
          <a:lstStyle/>
          <a:p>
            <a:r>
              <a:rPr lang="en-US" i="1" dirty="0">
                <a:solidFill>
                  <a:schemeClr val="accent2"/>
                </a:solidFill>
              </a:rPr>
              <a:t>If, in some cataclysm, all scientific knowledge were to be destroyed, and only one sentence could be passed on to the next generation of creatures, what statement conveys the most information in the  fewest words? The atomic hypothesis.</a:t>
            </a:r>
          </a:p>
        </p:txBody>
      </p:sp>
      <p:pic>
        <p:nvPicPr>
          <p:cNvPr id="2057" name="Picture 9" descr="feynman-richard-science-1"/>
          <p:cNvPicPr>
            <a:picLocks noChangeAspect="1" noChangeArrowheads="1"/>
          </p:cNvPicPr>
          <p:nvPr/>
        </p:nvPicPr>
        <p:blipFill>
          <a:blip r:embed="rId3"/>
          <a:srcRect/>
          <a:stretch>
            <a:fillRect/>
          </a:stretch>
        </p:blipFill>
        <p:spPr bwMode="auto">
          <a:xfrm>
            <a:off x="368300" y="3439319"/>
            <a:ext cx="1905000" cy="2362200"/>
          </a:xfrm>
          <a:prstGeom prst="rect">
            <a:avLst/>
          </a:prstGeom>
          <a:noFill/>
          <a:ln w="9525">
            <a:noFill/>
            <a:miter lim="800000"/>
            <a:headEnd/>
            <a:tailEnd/>
          </a:ln>
        </p:spPr>
      </p:pic>
      <p:sp>
        <p:nvSpPr>
          <p:cNvPr id="2058" name="Text Box 10"/>
          <p:cNvSpPr txBox="1">
            <a:spLocks noChangeArrowheads="1"/>
          </p:cNvSpPr>
          <p:nvPr/>
        </p:nvSpPr>
        <p:spPr bwMode="auto">
          <a:xfrm>
            <a:off x="-12700" y="5877719"/>
            <a:ext cx="3810000" cy="366713"/>
          </a:xfrm>
          <a:prstGeom prst="rect">
            <a:avLst/>
          </a:prstGeom>
          <a:noFill/>
          <a:ln w="9525">
            <a:noFill/>
            <a:miter lim="800000"/>
            <a:headEnd/>
            <a:tailEnd/>
          </a:ln>
        </p:spPr>
        <p:txBody>
          <a:bodyPr>
            <a:spAutoFit/>
          </a:bodyPr>
          <a:lstStyle/>
          <a:p>
            <a:pPr>
              <a:spcBef>
                <a:spcPct val="50000"/>
              </a:spcBef>
            </a:pPr>
            <a:r>
              <a:rPr lang="en-US" b="1"/>
              <a:t>Richard Feynman, 1918-1988</a:t>
            </a:r>
          </a:p>
        </p:txBody>
      </p:sp>
      <p:sp>
        <p:nvSpPr>
          <p:cNvPr id="2059" name="Text Box 11"/>
          <p:cNvSpPr txBox="1">
            <a:spLocks noChangeArrowheads="1"/>
          </p:cNvSpPr>
          <p:nvPr/>
        </p:nvSpPr>
        <p:spPr bwMode="auto">
          <a:xfrm>
            <a:off x="3568700" y="4598988"/>
            <a:ext cx="5486400" cy="1603375"/>
          </a:xfrm>
          <a:prstGeom prst="rect">
            <a:avLst/>
          </a:prstGeom>
          <a:noFill/>
          <a:ln w="9525">
            <a:noFill/>
            <a:miter lim="800000"/>
            <a:headEnd/>
            <a:tailEnd/>
          </a:ln>
        </p:spPr>
        <p:txBody>
          <a:bodyPr>
            <a:spAutoFit/>
          </a:bodyPr>
          <a:lstStyle/>
          <a:p>
            <a:pPr>
              <a:spcBef>
                <a:spcPct val="50000"/>
              </a:spcBef>
            </a:pPr>
            <a:r>
              <a:rPr lang="en-US" u="sng" dirty="0"/>
              <a:t>Note:</a:t>
            </a:r>
            <a:r>
              <a:rPr lang="en-US" dirty="0"/>
              <a:t> the idea of matter consisting ultimately of indivisible units dates back to 5</a:t>
            </a:r>
            <a:r>
              <a:rPr lang="en-US" baseline="30000" dirty="0"/>
              <a:t>th</a:t>
            </a:r>
            <a:r>
              <a:rPr lang="en-US" dirty="0"/>
              <a:t> BC, but really only established with Einstein in 1905.</a:t>
            </a:r>
          </a:p>
          <a:p>
            <a:pPr>
              <a:spcBef>
                <a:spcPct val="50000"/>
              </a:spcBef>
            </a:pPr>
            <a:r>
              <a:rPr lang="en-US" dirty="0"/>
              <a:t>Crucial observation: Brownian motion of botanist  Robert Brown, 1827.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7"/>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0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animBg="1"/>
      <p:bldP spid="2056" grpId="0" animBg="1"/>
      <p:bldP spid="2058" grpId="0"/>
      <p:bldP spid="205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2700"/>
            <a:ext cx="8229600" cy="715963"/>
          </a:xfrm>
        </p:spPr>
        <p:txBody>
          <a:bodyPr/>
          <a:lstStyle/>
          <a:p>
            <a:pPr eaLnBrk="1" hangingPunct="1"/>
            <a:r>
              <a:rPr lang="en-US" sz="3200" u="sng" dirty="0" smtClean="0"/>
              <a:t>Quarks</a:t>
            </a:r>
          </a:p>
        </p:txBody>
      </p:sp>
      <p:sp>
        <p:nvSpPr>
          <p:cNvPr id="34819" name="Rectangle 3"/>
          <p:cNvSpPr>
            <a:spLocks noGrp="1" noChangeArrowheads="1"/>
          </p:cNvSpPr>
          <p:nvPr>
            <p:ph type="body" idx="1"/>
          </p:nvPr>
        </p:nvSpPr>
        <p:spPr>
          <a:xfrm>
            <a:off x="25400" y="609600"/>
            <a:ext cx="9144000" cy="4525963"/>
          </a:xfrm>
        </p:spPr>
        <p:txBody>
          <a:bodyPr/>
          <a:lstStyle/>
          <a:p>
            <a:pPr eaLnBrk="1" hangingPunct="1"/>
            <a:r>
              <a:rPr lang="en-US" sz="2000" smtClean="0"/>
              <a:t>In fact, even protons (p) and neutrons (n) are not indivisible – the fundamental (“elementary”) particles are called </a:t>
            </a:r>
            <a:r>
              <a:rPr lang="en-US" sz="2000" b="1" smtClean="0"/>
              <a:t>quarks</a:t>
            </a:r>
            <a:r>
              <a:rPr lang="en-US" sz="2000" smtClean="0"/>
              <a:t> (1963). (Electron is also an elementary particle)</a:t>
            </a:r>
          </a:p>
          <a:p>
            <a:pPr eaLnBrk="1" hangingPunct="1">
              <a:buFontTx/>
              <a:buNone/>
            </a:pPr>
            <a:r>
              <a:rPr lang="en-US" sz="2000" smtClean="0"/>
              <a:t> </a:t>
            </a:r>
          </a:p>
          <a:p>
            <a:pPr eaLnBrk="1" hangingPunct="1"/>
            <a:r>
              <a:rPr lang="en-US" sz="2000" smtClean="0"/>
              <a:t>Six different types but in p and n, just two types, “up” and “down”. (Others called “top”, “bottom”, “charm” and “strange”)</a:t>
            </a:r>
          </a:p>
          <a:p>
            <a:pPr eaLnBrk="1" hangingPunct="1"/>
            <a:endParaRPr lang="en-US" sz="2000" smtClean="0"/>
          </a:p>
          <a:p>
            <a:pPr eaLnBrk="1" hangingPunct="1"/>
            <a:r>
              <a:rPr lang="en-US" sz="2000" smtClean="0"/>
              <a:t>A proton is composed of 3 quarks: 2 up, 1 down</a:t>
            </a:r>
          </a:p>
          <a:p>
            <a:pPr eaLnBrk="1" hangingPunct="1">
              <a:buFontTx/>
              <a:buNone/>
            </a:pPr>
            <a:r>
              <a:rPr lang="en-US" sz="2000" smtClean="0"/>
              <a:t>	A neutron “        “          “  3 quarks: 1 up, and 2 downs.</a:t>
            </a:r>
          </a:p>
          <a:p>
            <a:pPr eaLnBrk="1" hangingPunct="1">
              <a:buFontTx/>
              <a:buNone/>
            </a:pPr>
            <a:endParaRPr lang="en-US" sz="2000" smtClean="0"/>
          </a:p>
          <a:p>
            <a:pPr eaLnBrk="1" hangingPunct="1"/>
            <a:r>
              <a:rPr lang="en-US" sz="2000" smtClean="0"/>
              <a:t>Quarks never exist alone! Only in “composite” particles like protons, neutrons. Existence deduced from eg. electron-proton scattering expts.</a:t>
            </a:r>
          </a:p>
          <a:p>
            <a:pPr eaLnBrk="1" hangingPunct="1"/>
            <a:endParaRPr lang="en-US" sz="2000" smtClean="0"/>
          </a:p>
          <a:p>
            <a:pPr eaLnBrk="1" hangingPunct="1"/>
            <a:r>
              <a:rPr lang="en-US" sz="2000" smtClean="0"/>
              <a:t>Superstring theory: young field under intense research! Quarks are made of tiny vibrating loops…</a:t>
            </a:r>
          </a:p>
          <a:p>
            <a:pPr eaLnBrk="1" hangingPunct="1"/>
            <a:r>
              <a:rPr lang="en-US" sz="2000" smtClean="0"/>
              <a:t>(Other elementary particles (meaning with no substructure)  you may have heard of: electrons, neutrinos, Higgs boson…)</a:t>
            </a:r>
          </a:p>
          <a:p>
            <a:pPr eaLnBrk="1" hangingPunct="1">
              <a:buFontTx/>
              <a:buNone/>
            </a:pPr>
            <a:endParaRPr lang="en-US" sz="1800" smtClean="0">
              <a:solidFill>
                <a:srgbClr val="66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60338"/>
            <a:ext cx="8229600" cy="1143000"/>
          </a:xfrm>
        </p:spPr>
        <p:txBody>
          <a:bodyPr/>
          <a:lstStyle/>
          <a:p>
            <a:pPr eaLnBrk="1" hangingPunct="1"/>
            <a:r>
              <a:rPr lang="en-US" sz="3200" u="sng" dirty="0" smtClean="0"/>
              <a:t>Elements vs </a:t>
            </a:r>
            <a:r>
              <a:rPr lang="en-US" sz="3200" u="sng" dirty="0" smtClean="0">
                <a:solidFill>
                  <a:srgbClr val="6600CC"/>
                </a:solidFill>
              </a:rPr>
              <a:t>compounds</a:t>
            </a:r>
            <a:r>
              <a:rPr lang="en-US" sz="3200" u="sng" dirty="0" smtClean="0"/>
              <a:t> vs </a:t>
            </a:r>
            <a:r>
              <a:rPr lang="en-US" sz="3200" u="sng" dirty="0" smtClean="0">
                <a:solidFill>
                  <a:srgbClr val="993366"/>
                </a:solidFill>
              </a:rPr>
              <a:t>mixtures</a:t>
            </a:r>
          </a:p>
        </p:txBody>
      </p:sp>
      <p:sp>
        <p:nvSpPr>
          <p:cNvPr id="35844" name="Line 4"/>
          <p:cNvSpPr>
            <a:spLocks noChangeShapeType="1"/>
          </p:cNvSpPr>
          <p:nvPr/>
        </p:nvSpPr>
        <p:spPr bwMode="auto">
          <a:xfrm flipV="1">
            <a:off x="1295400" y="1143000"/>
            <a:ext cx="457200" cy="457200"/>
          </a:xfrm>
          <a:prstGeom prst="line">
            <a:avLst/>
          </a:prstGeom>
          <a:noFill/>
          <a:ln w="9525">
            <a:solidFill>
              <a:schemeClr val="tx1"/>
            </a:solidFill>
            <a:round/>
            <a:headEnd/>
            <a:tailEnd type="triangle" w="med" len="med"/>
          </a:ln>
        </p:spPr>
        <p:txBody>
          <a:bodyPr/>
          <a:lstStyle/>
          <a:p>
            <a:endParaRPr lang="en-US"/>
          </a:p>
        </p:txBody>
      </p:sp>
      <p:sp>
        <p:nvSpPr>
          <p:cNvPr id="35845" name="Text Box 5"/>
          <p:cNvSpPr txBox="1">
            <a:spLocks noChangeArrowheads="1"/>
          </p:cNvSpPr>
          <p:nvPr/>
        </p:nvSpPr>
        <p:spPr bwMode="auto">
          <a:xfrm>
            <a:off x="2438400" y="1524000"/>
            <a:ext cx="3505200" cy="2862322"/>
          </a:xfrm>
          <a:prstGeom prst="rect">
            <a:avLst/>
          </a:prstGeom>
          <a:noFill/>
          <a:ln w="9525">
            <a:noFill/>
            <a:miter lim="800000"/>
            <a:headEnd/>
            <a:tailEnd/>
          </a:ln>
        </p:spPr>
        <p:txBody>
          <a:bodyPr wrap="square">
            <a:spAutoFit/>
          </a:bodyPr>
          <a:lstStyle/>
          <a:p>
            <a:pPr>
              <a:spcBef>
                <a:spcPct val="50000"/>
              </a:spcBef>
            </a:pPr>
            <a:r>
              <a:rPr lang="en-US" sz="2000" dirty="0">
                <a:solidFill>
                  <a:srgbClr val="6600CC"/>
                </a:solidFill>
              </a:rPr>
              <a:t>Made of </a:t>
            </a:r>
            <a:r>
              <a:rPr lang="en-US" sz="2000" dirty="0" smtClean="0">
                <a:solidFill>
                  <a:srgbClr val="6600CC"/>
                </a:solidFill>
              </a:rPr>
              <a:t>at least two different elements </a:t>
            </a:r>
            <a:r>
              <a:rPr lang="en-US" sz="2000" dirty="0">
                <a:solidFill>
                  <a:srgbClr val="6600CC"/>
                </a:solidFill>
              </a:rPr>
              <a:t>that are chemically combined, </a:t>
            </a:r>
            <a:r>
              <a:rPr lang="en-US" sz="2000" dirty="0" smtClean="0">
                <a:solidFill>
                  <a:srgbClr val="6600CC"/>
                </a:solidFill>
              </a:rPr>
              <a:t>i.e. </a:t>
            </a:r>
            <a:r>
              <a:rPr lang="en-US" sz="2000" dirty="0">
                <a:solidFill>
                  <a:srgbClr val="6600CC"/>
                </a:solidFill>
              </a:rPr>
              <a:t>bonds </a:t>
            </a:r>
            <a:r>
              <a:rPr lang="en-US" sz="2000" dirty="0" smtClean="0">
                <a:solidFill>
                  <a:srgbClr val="6600CC"/>
                </a:solidFill>
              </a:rPr>
              <a:t>are formed </a:t>
            </a:r>
            <a:r>
              <a:rPr lang="en-US" sz="2000" dirty="0">
                <a:solidFill>
                  <a:srgbClr val="6600CC"/>
                </a:solidFill>
              </a:rPr>
              <a:t>-- electrons shared across atoms</a:t>
            </a:r>
          </a:p>
          <a:p>
            <a:pPr>
              <a:spcBef>
                <a:spcPct val="50000"/>
              </a:spcBef>
            </a:pPr>
            <a:r>
              <a:rPr lang="en-US" sz="2000" dirty="0" err="1">
                <a:solidFill>
                  <a:srgbClr val="6600CC"/>
                </a:solidFill>
              </a:rPr>
              <a:t>Eg</a:t>
            </a:r>
            <a:r>
              <a:rPr lang="en-US" sz="2000" dirty="0">
                <a:solidFill>
                  <a:srgbClr val="6600CC"/>
                </a:solidFill>
              </a:rPr>
              <a:t>. Water (H</a:t>
            </a:r>
            <a:r>
              <a:rPr lang="en-US" sz="2000" baseline="-25000" dirty="0">
                <a:solidFill>
                  <a:srgbClr val="6600CC"/>
                </a:solidFill>
              </a:rPr>
              <a:t>2</a:t>
            </a:r>
            <a:r>
              <a:rPr lang="en-US" sz="2000" dirty="0">
                <a:solidFill>
                  <a:srgbClr val="6600CC"/>
                </a:solidFill>
              </a:rPr>
              <a:t>0), salt (</a:t>
            </a:r>
            <a:r>
              <a:rPr lang="en-US" sz="2000" dirty="0" err="1">
                <a:solidFill>
                  <a:srgbClr val="6600CC"/>
                </a:solidFill>
              </a:rPr>
              <a:t>NaCl</a:t>
            </a:r>
            <a:r>
              <a:rPr lang="en-US" sz="2000" dirty="0">
                <a:solidFill>
                  <a:srgbClr val="6600CC"/>
                </a:solidFill>
              </a:rPr>
              <a:t>)</a:t>
            </a:r>
          </a:p>
          <a:p>
            <a:pPr>
              <a:spcBef>
                <a:spcPct val="50000"/>
              </a:spcBef>
            </a:pPr>
            <a:r>
              <a:rPr lang="en-US" sz="2000" dirty="0">
                <a:solidFill>
                  <a:srgbClr val="6600CC"/>
                </a:solidFill>
              </a:rPr>
              <a:t>Very different properties than constituent atoms</a:t>
            </a:r>
          </a:p>
        </p:txBody>
      </p:sp>
      <p:sp>
        <p:nvSpPr>
          <p:cNvPr id="35847" name="Text Box 7"/>
          <p:cNvSpPr txBox="1">
            <a:spLocks noChangeArrowheads="1"/>
          </p:cNvSpPr>
          <p:nvPr/>
        </p:nvSpPr>
        <p:spPr bwMode="auto">
          <a:xfrm>
            <a:off x="304800" y="1752600"/>
            <a:ext cx="2362200" cy="1006475"/>
          </a:xfrm>
          <a:prstGeom prst="rect">
            <a:avLst/>
          </a:prstGeom>
          <a:noFill/>
          <a:ln w="9525">
            <a:noFill/>
            <a:miter lim="800000"/>
            <a:headEnd/>
            <a:tailEnd/>
          </a:ln>
        </p:spPr>
        <p:txBody>
          <a:bodyPr>
            <a:spAutoFit/>
          </a:bodyPr>
          <a:lstStyle/>
          <a:p>
            <a:pPr>
              <a:spcBef>
                <a:spcPct val="50000"/>
              </a:spcBef>
            </a:pPr>
            <a:r>
              <a:rPr lang="en-US" sz="2000"/>
              <a:t>Composed of a single kind of atom, eg. H, He</a:t>
            </a:r>
          </a:p>
        </p:txBody>
      </p:sp>
      <p:sp>
        <p:nvSpPr>
          <p:cNvPr id="35848" name="Line 8"/>
          <p:cNvSpPr>
            <a:spLocks noChangeShapeType="1"/>
          </p:cNvSpPr>
          <p:nvPr/>
        </p:nvSpPr>
        <p:spPr bwMode="auto">
          <a:xfrm flipV="1">
            <a:off x="4267200" y="1143000"/>
            <a:ext cx="0" cy="381000"/>
          </a:xfrm>
          <a:prstGeom prst="line">
            <a:avLst/>
          </a:prstGeom>
          <a:noFill/>
          <a:ln w="9525">
            <a:solidFill>
              <a:schemeClr val="accent2"/>
            </a:solidFill>
            <a:round/>
            <a:headEnd/>
            <a:tailEnd type="triangle" w="med" len="med"/>
          </a:ln>
        </p:spPr>
        <p:txBody>
          <a:bodyPr/>
          <a:lstStyle/>
          <a:p>
            <a:endParaRPr lang="en-US"/>
          </a:p>
        </p:txBody>
      </p:sp>
      <p:sp>
        <p:nvSpPr>
          <p:cNvPr id="35849" name="Text Box 9"/>
          <p:cNvSpPr txBox="1">
            <a:spLocks noChangeArrowheads="1"/>
          </p:cNvSpPr>
          <p:nvPr/>
        </p:nvSpPr>
        <p:spPr bwMode="auto">
          <a:xfrm>
            <a:off x="5943600" y="1600200"/>
            <a:ext cx="3200400" cy="1463675"/>
          </a:xfrm>
          <a:prstGeom prst="rect">
            <a:avLst/>
          </a:prstGeom>
          <a:noFill/>
          <a:ln w="9525">
            <a:noFill/>
            <a:miter lim="800000"/>
            <a:headEnd/>
            <a:tailEnd/>
          </a:ln>
        </p:spPr>
        <p:txBody>
          <a:bodyPr>
            <a:spAutoFit/>
          </a:bodyPr>
          <a:lstStyle/>
          <a:p>
            <a:pPr>
              <a:spcBef>
                <a:spcPct val="50000"/>
              </a:spcBef>
            </a:pPr>
            <a:r>
              <a:rPr lang="en-US" sz="2000">
                <a:solidFill>
                  <a:srgbClr val="993366"/>
                </a:solidFill>
              </a:rPr>
              <a:t>Substances mixed together without being chemically combined, </a:t>
            </a:r>
          </a:p>
          <a:p>
            <a:pPr>
              <a:spcBef>
                <a:spcPct val="50000"/>
              </a:spcBef>
            </a:pPr>
            <a:r>
              <a:rPr lang="en-US" sz="2000">
                <a:solidFill>
                  <a:srgbClr val="993366"/>
                </a:solidFill>
              </a:rPr>
              <a:t>Eg. Air (mostly N</a:t>
            </a:r>
            <a:r>
              <a:rPr lang="en-US" sz="2000" baseline="-25000">
                <a:solidFill>
                  <a:srgbClr val="993366"/>
                </a:solidFill>
              </a:rPr>
              <a:t>2</a:t>
            </a:r>
            <a:r>
              <a:rPr lang="en-US" sz="2000">
                <a:solidFill>
                  <a:srgbClr val="993366"/>
                </a:solidFill>
              </a:rPr>
              <a:t> and O</a:t>
            </a:r>
            <a:r>
              <a:rPr lang="en-US" sz="2000" baseline="-25000">
                <a:solidFill>
                  <a:srgbClr val="993366"/>
                </a:solidFill>
              </a:rPr>
              <a:t>2</a:t>
            </a:r>
            <a:r>
              <a:rPr lang="en-US" sz="2000">
                <a:solidFill>
                  <a:srgbClr val="993366"/>
                </a:solidFill>
              </a:rPr>
              <a:t>) </a:t>
            </a:r>
          </a:p>
        </p:txBody>
      </p:sp>
      <p:sp>
        <p:nvSpPr>
          <p:cNvPr id="35850" name="Line 10"/>
          <p:cNvSpPr>
            <a:spLocks noChangeShapeType="1"/>
          </p:cNvSpPr>
          <p:nvPr/>
        </p:nvSpPr>
        <p:spPr bwMode="auto">
          <a:xfrm flipV="1">
            <a:off x="6477000" y="1143000"/>
            <a:ext cx="76200" cy="533400"/>
          </a:xfrm>
          <a:prstGeom prst="line">
            <a:avLst/>
          </a:prstGeom>
          <a:noFill/>
          <a:ln w="9525">
            <a:solidFill>
              <a:schemeClr val="tx1"/>
            </a:solidFill>
            <a:round/>
            <a:headEnd/>
            <a:tailEnd type="triangle" w="med" len="med"/>
          </a:ln>
        </p:spPr>
        <p:txBody>
          <a:bodyPr/>
          <a:lstStyle/>
          <a:p>
            <a:endParaRPr lang="en-US"/>
          </a:p>
        </p:txBody>
      </p:sp>
      <p:pic>
        <p:nvPicPr>
          <p:cNvPr id="35851" name="Picture 11" descr="11-10Figure_FIG"/>
          <p:cNvPicPr>
            <a:picLocks noGrp="1" noChangeAspect="1" noChangeArrowheads="1"/>
          </p:cNvPicPr>
          <p:nvPr>
            <p:ph idx="1"/>
          </p:nvPr>
        </p:nvPicPr>
        <p:blipFill>
          <a:blip r:embed="rId3"/>
          <a:srcRect/>
          <a:stretch>
            <a:fillRect/>
          </a:stretch>
        </p:blipFill>
        <p:spPr>
          <a:xfrm>
            <a:off x="1828800" y="4419600"/>
            <a:ext cx="2398713" cy="2438400"/>
          </a:xfrm>
          <a:noFill/>
        </p:spPr>
      </p:pic>
      <p:sp>
        <p:nvSpPr>
          <p:cNvPr id="35853" name="Text Box 13"/>
          <p:cNvSpPr txBox="1">
            <a:spLocks noChangeArrowheads="1"/>
          </p:cNvSpPr>
          <p:nvPr/>
        </p:nvSpPr>
        <p:spPr bwMode="auto">
          <a:xfrm>
            <a:off x="0" y="4495800"/>
            <a:ext cx="1828800" cy="701675"/>
          </a:xfrm>
          <a:prstGeom prst="rect">
            <a:avLst/>
          </a:prstGeom>
          <a:noFill/>
          <a:ln w="9525">
            <a:noFill/>
            <a:miter lim="800000"/>
            <a:headEnd/>
            <a:tailEnd/>
          </a:ln>
        </p:spPr>
        <p:txBody>
          <a:bodyPr>
            <a:spAutoFit/>
          </a:bodyPr>
          <a:lstStyle/>
          <a:p>
            <a:pPr>
              <a:spcBef>
                <a:spcPct val="50000"/>
              </a:spcBef>
            </a:pPr>
            <a:r>
              <a:rPr lang="en-US" sz="2000"/>
              <a:t>Eg. NaCl - compound</a:t>
            </a:r>
          </a:p>
        </p:txBody>
      </p:sp>
      <p:sp>
        <p:nvSpPr>
          <p:cNvPr id="35854" name="Text Box 14"/>
          <p:cNvSpPr txBox="1">
            <a:spLocks noChangeArrowheads="1"/>
          </p:cNvSpPr>
          <p:nvPr/>
        </p:nvSpPr>
        <p:spPr bwMode="auto">
          <a:xfrm>
            <a:off x="5638800" y="4572000"/>
            <a:ext cx="3505200" cy="1006475"/>
          </a:xfrm>
          <a:prstGeom prst="rect">
            <a:avLst/>
          </a:prstGeom>
          <a:noFill/>
          <a:ln w="9525">
            <a:noFill/>
            <a:miter lim="800000"/>
            <a:headEnd/>
            <a:tailEnd/>
          </a:ln>
        </p:spPr>
        <p:txBody>
          <a:bodyPr>
            <a:spAutoFit/>
          </a:bodyPr>
          <a:lstStyle/>
          <a:p>
            <a:pPr>
              <a:spcBef>
                <a:spcPct val="50000"/>
              </a:spcBef>
            </a:pPr>
            <a:r>
              <a:rPr lang="en-US" sz="2000">
                <a:solidFill>
                  <a:srgbClr val="6600CC"/>
                </a:solidFill>
              </a:rPr>
              <a:t>Many compounds are composed of </a:t>
            </a:r>
            <a:r>
              <a:rPr lang="en-US" sz="2000" b="1">
                <a:solidFill>
                  <a:srgbClr val="6600CC"/>
                </a:solidFill>
              </a:rPr>
              <a:t>molecules –</a:t>
            </a:r>
            <a:r>
              <a:rPr lang="en-US" sz="2000">
                <a:solidFill>
                  <a:srgbClr val="6600CC"/>
                </a:solidFill>
              </a:rPr>
              <a:t>next slide…</a:t>
            </a:r>
            <a:endParaRPr lang="en-US" sz="2000" b="1">
              <a:solidFill>
                <a:srgbClr val="6600CC"/>
              </a:solidFill>
            </a:endParaRPr>
          </a:p>
        </p:txBody>
      </p:sp>
      <p:sp>
        <p:nvSpPr>
          <p:cNvPr id="35855" name="Line 15"/>
          <p:cNvSpPr>
            <a:spLocks noChangeShapeType="1"/>
          </p:cNvSpPr>
          <p:nvPr/>
        </p:nvSpPr>
        <p:spPr bwMode="auto">
          <a:xfrm flipH="1" flipV="1">
            <a:off x="5257800" y="4038600"/>
            <a:ext cx="685800" cy="533400"/>
          </a:xfrm>
          <a:prstGeom prst="line">
            <a:avLst/>
          </a:prstGeom>
          <a:noFill/>
          <a:ln w="9525">
            <a:solidFill>
              <a:schemeClr val="accent2"/>
            </a:solidFill>
            <a:round/>
            <a:headEnd/>
            <a:tailEnd type="triangle" w="med" len="med"/>
          </a:ln>
        </p:spPr>
        <p:txBody>
          <a:bodyPr/>
          <a:lstStyle/>
          <a:p>
            <a:endParaRPr lang="en-US"/>
          </a:p>
        </p:txBody>
      </p:sp>
    </p:spTree>
    <p:extLst>
      <p:ext uri="{BB962C8B-B14F-4D97-AF65-F5344CB8AC3E}">
        <p14:creationId xmlns:p14="http://schemas.microsoft.com/office/powerpoint/2010/main" val="61140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584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58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35844"/>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3584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584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58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8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8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8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8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4" grpId="1" animBg="1"/>
      <p:bldP spid="35844" grpId="2" animBg="1"/>
      <p:bldP spid="35845" grpId="0"/>
      <p:bldP spid="35845" grpId="1"/>
      <p:bldP spid="35847" grpId="0"/>
      <p:bldP spid="35847" grpId="1"/>
      <p:bldP spid="35847" grpId="2"/>
      <p:bldP spid="35848" grpId="0" animBg="1"/>
      <p:bldP spid="35848" grpId="1" animBg="1"/>
      <p:bldP spid="35849" grpId="0"/>
      <p:bldP spid="35850" grpId="0" animBg="1"/>
      <p:bldP spid="35853" grpId="0"/>
      <p:bldP spid="35854" grpId="0"/>
      <p:bldP spid="358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0"/>
            <a:ext cx="8229600" cy="1143000"/>
          </a:xfrm>
        </p:spPr>
        <p:txBody>
          <a:bodyPr/>
          <a:lstStyle/>
          <a:p>
            <a:pPr eaLnBrk="1" hangingPunct="1"/>
            <a:r>
              <a:rPr lang="en-US" sz="3200" u="sng" smtClean="0"/>
              <a:t>Molecules</a:t>
            </a:r>
          </a:p>
        </p:txBody>
      </p:sp>
      <p:pic>
        <p:nvPicPr>
          <p:cNvPr id="37892" name="Picture 4" descr="11-11Figure_FIG"/>
          <p:cNvPicPr>
            <a:picLocks noGrp="1" noChangeAspect="1" noChangeArrowheads="1"/>
          </p:cNvPicPr>
          <p:nvPr>
            <p:ph idx="1"/>
          </p:nvPr>
        </p:nvPicPr>
        <p:blipFill>
          <a:blip r:embed="rId3"/>
          <a:srcRect/>
          <a:stretch>
            <a:fillRect/>
          </a:stretch>
        </p:blipFill>
        <p:spPr>
          <a:xfrm>
            <a:off x="1828800" y="2286000"/>
            <a:ext cx="4876800" cy="1371600"/>
          </a:xfrm>
          <a:noFill/>
        </p:spPr>
      </p:pic>
      <p:sp>
        <p:nvSpPr>
          <p:cNvPr id="37894" name="Text Box 6"/>
          <p:cNvSpPr txBox="1">
            <a:spLocks noChangeArrowheads="1"/>
          </p:cNvSpPr>
          <p:nvPr/>
        </p:nvSpPr>
        <p:spPr bwMode="auto">
          <a:xfrm>
            <a:off x="381000" y="990600"/>
            <a:ext cx="8382000" cy="1015663"/>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Smallest unit of a substance consisting of 2 or more atoms held together by mutual “sharing” of </a:t>
            </a:r>
            <a:r>
              <a:rPr lang="en-US" sz="2000" dirty="0" smtClean="0"/>
              <a:t>electrons, i.e. “chemically”; </a:t>
            </a:r>
            <a:r>
              <a:rPr lang="en-US" sz="2000" dirty="0"/>
              <a:t>very well-defined bonding.</a:t>
            </a:r>
          </a:p>
        </p:txBody>
      </p:sp>
      <p:sp>
        <p:nvSpPr>
          <p:cNvPr id="37895" name="Text Box 7"/>
          <p:cNvSpPr txBox="1">
            <a:spLocks noChangeArrowheads="1"/>
          </p:cNvSpPr>
          <p:nvPr/>
        </p:nvSpPr>
        <p:spPr bwMode="auto">
          <a:xfrm>
            <a:off x="533400" y="2514600"/>
            <a:ext cx="838200" cy="366713"/>
          </a:xfrm>
          <a:prstGeom prst="rect">
            <a:avLst/>
          </a:prstGeom>
          <a:noFill/>
          <a:ln w="9525">
            <a:noFill/>
            <a:miter lim="800000"/>
            <a:headEnd/>
            <a:tailEnd/>
          </a:ln>
        </p:spPr>
        <p:txBody>
          <a:bodyPr>
            <a:spAutoFit/>
          </a:bodyPr>
          <a:lstStyle/>
          <a:p>
            <a:pPr>
              <a:spcBef>
                <a:spcPct val="50000"/>
              </a:spcBef>
            </a:pPr>
            <a:r>
              <a:rPr lang="en-US"/>
              <a:t>Eg:</a:t>
            </a:r>
          </a:p>
        </p:txBody>
      </p:sp>
      <p:sp>
        <p:nvSpPr>
          <p:cNvPr id="37896" name="Text Box 8"/>
          <p:cNvSpPr txBox="1">
            <a:spLocks noChangeArrowheads="1"/>
          </p:cNvSpPr>
          <p:nvPr/>
        </p:nvSpPr>
        <p:spPr bwMode="auto">
          <a:xfrm>
            <a:off x="990600" y="3733800"/>
            <a:ext cx="7391400" cy="396875"/>
          </a:xfrm>
          <a:prstGeom prst="rect">
            <a:avLst/>
          </a:prstGeom>
          <a:noFill/>
          <a:ln w="9525">
            <a:noFill/>
            <a:miter lim="800000"/>
            <a:headEnd/>
            <a:tailEnd/>
          </a:ln>
        </p:spPr>
        <p:txBody>
          <a:bodyPr>
            <a:spAutoFit/>
          </a:bodyPr>
          <a:lstStyle/>
          <a:p>
            <a:pPr>
              <a:spcBef>
                <a:spcPct val="50000"/>
              </a:spcBef>
            </a:pPr>
            <a:r>
              <a:rPr lang="en-US" sz="2000"/>
              <a:t>oxygen (O</a:t>
            </a:r>
            <a:r>
              <a:rPr lang="en-US" sz="2000" baseline="-25000"/>
              <a:t>2</a:t>
            </a:r>
            <a:r>
              <a:rPr lang="en-US" sz="2000"/>
              <a:t>)    ammonia (NH</a:t>
            </a:r>
            <a:r>
              <a:rPr lang="en-US" sz="2000" baseline="-25000"/>
              <a:t>3</a:t>
            </a:r>
            <a:r>
              <a:rPr lang="en-US" sz="2000"/>
              <a:t>)    methane (CH</a:t>
            </a:r>
            <a:r>
              <a:rPr lang="en-US" sz="2000" baseline="-25000"/>
              <a:t>4</a:t>
            </a:r>
            <a:r>
              <a:rPr lang="en-US" sz="2000"/>
              <a:t>)      water (H</a:t>
            </a:r>
            <a:r>
              <a:rPr lang="en-US" sz="2000" baseline="-25000"/>
              <a:t>2</a:t>
            </a:r>
            <a:r>
              <a:rPr lang="en-US" sz="2000"/>
              <a:t>0)</a:t>
            </a:r>
          </a:p>
        </p:txBody>
      </p:sp>
      <p:sp>
        <p:nvSpPr>
          <p:cNvPr id="37897" name="Line 9"/>
          <p:cNvSpPr>
            <a:spLocks noChangeShapeType="1"/>
          </p:cNvSpPr>
          <p:nvPr/>
        </p:nvSpPr>
        <p:spPr bwMode="auto">
          <a:xfrm flipV="1">
            <a:off x="1676400" y="3352800"/>
            <a:ext cx="304800" cy="304800"/>
          </a:xfrm>
          <a:prstGeom prst="line">
            <a:avLst/>
          </a:prstGeom>
          <a:noFill/>
          <a:ln w="9525">
            <a:solidFill>
              <a:schemeClr val="tx1"/>
            </a:solidFill>
            <a:round/>
            <a:headEnd/>
            <a:tailEnd type="triangle" w="med" len="med"/>
          </a:ln>
        </p:spPr>
        <p:txBody>
          <a:bodyPr/>
          <a:lstStyle/>
          <a:p>
            <a:endParaRPr lang="en-US"/>
          </a:p>
        </p:txBody>
      </p:sp>
      <p:sp>
        <p:nvSpPr>
          <p:cNvPr id="37898" name="Line 10"/>
          <p:cNvSpPr>
            <a:spLocks noChangeShapeType="1"/>
          </p:cNvSpPr>
          <p:nvPr/>
        </p:nvSpPr>
        <p:spPr bwMode="auto">
          <a:xfrm flipV="1">
            <a:off x="3352800" y="3352800"/>
            <a:ext cx="152400" cy="457200"/>
          </a:xfrm>
          <a:prstGeom prst="line">
            <a:avLst/>
          </a:prstGeom>
          <a:noFill/>
          <a:ln w="9525">
            <a:solidFill>
              <a:schemeClr val="tx1"/>
            </a:solidFill>
            <a:round/>
            <a:headEnd/>
            <a:tailEnd type="triangle" w="med" len="med"/>
          </a:ln>
        </p:spPr>
        <p:txBody>
          <a:bodyPr/>
          <a:lstStyle/>
          <a:p>
            <a:endParaRPr lang="en-US"/>
          </a:p>
        </p:txBody>
      </p:sp>
      <p:sp>
        <p:nvSpPr>
          <p:cNvPr id="37899" name="Line 11"/>
          <p:cNvSpPr>
            <a:spLocks noChangeShapeType="1"/>
          </p:cNvSpPr>
          <p:nvPr/>
        </p:nvSpPr>
        <p:spPr bwMode="auto">
          <a:xfrm flipH="1" flipV="1">
            <a:off x="4800600" y="3352800"/>
            <a:ext cx="76200" cy="304800"/>
          </a:xfrm>
          <a:prstGeom prst="line">
            <a:avLst/>
          </a:prstGeom>
          <a:noFill/>
          <a:ln w="9525">
            <a:solidFill>
              <a:schemeClr val="tx1"/>
            </a:solidFill>
            <a:round/>
            <a:headEnd/>
            <a:tailEnd type="triangle" w="med" len="med"/>
          </a:ln>
        </p:spPr>
        <p:txBody>
          <a:bodyPr/>
          <a:lstStyle/>
          <a:p>
            <a:endParaRPr lang="en-US"/>
          </a:p>
        </p:txBody>
      </p:sp>
      <p:sp>
        <p:nvSpPr>
          <p:cNvPr id="37900" name="Line 12"/>
          <p:cNvSpPr>
            <a:spLocks noChangeShapeType="1"/>
          </p:cNvSpPr>
          <p:nvPr/>
        </p:nvSpPr>
        <p:spPr bwMode="auto">
          <a:xfrm flipH="1" flipV="1">
            <a:off x="6400800" y="3429000"/>
            <a:ext cx="381000" cy="304800"/>
          </a:xfrm>
          <a:prstGeom prst="line">
            <a:avLst/>
          </a:prstGeom>
          <a:noFill/>
          <a:ln w="9525">
            <a:solidFill>
              <a:schemeClr val="tx1"/>
            </a:solidFill>
            <a:round/>
            <a:headEnd/>
            <a:tailEnd type="triangle" w="med" len="med"/>
          </a:ln>
        </p:spPr>
        <p:txBody>
          <a:bodyPr/>
          <a:lstStyle/>
          <a:p>
            <a:endParaRPr lang="en-US"/>
          </a:p>
        </p:txBody>
      </p:sp>
      <p:sp>
        <p:nvSpPr>
          <p:cNvPr id="37901" name="Text Box 13"/>
          <p:cNvSpPr txBox="1">
            <a:spLocks noChangeArrowheads="1"/>
          </p:cNvSpPr>
          <p:nvPr/>
        </p:nvSpPr>
        <p:spPr bwMode="auto">
          <a:xfrm>
            <a:off x="342900" y="4876800"/>
            <a:ext cx="8382000" cy="1006475"/>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Changing one atom in a molecule can make a huge difference – </a:t>
            </a:r>
            <a:r>
              <a:rPr lang="en-US" sz="2000" dirty="0" err="1"/>
              <a:t>eg</a:t>
            </a:r>
            <a:r>
              <a:rPr lang="en-US" sz="2000" dirty="0"/>
              <a:t> </a:t>
            </a:r>
            <a:r>
              <a:rPr lang="en-US" sz="2000" dirty="0">
                <a:solidFill>
                  <a:srgbClr val="00B050"/>
                </a:solidFill>
              </a:rPr>
              <a:t>chlorophyll </a:t>
            </a:r>
            <a:r>
              <a:rPr lang="en-US" sz="2000" dirty="0"/>
              <a:t>in plants and </a:t>
            </a:r>
            <a:r>
              <a:rPr lang="en-US" sz="2000" dirty="0">
                <a:solidFill>
                  <a:srgbClr val="FF0000"/>
                </a:solidFill>
              </a:rPr>
              <a:t>hemoglobin</a:t>
            </a:r>
            <a:r>
              <a:rPr lang="en-US" sz="2000" dirty="0"/>
              <a:t> in our blood </a:t>
            </a:r>
            <a:r>
              <a:rPr lang="en-US" sz="2000" i="1" dirty="0"/>
              <a:t>only</a:t>
            </a:r>
            <a:r>
              <a:rPr lang="en-US" sz="2000" dirty="0"/>
              <a:t> differ in the central atom (magnesium vs iron)</a:t>
            </a:r>
          </a:p>
        </p:txBody>
      </p:sp>
      <p:sp>
        <p:nvSpPr>
          <p:cNvPr id="37902" name="Text Box 14"/>
          <p:cNvSpPr txBox="1">
            <a:spLocks noChangeArrowheads="1"/>
          </p:cNvSpPr>
          <p:nvPr/>
        </p:nvSpPr>
        <p:spPr bwMode="auto">
          <a:xfrm>
            <a:off x="342900" y="5964574"/>
            <a:ext cx="8763000" cy="396875"/>
          </a:xfrm>
          <a:prstGeom prst="rect">
            <a:avLst/>
          </a:prstGeom>
          <a:noFill/>
          <a:ln w="9525">
            <a:noFill/>
            <a:miter lim="800000"/>
            <a:headEnd/>
            <a:tailEnd/>
          </a:ln>
        </p:spPr>
        <p:txBody>
          <a:bodyPr>
            <a:spAutoFit/>
          </a:bodyPr>
          <a:lstStyle/>
          <a:p>
            <a:pPr>
              <a:spcBef>
                <a:spcPct val="50000"/>
              </a:spcBef>
              <a:buFontTx/>
              <a:buChar char="•"/>
            </a:pPr>
            <a:r>
              <a:rPr lang="en-US" b="1" dirty="0"/>
              <a:t>  </a:t>
            </a:r>
            <a:r>
              <a:rPr lang="en-US" sz="2000" b="1" dirty="0"/>
              <a:t>Chemical reaction</a:t>
            </a:r>
            <a:r>
              <a:rPr lang="en-US" sz="2000" dirty="0"/>
              <a:t> – when atoms rearrange to form different molecules.</a:t>
            </a:r>
          </a:p>
        </p:txBody>
      </p:sp>
      <p:sp>
        <p:nvSpPr>
          <p:cNvPr id="2" name="TextBox 1"/>
          <p:cNvSpPr txBox="1"/>
          <p:nvPr/>
        </p:nvSpPr>
        <p:spPr>
          <a:xfrm>
            <a:off x="342900" y="4435475"/>
            <a:ext cx="86868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Note that all compounds are molecules, but not all molecules are compounds.  </a:t>
            </a:r>
            <a:endParaRPr lang="en-US" dirty="0"/>
          </a:p>
        </p:txBody>
      </p:sp>
    </p:spTree>
    <p:extLst>
      <p:ext uri="{BB962C8B-B14F-4D97-AF65-F5344CB8AC3E}">
        <p14:creationId xmlns:p14="http://schemas.microsoft.com/office/powerpoint/2010/main" val="215262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9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90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p:bldP spid="37895" grpId="0"/>
      <p:bldP spid="37896" grpId="0"/>
      <p:bldP spid="37897" grpId="0" animBg="1"/>
      <p:bldP spid="37898" grpId="0" animBg="1"/>
      <p:bldP spid="37899" grpId="0" animBg="1"/>
      <p:bldP spid="37900" grpId="0" animBg="1"/>
      <p:bldP spid="3790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200" u="sng" smtClean="0"/>
              <a:t>Some chemical reactions…</a:t>
            </a:r>
          </a:p>
        </p:txBody>
      </p:sp>
      <p:sp>
        <p:nvSpPr>
          <p:cNvPr id="39939" name="Rectangle 3"/>
          <p:cNvSpPr>
            <a:spLocks noGrp="1" noChangeArrowheads="1"/>
          </p:cNvSpPr>
          <p:nvPr>
            <p:ph type="body" idx="1"/>
          </p:nvPr>
        </p:nvSpPr>
        <p:spPr>
          <a:xfrm>
            <a:off x="533400" y="1295400"/>
            <a:ext cx="8229600" cy="3429000"/>
          </a:xfrm>
        </p:spPr>
        <p:txBody>
          <a:bodyPr/>
          <a:lstStyle/>
          <a:p>
            <a:pPr eaLnBrk="1" hangingPunct="1"/>
            <a:r>
              <a:rPr lang="en-US" sz="2000" dirty="0" smtClean="0"/>
              <a:t>To pull molecules apart into constituent atoms, </a:t>
            </a:r>
            <a:r>
              <a:rPr lang="en-US" sz="2000" b="1" dirty="0" smtClean="0"/>
              <a:t>need energy</a:t>
            </a:r>
            <a:r>
              <a:rPr lang="en-US" sz="2000" dirty="0" smtClean="0"/>
              <a:t>. (c.f. pulling magnets apart). </a:t>
            </a:r>
          </a:p>
          <a:p>
            <a:pPr eaLnBrk="1" hangingPunct="1">
              <a:buFontTx/>
              <a:buNone/>
            </a:pPr>
            <a:endParaRPr lang="en-US" sz="2000" dirty="0" smtClean="0"/>
          </a:p>
          <a:p>
            <a:pPr eaLnBrk="1" hangingPunct="1">
              <a:buFontTx/>
              <a:buNone/>
            </a:pPr>
            <a:r>
              <a:rPr lang="en-US" sz="2000" dirty="0" err="1" smtClean="0"/>
              <a:t>Eg</a:t>
            </a:r>
            <a:r>
              <a:rPr lang="en-US" sz="2000" dirty="0" smtClean="0"/>
              <a:t>. In photosynthesis, CO</a:t>
            </a:r>
            <a:r>
              <a:rPr lang="en-US" sz="2000" baseline="-25000" dirty="0" smtClean="0"/>
              <a:t>2</a:t>
            </a:r>
            <a:r>
              <a:rPr lang="en-US" sz="2000" dirty="0" smtClean="0"/>
              <a:t> in air is broken apart to C and O; energy provided by sunlight. This energy is then stored in the carbohydrate molecules of the tree once the C and O and H recombine.</a:t>
            </a:r>
          </a:p>
          <a:p>
            <a:pPr eaLnBrk="1" hangingPunct="1">
              <a:buFontTx/>
              <a:buNone/>
            </a:pPr>
            <a:endParaRPr lang="en-US" sz="2000" dirty="0" smtClean="0"/>
          </a:p>
          <a:p>
            <a:pPr eaLnBrk="1" hangingPunct="1">
              <a:buFontTx/>
              <a:buNone/>
            </a:pPr>
            <a:r>
              <a:rPr lang="en-US" sz="2000" b="1" dirty="0" smtClean="0"/>
              <a:t>Combustion</a:t>
            </a:r>
            <a:r>
              <a:rPr lang="en-US" sz="2000" dirty="0" smtClean="0"/>
              <a:t>: when wood, or fuel, is </a:t>
            </a:r>
            <a:r>
              <a:rPr lang="en-US" sz="2000" b="1" dirty="0" smtClean="0"/>
              <a:t>oxidized </a:t>
            </a:r>
            <a:r>
              <a:rPr lang="en-US" sz="2000" smtClean="0"/>
              <a:t>– i.e</a:t>
            </a:r>
            <a:r>
              <a:rPr lang="en-US" sz="2000" dirty="0" smtClean="0"/>
              <a:t>. C combined with O, releasing CO</a:t>
            </a:r>
            <a:r>
              <a:rPr lang="en-US" sz="2000" baseline="-25000" dirty="0" smtClean="0"/>
              <a:t>2</a:t>
            </a:r>
            <a:r>
              <a:rPr lang="en-US" sz="2000" dirty="0" smtClean="0"/>
              <a:t> and energy. Occurs slowly in digestion, fast in flames. If very fast, CO (carbon monoxide) also produced.</a:t>
            </a:r>
          </a:p>
          <a:p>
            <a:pPr eaLnBrk="1" hangingPunct="1">
              <a:buFontTx/>
              <a:buNone/>
            </a:pPr>
            <a:endParaRPr lang="en-US" sz="2000" dirty="0" smtClean="0"/>
          </a:p>
          <a:p>
            <a:pPr eaLnBrk="1" hangingPunct="1">
              <a:buFontTx/>
              <a:buNone/>
            </a:pPr>
            <a:r>
              <a:rPr lang="en-US" sz="2000" dirty="0" smtClean="0"/>
              <a:t>Other things oxidize, or “burn” – </a:t>
            </a:r>
            <a:r>
              <a:rPr lang="en-US" sz="2000" dirty="0" err="1" smtClean="0"/>
              <a:t>eg</a:t>
            </a:r>
            <a:r>
              <a:rPr lang="en-US" sz="2000" dirty="0" smtClean="0"/>
              <a:t> rusting of iron. </a:t>
            </a:r>
          </a:p>
          <a:p>
            <a:pPr eaLnBrk="1" hangingPunct="1">
              <a:buFontTx/>
              <a:buNone/>
            </a:pPr>
            <a:endParaRPr lang="en-US" sz="2000" dirty="0" smtClean="0"/>
          </a:p>
          <a:p>
            <a:pPr eaLnBrk="1" hangingPunct="1">
              <a:buFontTx/>
              <a:buNone/>
            </a:pPr>
            <a:endParaRPr lang="en-US" sz="2000" dirty="0" smtClean="0"/>
          </a:p>
        </p:txBody>
      </p:sp>
      <p:grpSp>
        <p:nvGrpSpPr>
          <p:cNvPr id="2" name="Group 9"/>
          <p:cNvGrpSpPr>
            <a:grpSpLocks/>
          </p:cNvGrpSpPr>
          <p:nvPr/>
        </p:nvGrpSpPr>
        <p:grpSpPr bwMode="auto">
          <a:xfrm>
            <a:off x="3505200" y="1905000"/>
            <a:ext cx="1905000" cy="381000"/>
            <a:chOff x="1920" y="1008"/>
            <a:chExt cx="1200" cy="240"/>
          </a:xfrm>
        </p:grpSpPr>
        <p:sp>
          <p:nvSpPr>
            <p:cNvPr id="25605" name="Text Box 6"/>
            <p:cNvSpPr txBox="1">
              <a:spLocks noChangeArrowheads="1"/>
            </p:cNvSpPr>
            <p:nvPr/>
          </p:nvSpPr>
          <p:spPr bwMode="auto">
            <a:xfrm>
              <a:off x="1920" y="1008"/>
              <a:ext cx="1200" cy="231"/>
            </a:xfrm>
            <a:prstGeom prst="rect">
              <a:avLst/>
            </a:prstGeom>
            <a:noFill/>
            <a:ln w="9525">
              <a:noFill/>
              <a:miter lim="800000"/>
              <a:headEnd/>
              <a:tailEnd/>
            </a:ln>
          </p:spPr>
          <p:txBody>
            <a:bodyPr>
              <a:spAutoFit/>
            </a:bodyPr>
            <a:lstStyle/>
            <a:p>
              <a:pPr>
                <a:spcBef>
                  <a:spcPct val="50000"/>
                </a:spcBef>
              </a:pPr>
              <a:r>
                <a:rPr lang="en-US">
                  <a:solidFill>
                    <a:srgbClr val="993366"/>
                  </a:solidFill>
                </a:rPr>
                <a:t>Carbon dioxide</a:t>
              </a:r>
            </a:p>
          </p:txBody>
        </p:sp>
        <p:sp>
          <p:nvSpPr>
            <p:cNvPr id="25606" name="Line 8"/>
            <p:cNvSpPr>
              <a:spLocks noChangeShapeType="1"/>
            </p:cNvSpPr>
            <p:nvPr/>
          </p:nvSpPr>
          <p:spPr bwMode="auto">
            <a:xfrm flipH="1">
              <a:off x="2064" y="1200"/>
              <a:ext cx="96" cy="48"/>
            </a:xfrm>
            <a:prstGeom prst="line">
              <a:avLst/>
            </a:prstGeom>
            <a:noFill/>
            <a:ln w="9525">
              <a:solidFill>
                <a:srgbClr val="993366"/>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eaLnBrk="1" hangingPunct="1"/>
            <a:r>
              <a:rPr lang="en-US" sz="3200" u="sng" smtClean="0"/>
              <a:t>Antimatter</a:t>
            </a:r>
          </a:p>
        </p:txBody>
      </p:sp>
      <p:pic>
        <p:nvPicPr>
          <p:cNvPr id="40964" name="Picture 4" descr="11-12Figure_FIG"/>
          <p:cNvPicPr>
            <a:picLocks noGrp="1" noChangeAspect="1" noChangeArrowheads="1"/>
          </p:cNvPicPr>
          <p:nvPr>
            <p:ph idx="1"/>
          </p:nvPr>
        </p:nvPicPr>
        <p:blipFill>
          <a:blip r:embed="rId3"/>
          <a:srcRect/>
          <a:stretch>
            <a:fillRect/>
          </a:stretch>
        </p:blipFill>
        <p:spPr>
          <a:xfrm>
            <a:off x="6096000" y="1219200"/>
            <a:ext cx="2544763" cy="2625725"/>
          </a:xfrm>
          <a:noFill/>
        </p:spPr>
      </p:pic>
      <p:sp>
        <p:nvSpPr>
          <p:cNvPr id="40966" name="Text Box 6"/>
          <p:cNvSpPr txBox="1">
            <a:spLocks noChangeArrowheads="1"/>
          </p:cNvSpPr>
          <p:nvPr/>
        </p:nvSpPr>
        <p:spPr bwMode="auto">
          <a:xfrm>
            <a:off x="381000" y="1066800"/>
            <a:ext cx="5334000" cy="701675"/>
          </a:xfrm>
          <a:prstGeom prst="rect">
            <a:avLst/>
          </a:prstGeom>
          <a:noFill/>
          <a:ln w="9525">
            <a:noFill/>
            <a:miter lim="800000"/>
            <a:headEnd/>
            <a:tailEnd/>
          </a:ln>
        </p:spPr>
        <p:txBody>
          <a:bodyPr>
            <a:spAutoFit/>
          </a:bodyPr>
          <a:lstStyle/>
          <a:p>
            <a:pPr>
              <a:spcBef>
                <a:spcPct val="50000"/>
              </a:spcBef>
              <a:buFontTx/>
              <a:buChar char="•"/>
            </a:pPr>
            <a:r>
              <a:rPr lang="en-US"/>
              <a:t>   </a:t>
            </a:r>
            <a:r>
              <a:rPr lang="en-US" sz="2000"/>
              <a:t>Composed of atoms with </a:t>
            </a:r>
            <a:r>
              <a:rPr lang="en-US" sz="2000" b="1"/>
              <a:t>negative nuclei</a:t>
            </a:r>
            <a:r>
              <a:rPr lang="en-US" sz="2000"/>
              <a:t> and </a:t>
            </a:r>
            <a:r>
              <a:rPr lang="en-US" sz="2000" b="1"/>
              <a:t>positive electrons</a:t>
            </a:r>
            <a:r>
              <a:rPr lang="en-US" sz="2000"/>
              <a:t> (called </a:t>
            </a:r>
            <a:r>
              <a:rPr lang="en-US" sz="2000" b="1"/>
              <a:t>positrons</a:t>
            </a:r>
            <a:r>
              <a:rPr lang="en-US" sz="2000"/>
              <a:t>)</a:t>
            </a:r>
          </a:p>
        </p:txBody>
      </p:sp>
      <p:sp>
        <p:nvSpPr>
          <p:cNvPr id="40967" name="Text Box 7"/>
          <p:cNvSpPr txBox="1">
            <a:spLocks noChangeArrowheads="1"/>
          </p:cNvSpPr>
          <p:nvPr/>
        </p:nvSpPr>
        <p:spPr bwMode="auto">
          <a:xfrm>
            <a:off x="381000" y="2057400"/>
            <a:ext cx="5029200" cy="3140075"/>
          </a:xfrm>
          <a:prstGeom prst="rect">
            <a:avLst/>
          </a:prstGeom>
          <a:noFill/>
          <a:ln w="9525">
            <a:noFill/>
            <a:miter lim="800000"/>
            <a:headEnd/>
            <a:tailEnd/>
          </a:ln>
        </p:spPr>
        <p:txBody>
          <a:bodyPr>
            <a:spAutoFit/>
          </a:bodyPr>
          <a:lstStyle/>
          <a:p>
            <a:pPr>
              <a:spcBef>
                <a:spcPct val="50000"/>
              </a:spcBef>
            </a:pPr>
            <a:r>
              <a:rPr lang="en-US" sz="2000" b="1"/>
              <a:t>Positrons</a:t>
            </a:r>
            <a:r>
              <a:rPr lang="en-US" sz="2000"/>
              <a:t>: (1932), first discovered in cosmic rays bombarding earth. Same mass as electron, equal but opposite charge.</a:t>
            </a:r>
          </a:p>
          <a:p>
            <a:pPr>
              <a:spcBef>
                <a:spcPct val="50000"/>
              </a:spcBef>
            </a:pPr>
            <a:r>
              <a:rPr lang="en-US" sz="2000" b="1"/>
              <a:t>Antiprotons: </a:t>
            </a:r>
            <a:r>
              <a:rPr lang="en-US" sz="2000"/>
              <a:t>same mass as proton, equal but opposite charge.</a:t>
            </a:r>
          </a:p>
          <a:p>
            <a:pPr>
              <a:spcBef>
                <a:spcPct val="50000"/>
              </a:spcBef>
            </a:pPr>
            <a:r>
              <a:rPr lang="en-US" sz="2000" b="1"/>
              <a:t>Antiparticles</a:t>
            </a:r>
            <a:r>
              <a:rPr lang="en-US" sz="2000"/>
              <a:t>: now made in labs with nuclear reactors. The first anti-atom (anti-hydrogen) made in 1995.</a:t>
            </a:r>
            <a:endParaRPr lang="en-US" sz="2000" b="1"/>
          </a:p>
        </p:txBody>
      </p:sp>
      <p:sp>
        <p:nvSpPr>
          <p:cNvPr id="40968" name="Text Box 8"/>
          <p:cNvSpPr txBox="1">
            <a:spLocks noChangeArrowheads="1"/>
          </p:cNvSpPr>
          <p:nvPr/>
        </p:nvSpPr>
        <p:spPr bwMode="auto">
          <a:xfrm>
            <a:off x="233363" y="5257800"/>
            <a:ext cx="8382000" cy="1158875"/>
          </a:xfrm>
          <a:prstGeom prst="rect">
            <a:avLst/>
          </a:prstGeom>
          <a:noFill/>
          <a:ln w="9525">
            <a:noFill/>
            <a:miter lim="800000"/>
            <a:headEnd/>
            <a:tailEnd/>
          </a:ln>
        </p:spPr>
        <p:txBody>
          <a:bodyPr>
            <a:spAutoFit/>
          </a:bodyPr>
          <a:lstStyle/>
          <a:p>
            <a:pPr>
              <a:spcBef>
                <a:spcPct val="50000"/>
              </a:spcBef>
            </a:pPr>
            <a:r>
              <a:rPr lang="en-US" sz="2000" dirty="0"/>
              <a:t>Every particle has an antiparticle – every quark has an antiquark.</a:t>
            </a:r>
          </a:p>
          <a:p>
            <a:pPr>
              <a:spcBef>
                <a:spcPct val="50000"/>
              </a:spcBef>
            </a:pPr>
            <a:r>
              <a:rPr lang="en-US" sz="2000" dirty="0"/>
              <a:t>Antiparticles of neutral particles like neutron have same mass, but different other properties (</a:t>
            </a:r>
            <a:r>
              <a:rPr lang="en-US" sz="2000" dirty="0" err="1"/>
              <a:t>eg</a:t>
            </a:r>
            <a:r>
              <a:rPr lang="en-US" sz="2000" dirty="0"/>
              <a:t> </a:t>
            </a:r>
            <a:r>
              <a:rPr lang="en-US" sz="2000" dirty="0" err="1"/>
              <a:t>spin..we’re</a:t>
            </a:r>
            <a:r>
              <a:rPr lang="en-US" sz="2000" dirty="0"/>
              <a:t> not getting into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6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6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152400"/>
            <a:ext cx="8229600" cy="1143000"/>
          </a:xfrm>
        </p:spPr>
        <p:txBody>
          <a:bodyPr/>
          <a:lstStyle/>
          <a:p>
            <a:pPr eaLnBrk="1" hangingPunct="1"/>
            <a:r>
              <a:rPr lang="en-US" sz="3200" u="sng" smtClean="0"/>
              <a:t>More on antimatter</a:t>
            </a:r>
          </a:p>
        </p:txBody>
      </p:sp>
      <p:sp>
        <p:nvSpPr>
          <p:cNvPr id="43011" name="Rectangle 3"/>
          <p:cNvSpPr>
            <a:spLocks noGrp="1" noChangeArrowheads="1"/>
          </p:cNvSpPr>
          <p:nvPr>
            <p:ph type="body" idx="1"/>
          </p:nvPr>
        </p:nvSpPr>
        <p:spPr>
          <a:xfrm>
            <a:off x="457200" y="1219200"/>
            <a:ext cx="8686800" cy="5638800"/>
          </a:xfrm>
        </p:spPr>
        <p:txBody>
          <a:bodyPr/>
          <a:lstStyle/>
          <a:p>
            <a:pPr eaLnBrk="1" hangingPunct="1"/>
            <a:r>
              <a:rPr lang="en-US" sz="2400" dirty="0" smtClean="0"/>
              <a:t>If a particle meets an antiparticle, they completely annihilate each other – yielding radiant energy, </a:t>
            </a:r>
            <a:r>
              <a:rPr lang="en-US" sz="2400" i="1" dirty="0" smtClean="0"/>
              <a:t>E = mc</a:t>
            </a:r>
            <a:r>
              <a:rPr lang="en-US" sz="2400" i="1" baseline="30000" dirty="0" smtClean="0"/>
              <a:t>2. </a:t>
            </a:r>
          </a:p>
          <a:p>
            <a:pPr eaLnBrk="1" hangingPunct="1"/>
            <a:endParaRPr lang="en-US" sz="2400" i="1" baseline="30000" dirty="0" smtClean="0"/>
          </a:p>
          <a:p>
            <a:pPr eaLnBrk="1" hangingPunct="1"/>
            <a:r>
              <a:rPr lang="en-US" sz="2400" dirty="0" smtClean="0"/>
              <a:t>Can’t get both matter and antimatter near each other for long. Strong reasons to believe in our part of the universe, we have only normal matter (no antimatter).</a:t>
            </a:r>
          </a:p>
          <a:p>
            <a:pPr eaLnBrk="1" hangingPunct="1"/>
            <a:endParaRPr lang="en-US" sz="2400" dirty="0" smtClean="0"/>
          </a:p>
          <a:p>
            <a:pPr eaLnBrk="1" hangingPunct="1"/>
            <a:r>
              <a:rPr lang="en-US" sz="2400" u="sng" dirty="0" smtClean="0"/>
              <a:t>The Large </a:t>
            </a:r>
            <a:r>
              <a:rPr lang="en-US" sz="2400" u="sng" dirty="0" err="1" smtClean="0"/>
              <a:t>Hadron</a:t>
            </a:r>
            <a:r>
              <a:rPr lang="en-US" sz="2400" u="sng" dirty="0" smtClean="0"/>
              <a:t> Collider:</a:t>
            </a:r>
            <a:r>
              <a:rPr lang="en-US" sz="2400" dirty="0" smtClean="0"/>
              <a:t> one question it’s supposed to answer is why universe is made up largely of matter rather than largely of antimatter. </a:t>
            </a:r>
          </a:p>
          <a:p>
            <a:pPr eaLnBrk="1" hangingPunct="1">
              <a:buFontTx/>
              <a:buNone/>
            </a:pPr>
            <a:r>
              <a:rPr lang="en-US" sz="2400" dirty="0" smtClean="0"/>
              <a:t>(Another is to try to observe the Higgs boson, an elementary particle postulated to exist via which other elementary particles attain mass…)</a:t>
            </a:r>
          </a:p>
          <a:p>
            <a:pPr eaLnBrk="1" hangingPunct="1">
              <a:spcBef>
                <a:spcPct val="50000"/>
              </a:spcBef>
              <a:buFontTx/>
              <a:buNone/>
            </a:pPr>
            <a:endParaRPr lang="en-US" sz="2400" dirty="0" smtClean="0"/>
          </a:p>
          <a:p>
            <a:pPr eaLnBrk="1" hangingPunct="1">
              <a:buFontTx/>
              <a:buNone/>
            </a:pPr>
            <a:r>
              <a:rPr lang="en-US" sz="2800" dirty="0" smtClean="0"/>
              <a:t>		</a:t>
            </a:r>
            <a:r>
              <a:rPr lang="en-US" sz="2800" dirty="0" smtClean="0">
                <a:solidFill>
                  <a:srgbClr val="993366"/>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eaLnBrk="1" hangingPunct="1"/>
            <a:r>
              <a:rPr lang="en-US" sz="3200" u="sng" smtClean="0"/>
              <a:t>Clicker Question</a:t>
            </a:r>
          </a:p>
        </p:txBody>
      </p:sp>
      <p:sp>
        <p:nvSpPr>
          <p:cNvPr id="28675" name="Text Box 4"/>
          <p:cNvSpPr txBox="1">
            <a:spLocks noChangeArrowheads="1"/>
          </p:cNvSpPr>
          <p:nvPr/>
        </p:nvSpPr>
        <p:spPr bwMode="auto">
          <a:xfrm>
            <a:off x="457200" y="1447800"/>
            <a:ext cx="80010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077200" cy="715962"/>
          </a:xfrm>
        </p:spPr>
        <p:txBody>
          <a:bodyPr/>
          <a:lstStyle/>
          <a:p>
            <a:pPr eaLnBrk="1" hangingPunct="1"/>
            <a:r>
              <a:rPr lang="en-US" sz="3200" u="sng" smtClean="0"/>
              <a:t>Dark Matter</a:t>
            </a:r>
          </a:p>
        </p:txBody>
      </p:sp>
      <p:sp>
        <p:nvSpPr>
          <p:cNvPr id="44035" name="Rectangle 3"/>
          <p:cNvSpPr>
            <a:spLocks noGrp="1" noChangeArrowheads="1"/>
          </p:cNvSpPr>
          <p:nvPr>
            <p:ph type="body" idx="1"/>
          </p:nvPr>
        </p:nvSpPr>
        <p:spPr>
          <a:xfrm>
            <a:off x="457200" y="1219200"/>
            <a:ext cx="8229600" cy="4525963"/>
          </a:xfrm>
        </p:spPr>
        <p:txBody>
          <a:bodyPr/>
          <a:lstStyle/>
          <a:p>
            <a:pPr eaLnBrk="1" hangingPunct="1"/>
            <a:r>
              <a:rPr lang="en-US" sz="2000" smtClean="0"/>
              <a:t>Light emitted from stars contains info about the elements inside them – stars and other bodies out in universe contain same particles we have on earth.</a:t>
            </a:r>
          </a:p>
          <a:p>
            <a:pPr eaLnBrk="1" hangingPunct="1"/>
            <a:endParaRPr lang="en-US" sz="2000" smtClean="0"/>
          </a:p>
          <a:p>
            <a:pPr eaLnBrk="1" hangingPunct="1"/>
            <a:r>
              <a:rPr lang="en-US" sz="2000" smtClean="0"/>
              <a:t>But there is a lot more mass out there in the universe than we can see – called </a:t>
            </a:r>
            <a:r>
              <a:rPr lang="en-US" sz="2000" b="1" smtClean="0"/>
              <a:t>dark matter</a:t>
            </a:r>
            <a:r>
              <a:rPr lang="en-US" sz="2000" smtClean="0"/>
              <a:t> – pulls on stars and galaxies that we can see.</a:t>
            </a:r>
          </a:p>
          <a:p>
            <a:pPr eaLnBrk="1" hangingPunct="1"/>
            <a:endParaRPr lang="en-US" sz="2000" smtClean="0"/>
          </a:p>
          <a:p>
            <a:pPr eaLnBrk="1" hangingPunct="1"/>
            <a:r>
              <a:rPr lang="en-US" sz="2000" smtClean="0"/>
              <a:t>Deduced gravitational forces in galaxies are far greater than what visible matter can account for.</a:t>
            </a:r>
          </a:p>
          <a:p>
            <a:pPr eaLnBrk="1" hangingPunct="1"/>
            <a:endParaRPr lang="en-US" sz="2000" smtClean="0"/>
          </a:p>
          <a:p>
            <a:pPr eaLnBrk="1" hangingPunct="1"/>
            <a:r>
              <a:rPr lang="en-US" sz="2000" smtClean="0"/>
              <a:t>Estimated to be 90% of mass of universe!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8229600" cy="868363"/>
          </a:xfrm>
        </p:spPr>
        <p:txBody>
          <a:bodyPr/>
          <a:lstStyle/>
          <a:p>
            <a:pPr eaLnBrk="1" hangingPunct="1"/>
            <a:r>
              <a:rPr lang="en-US" sz="3200" u="sng" smtClean="0"/>
              <a:t>The elements</a:t>
            </a:r>
          </a:p>
        </p:txBody>
      </p:sp>
      <p:sp>
        <p:nvSpPr>
          <p:cNvPr id="4099" name="Rectangle 3"/>
          <p:cNvSpPr>
            <a:spLocks noGrp="1" noChangeArrowheads="1"/>
          </p:cNvSpPr>
          <p:nvPr>
            <p:ph type="body" sz="half" idx="1"/>
          </p:nvPr>
        </p:nvSpPr>
        <p:spPr>
          <a:xfrm>
            <a:off x="457200" y="1066800"/>
            <a:ext cx="8077200" cy="2133600"/>
          </a:xfrm>
        </p:spPr>
        <p:txBody>
          <a:bodyPr/>
          <a:lstStyle/>
          <a:p>
            <a:pPr eaLnBrk="1" hangingPunct="1"/>
            <a:r>
              <a:rPr lang="en-US" sz="2000" dirty="0" smtClean="0"/>
              <a:t>Atoms make up all the matter around us, but there are only 118 distinct types of atoms (to date). These are called </a:t>
            </a:r>
            <a:r>
              <a:rPr lang="en-US" sz="2000" b="1" dirty="0" smtClean="0"/>
              <a:t>elements</a:t>
            </a:r>
            <a:r>
              <a:rPr lang="en-US" sz="2000" dirty="0" smtClean="0"/>
              <a:t>. </a:t>
            </a:r>
          </a:p>
          <a:p>
            <a:pPr eaLnBrk="1" hangingPunct="1"/>
            <a:r>
              <a:rPr lang="en-US" sz="2000" dirty="0" smtClean="0"/>
              <a:t>The elements combine in an infinite # of different ways in order to yield huge variety of substances.</a:t>
            </a:r>
          </a:p>
          <a:p>
            <a:pPr eaLnBrk="1" hangingPunct="1"/>
            <a:r>
              <a:rPr lang="en-US" sz="2000" dirty="0" smtClean="0"/>
              <a:t>Actually, only 88 of the 118 discovered, are found naturally. Others are unstable, and made in nuclear reactors.</a:t>
            </a:r>
          </a:p>
          <a:p>
            <a:pPr eaLnBrk="1" hangingPunct="1">
              <a:buFontTx/>
              <a:buNone/>
            </a:pPr>
            <a:endParaRPr lang="en-US" sz="2000" dirty="0" smtClean="0"/>
          </a:p>
          <a:p>
            <a:pPr eaLnBrk="1" hangingPunct="1">
              <a:buFontTx/>
              <a:buNone/>
            </a:pPr>
            <a:endParaRPr lang="en-US" sz="2000" dirty="0" smtClean="0"/>
          </a:p>
          <a:p>
            <a:pPr eaLnBrk="1" hangingPunct="1">
              <a:buFontTx/>
              <a:buNone/>
            </a:pPr>
            <a:endParaRPr lang="en-US" sz="1800" dirty="0" smtClean="0"/>
          </a:p>
          <a:p>
            <a:pPr eaLnBrk="1" hangingPunct="1">
              <a:buFontTx/>
              <a:buNone/>
            </a:pPr>
            <a:endParaRPr lang="en-US" sz="1800" dirty="0" smtClean="0"/>
          </a:p>
        </p:txBody>
      </p:sp>
      <p:pic>
        <p:nvPicPr>
          <p:cNvPr id="4100" name="Picture 4" descr="11-01Figure_FIG"/>
          <p:cNvPicPr>
            <a:picLocks noGrp="1" noChangeAspect="1" noChangeArrowheads="1"/>
          </p:cNvPicPr>
          <p:nvPr>
            <p:ph sz="half" idx="2"/>
          </p:nvPr>
        </p:nvPicPr>
        <p:blipFill>
          <a:blip r:embed="rId3" cstate="print"/>
          <a:srcRect/>
          <a:stretch>
            <a:fillRect/>
          </a:stretch>
        </p:blipFill>
        <p:spPr>
          <a:xfrm>
            <a:off x="5867400" y="3657600"/>
            <a:ext cx="1944688" cy="2152650"/>
          </a:xfrm>
          <a:noFill/>
        </p:spPr>
      </p:pic>
      <p:sp>
        <p:nvSpPr>
          <p:cNvPr id="4102" name="Text Box 6"/>
          <p:cNvSpPr txBox="1">
            <a:spLocks noChangeArrowheads="1"/>
          </p:cNvSpPr>
          <p:nvPr/>
        </p:nvSpPr>
        <p:spPr bwMode="auto">
          <a:xfrm>
            <a:off x="381000" y="3276600"/>
            <a:ext cx="5257800" cy="2987675"/>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Atom consists of some number of </a:t>
            </a:r>
            <a:r>
              <a:rPr lang="en-US" sz="2000" b="1" dirty="0">
                <a:solidFill>
                  <a:srgbClr val="00B050"/>
                </a:solidFill>
              </a:rPr>
              <a:t>protons</a:t>
            </a:r>
            <a:r>
              <a:rPr lang="en-US" sz="2000" dirty="0">
                <a:solidFill>
                  <a:srgbClr val="00B050"/>
                </a:solidFill>
              </a:rPr>
              <a:t> </a:t>
            </a:r>
            <a:r>
              <a:rPr lang="en-US" sz="2000" dirty="0"/>
              <a:t>and </a:t>
            </a:r>
            <a:r>
              <a:rPr lang="en-US" sz="2000" b="1" dirty="0">
                <a:solidFill>
                  <a:srgbClr val="00B050"/>
                </a:solidFill>
              </a:rPr>
              <a:t>neutrons</a:t>
            </a:r>
            <a:r>
              <a:rPr lang="en-US" sz="2000" dirty="0"/>
              <a:t>, bound together in a nucleus, surrounded by a cloud of </a:t>
            </a:r>
            <a:r>
              <a:rPr lang="en-US" sz="2000" b="1" dirty="0">
                <a:solidFill>
                  <a:srgbClr val="00B050"/>
                </a:solidFill>
              </a:rPr>
              <a:t>electrons</a:t>
            </a:r>
            <a:r>
              <a:rPr lang="en-US" sz="2000" dirty="0"/>
              <a:t>.</a:t>
            </a:r>
          </a:p>
          <a:p>
            <a:pPr>
              <a:spcBef>
                <a:spcPct val="50000"/>
              </a:spcBef>
              <a:buFontTx/>
              <a:buChar char="•"/>
            </a:pPr>
            <a:r>
              <a:rPr lang="en-US" sz="2000" dirty="0"/>
              <a:t>   Simple model: electrons orbit nucleus like a tiny version of planets around the sun.</a:t>
            </a:r>
          </a:p>
          <a:p>
            <a:pPr>
              <a:spcBef>
                <a:spcPct val="50000"/>
              </a:spcBef>
            </a:pPr>
            <a:r>
              <a:rPr lang="en-US" sz="2000" dirty="0"/>
              <a:t> This is a very simplified model, but ok for many purposes.</a:t>
            </a:r>
          </a:p>
          <a:p>
            <a:pPr>
              <a:spcBef>
                <a:spcPct val="50000"/>
              </a:spcBef>
            </a:pPr>
            <a:r>
              <a:rPr lang="en-US" sz="2000" dirty="0"/>
              <a:t>Most of the volume is empty.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2">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1143000"/>
          </a:xfrm>
        </p:spPr>
        <p:txBody>
          <a:bodyPr/>
          <a:lstStyle/>
          <a:p>
            <a:pPr eaLnBrk="1" hangingPunct="1"/>
            <a:r>
              <a:rPr lang="en-US" sz="3200" u="sng" smtClean="0"/>
              <a:t>More about atoms</a:t>
            </a:r>
          </a:p>
        </p:txBody>
      </p:sp>
      <p:sp>
        <p:nvSpPr>
          <p:cNvPr id="11267" name="Rectangle 3"/>
          <p:cNvSpPr>
            <a:spLocks noGrp="1" noChangeArrowheads="1"/>
          </p:cNvSpPr>
          <p:nvPr>
            <p:ph type="body" idx="1"/>
          </p:nvPr>
        </p:nvSpPr>
        <p:spPr>
          <a:xfrm>
            <a:off x="533400" y="990600"/>
            <a:ext cx="8229600" cy="2286000"/>
          </a:xfrm>
        </p:spPr>
        <p:txBody>
          <a:bodyPr/>
          <a:lstStyle/>
          <a:p>
            <a:pPr eaLnBrk="1" hangingPunct="1">
              <a:lnSpc>
                <a:spcPct val="80000"/>
              </a:lnSpc>
            </a:pPr>
            <a:r>
              <a:rPr lang="en-US" sz="2000" b="1" dirty="0" smtClean="0">
                <a:solidFill>
                  <a:srgbClr val="0070C0"/>
                </a:solidFill>
              </a:rPr>
              <a:t>Simplest element</a:t>
            </a:r>
            <a:r>
              <a:rPr lang="en-US" sz="2000" dirty="0" smtClean="0">
                <a:solidFill>
                  <a:srgbClr val="0070C0"/>
                </a:solidFill>
              </a:rPr>
              <a:t> is hydrogen</a:t>
            </a:r>
            <a:r>
              <a:rPr lang="en-US" sz="2000" dirty="0" smtClean="0"/>
              <a:t>: one proton, no neutrons, one electron (see more later). First element to form after the Big Bang.</a:t>
            </a:r>
          </a:p>
          <a:p>
            <a:pPr eaLnBrk="1" hangingPunct="1">
              <a:lnSpc>
                <a:spcPct val="80000"/>
              </a:lnSpc>
            </a:pPr>
            <a:r>
              <a:rPr lang="en-US" sz="2000" dirty="0" smtClean="0">
                <a:solidFill>
                  <a:srgbClr val="00B050"/>
                </a:solidFill>
              </a:rPr>
              <a:t>All other </a:t>
            </a:r>
            <a:r>
              <a:rPr lang="en-US" sz="2000" dirty="0" smtClean="0"/>
              <a:t>(naturally-occurring) elements were </a:t>
            </a:r>
            <a:r>
              <a:rPr lang="en-US" sz="2000" dirty="0" smtClean="0">
                <a:solidFill>
                  <a:srgbClr val="00B050"/>
                </a:solidFill>
              </a:rPr>
              <a:t>formed by thermonuclear fusion </a:t>
            </a:r>
            <a:r>
              <a:rPr lang="en-US" sz="2000" dirty="0" smtClean="0"/>
              <a:t>in (large) stars, and are remnants of stars that previously exploded.</a:t>
            </a:r>
          </a:p>
          <a:p>
            <a:pPr eaLnBrk="1" hangingPunct="1">
              <a:lnSpc>
                <a:spcPct val="80000"/>
              </a:lnSpc>
              <a:buFontTx/>
              <a:buNone/>
            </a:pPr>
            <a:endParaRPr lang="en-US" sz="2000" dirty="0" smtClean="0"/>
          </a:p>
          <a:p>
            <a:pPr eaLnBrk="1" hangingPunct="1">
              <a:lnSpc>
                <a:spcPct val="80000"/>
              </a:lnSpc>
            </a:pPr>
            <a:r>
              <a:rPr lang="en-US" sz="2000" dirty="0" smtClean="0"/>
              <a:t>Most common elements on earth: hydrogen (H), carbon (C), oxygen (O), nitrogen (N).	</a:t>
            </a:r>
            <a:r>
              <a:rPr lang="en-US" sz="1800" dirty="0" smtClean="0"/>
              <a:t>			</a:t>
            </a:r>
          </a:p>
        </p:txBody>
      </p:sp>
      <p:grpSp>
        <p:nvGrpSpPr>
          <p:cNvPr id="2" name="Group 7"/>
          <p:cNvGrpSpPr>
            <a:grpSpLocks/>
          </p:cNvGrpSpPr>
          <p:nvPr/>
        </p:nvGrpSpPr>
        <p:grpSpPr bwMode="auto">
          <a:xfrm>
            <a:off x="6019800" y="2971800"/>
            <a:ext cx="2819400" cy="671513"/>
            <a:chOff x="3504" y="2016"/>
            <a:chExt cx="1776" cy="423"/>
          </a:xfrm>
        </p:grpSpPr>
        <p:sp>
          <p:nvSpPr>
            <p:cNvPr id="5128" name="Text Box 4"/>
            <p:cNvSpPr txBox="1">
              <a:spLocks noChangeArrowheads="1"/>
            </p:cNvSpPr>
            <p:nvPr/>
          </p:nvSpPr>
          <p:spPr bwMode="auto">
            <a:xfrm>
              <a:off x="3504" y="2208"/>
              <a:ext cx="1776" cy="231"/>
            </a:xfrm>
            <a:prstGeom prst="rect">
              <a:avLst/>
            </a:prstGeom>
            <a:noFill/>
            <a:ln w="9525">
              <a:noFill/>
              <a:miter lim="800000"/>
              <a:headEnd/>
              <a:tailEnd/>
            </a:ln>
          </p:spPr>
          <p:txBody>
            <a:bodyPr>
              <a:spAutoFit/>
            </a:bodyPr>
            <a:lstStyle/>
            <a:p>
              <a:pPr>
                <a:spcBef>
                  <a:spcPct val="50000"/>
                </a:spcBef>
              </a:pPr>
              <a:r>
                <a:rPr lang="en-US">
                  <a:solidFill>
                    <a:schemeClr val="accent2"/>
                  </a:solidFill>
                </a:rPr>
                <a:t>“chemical symbols”</a:t>
              </a:r>
            </a:p>
          </p:txBody>
        </p:sp>
        <p:sp>
          <p:nvSpPr>
            <p:cNvPr id="5129" name="Line 5"/>
            <p:cNvSpPr>
              <a:spLocks noChangeShapeType="1"/>
            </p:cNvSpPr>
            <p:nvPr/>
          </p:nvSpPr>
          <p:spPr bwMode="auto">
            <a:xfrm flipH="1" flipV="1">
              <a:off x="3552" y="2016"/>
              <a:ext cx="96" cy="192"/>
            </a:xfrm>
            <a:prstGeom prst="line">
              <a:avLst/>
            </a:prstGeom>
            <a:noFill/>
            <a:ln w="9525">
              <a:solidFill>
                <a:schemeClr val="tx1"/>
              </a:solidFill>
              <a:round/>
              <a:headEnd/>
              <a:tailEnd type="triangle" w="med" len="med"/>
            </a:ln>
          </p:spPr>
          <p:txBody>
            <a:bodyPr/>
            <a:lstStyle/>
            <a:p>
              <a:endParaRPr lang="en-US"/>
            </a:p>
          </p:txBody>
        </p:sp>
        <p:sp>
          <p:nvSpPr>
            <p:cNvPr id="5130" name="Line 6"/>
            <p:cNvSpPr>
              <a:spLocks noChangeShapeType="1"/>
            </p:cNvSpPr>
            <p:nvPr/>
          </p:nvSpPr>
          <p:spPr bwMode="auto">
            <a:xfrm flipV="1">
              <a:off x="4032" y="2064"/>
              <a:ext cx="192" cy="144"/>
            </a:xfrm>
            <a:prstGeom prst="line">
              <a:avLst/>
            </a:prstGeom>
            <a:noFill/>
            <a:ln w="9525">
              <a:solidFill>
                <a:schemeClr val="tx1"/>
              </a:solidFill>
              <a:round/>
              <a:headEnd/>
              <a:tailEnd type="triangle" w="med" len="med"/>
            </a:ln>
          </p:spPr>
          <p:txBody>
            <a:bodyPr/>
            <a:lstStyle/>
            <a:p>
              <a:endParaRPr lang="en-US"/>
            </a:p>
          </p:txBody>
        </p:sp>
      </p:grpSp>
      <p:sp>
        <p:nvSpPr>
          <p:cNvPr id="11272" name="Text Box 8"/>
          <p:cNvSpPr txBox="1">
            <a:spLocks noChangeArrowheads="1"/>
          </p:cNvSpPr>
          <p:nvPr/>
        </p:nvSpPr>
        <p:spPr bwMode="auto">
          <a:xfrm>
            <a:off x="457200" y="4648200"/>
            <a:ext cx="8153400" cy="854075"/>
          </a:xfrm>
          <a:prstGeom prst="rect">
            <a:avLst/>
          </a:prstGeom>
          <a:noFill/>
          <a:ln w="9525">
            <a:noFill/>
            <a:miter lim="800000"/>
            <a:headEnd/>
            <a:tailEnd/>
          </a:ln>
        </p:spPr>
        <p:txBody>
          <a:bodyPr>
            <a:spAutoFit/>
          </a:bodyPr>
          <a:lstStyle/>
          <a:p>
            <a:pPr>
              <a:spcBef>
                <a:spcPct val="50000"/>
              </a:spcBef>
              <a:buFontTx/>
              <a:buChar char="•"/>
            </a:pPr>
            <a:r>
              <a:rPr lang="en-US" b="1" dirty="0"/>
              <a:t>     </a:t>
            </a:r>
            <a:r>
              <a:rPr lang="en-US" sz="2000" b="1" dirty="0">
                <a:solidFill>
                  <a:srgbClr val="00B050"/>
                </a:solidFill>
              </a:rPr>
              <a:t>Atoms are tiny!</a:t>
            </a:r>
            <a:r>
              <a:rPr lang="en-US" sz="2000" dirty="0">
                <a:solidFill>
                  <a:srgbClr val="00B050"/>
                </a:solidFill>
              </a:rPr>
              <a:t>    </a:t>
            </a:r>
            <a:r>
              <a:rPr lang="en-US" sz="2000" dirty="0"/>
              <a:t>Ratio of diameters of 	    atom  : apple</a:t>
            </a:r>
          </a:p>
          <a:p>
            <a:pPr>
              <a:spcBef>
                <a:spcPct val="50000"/>
              </a:spcBef>
            </a:pPr>
            <a:r>
              <a:rPr lang="en-US" sz="2000" dirty="0"/>
              <a:t>	  	     	equals that of                     apple  : earth	</a:t>
            </a:r>
          </a:p>
        </p:txBody>
      </p:sp>
      <p:sp>
        <p:nvSpPr>
          <p:cNvPr id="11273" name="Text Box 9"/>
          <p:cNvSpPr txBox="1">
            <a:spLocks noChangeArrowheads="1"/>
          </p:cNvSpPr>
          <p:nvPr/>
        </p:nvSpPr>
        <p:spPr bwMode="auto">
          <a:xfrm>
            <a:off x="533400" y="5943600"/>
            <a:ext cx="8610600" cy="396875"/>
          </a:xfrm>
          <a:prstGeom prst="rect">
            <a:avLst/>
          </a:prstGeom>
          <a:noFill/>
          <a:ln w="9525">
            <a:noFill/>
            <a:miter lim="800000"/>
            <a:headEnd/>
            <a:tailEnd/>
          </a:ln>
        </p:spPr>
        <p:txBody>
          <a:bodyPr>
            <a:spAutoFit/>
          </a:bodyPr>
          <a:lstStyle/>
          <a:p>
            <a:pPr>
              <a:spcBef>
                <a:spcPct val="50000"/>
              </a:spcBef>
              <a:buFontTx/>
              <a:buChar char="•"/>
            </a:pPr>
            <a:r>
              <a:rPr lang="en-US" sz="2000" dirty="0"/>
              <a:t>   </a:t>
            </a:r>
            <a:r>
              <a:rPr lang="en-US" sz="2000" b="1" dirty="0">
                <a:solidFill>
                  <a:srgbClr val="00B050"/>
                </a:solidFill>
              </a:rPr>
              <a:t>Numerous</a:t>
            </a:r>
            <a:r>
              <a:rPr lang="en-US" sz="2000" dirty="0">
                <a:solidFill>
                  <a:srgbClr val="00B050"/>
                </a:solidFill>
              </a:rPr>
              <a:t>:</a:t>
            </a:r>
            <a:r>
              <a:rPr lang="en-US" sz="2000" dirty="0"/>
              <a:t> in 1g of water, there are 10</a:t>
            </a:r>
            <a:r>
              <a:rPr lang="en-US" sz="2000" baseline="30000" dirty="0"/>
              <a:t>23</a:t>
            </a:r>
            <a:r>
              <a:rPr lang="en-US" sz="2000" dirty="0"/>
              <a:t> atoms !</a:t>
            </a:r>
          </a:p>
        </p:txBody>
      </p:sp>
      <p:sp>
        <p:nvSpPr>
          <p:cNvPr id="5127" name="Text Box 10"/>
          <p:cNvSpPr txBox="1">
            <a:spLocks noChangeArrowheads="1"/>
          </p:cNvSpPr>
          <p:nvPr/>
        </p:nvSpPr>
        <p:spPr bwMode="auto">
          <a:xfrm>
            <a:off x="457200" y="5715000"/>
            <a:ext cx="83058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229600" cy="1143000"/>
          </a:xfrm>
        </p:spPr>
        <p:txBody>
          <a:bodyPr/>
          <a:lstStyle/>
          <a:p>
            <a:pPr eaLnBrk="1" hangingPunct="1"/>
            <a:r>
              <a:rPr lang="en-US" sz="3200" u="sng" smtClean="0"/>
              <a:t>More on atoms continued…</a:t>
            </a:r>
          </a:p>
        </p:txBody>
      </p:sp>
      <p:sp>
        <p:nvSpPr>
          <p:cNvPr id="12291" name="Rectangle 3"/>
          <p:cNvSpPr>
            <a:spLocks noGrp="1" noChangeArrowheads="1"/>
          </p:cNvSpPr>
          <p:nvPr>
            <p:ph type="body" idx="1"/>
          </p:nvPr>
        </p:nvSpPr>
        <p:spPr>
          <a:xfrm>
            <a:off x="381000" y="1219200"/>
            <a:ext cx="8382000" cy="5029200"/>
          </a:xfrm>
        </p:spPr>
        <p:txBody>
          <a:bodyPr/>
          <a:lstStyle/>
          <a:p>
            <a:pPr eaLnBrk="1" hangingPunct="1"/>
            <a:r>
              <a:rPr lang="en-US" sz="2000" b="1" dirty="0" smtClean="0">
                <a:solidFill>
                  <a:srgbClr val="00B050"/>
                </a:solidFill>
              </a:rPr>
              <a:t>Continually recycled: </a:t>
            </a:r>
          </a:p>
          <a:p>
            <a:pPr eaLnBrk="1" hangingPunct="1">
              <a:buFontTx/>
              <a:buNone/>
            </a:pPr>
            <a:r>
              <a:rPr lang="en-US" sz="2000" dirty="0" err="1" smtClean="0"/>
              <a:t>Eg</a:t>
            </a:r>
            <a:r>
              <a:rPr lang="en-US" sz="2000" dirty="0" smtClean="0"/>
              <a:t>. Many atoms in your body are nearly as old as universe itself. </a:t>
            </a:r>
          </a:p>
          <a:p>
            <a:pPr eaLnBrk="1" hangingPunct="1">
              <a:buFontTx/>
              <a:buNone/>
            </a:pPr>
            <a:r>
              <a:rPr lang="en-US" sz="2000" dirty="0" err="1" smtClean="0"/>
              <a:t>Eg</a:t>
            </a:r>
            <a:r>
              <a:rPr lang="en-US" sz="2000" dirty="0" smtClean="0"/>
              <a:t>. When you breathe in, some atoms inhaled become part of your body; later will be part of someone else’s body, or a plant, or a building…</a:t>
            </a:r>
          </a:p>
          <a:p>
            <a:pPr eaLnBrk="1" hangingPunct="1">
              <a:buFontTx/>
              <a:buNone/>
            </a:pPr>
            <a:r>
              <a:rPr lang="en-US" sz="2000" dirty="0" err="1" smtClean="0"/>
              <a:t>Eg</a:t>
            </a:r>
            <a:r>
              <a:rPr lang="en-US" sz="2000" dirty="0" smtClean="0"/>
              <a:t>. Each breath you breathe, contains atoms that were once part of everyone who ever lived!</a:t>
            </a:r>
          </a:p>
          <a:p>
            <a:pPr eaLnBrk="1" hangingPunct="1">
              <a:buFontTx/>
              <a:buNone/>
            </a:pPr>
            <a:endParaRPr lang="en-US" sz="2000" dirty="0" smtClean="0"/>
          </a:p>
          <a:p>
            <a:pPr eaLnBrk="1" hangingPunct="1"/>
            <a:r>
              <a:rPr lang="en-US" sz="2000" b="1" dirty="0" smtClean="0">
                <a:solidFill>
                  <a:srgbClr val="00B050"/>
                </a:solidFill>
              </a:rPr>
              <a:t>Constantly moving:</a:t>
            </a:r>
            <a:r>
              <a:rPr lang="en-US" sz="2000" dirty="0" smtClean="0">
                <a:solidFill>
                  <a:srgbClr val="00B050"/>
                </a:solidFill>
              </a:rPr>
              <a:t> </a:t>
            </a:r>
          </a:p>
          <a:p>
            <a:pPr eaLnBrk="1" hangingPunct="1">
              <a:buFontTx/>
              <a:buNone/>
            </a:pPr>
            <a:r>
              <a:rPr lang="en-US" sz="2000" dirty="0" err="1" smtClean="0"/>
              <a:t>Eg</a:t>
            </a:r>
            <a:r>
              <a:rPr lang="en-US" sz="2000" dirty="0" smtClean="0"/>
              <a:t>. Drop of ink in water, rapidly spreads throughout water. </a:t>
            </a:r>
          </a:p>
          <a:p>
            <a:pPr eaLnBrk="1" hangingPunct="1">
              <a:buFontTx/>
              <a:buNone/>
            </a:pPr>
            <a:endParaRPr lang="en-US" sz="2000" dirty="0" smtClean="0"/>
          </a:p>
          <a:p>
            <a:pPr eaLnBrk="1" hangingPunct="1">
              <a:buFontTx/>
              <a:buNone/>
            </a:pPr>
            <a:r>
              <a:rPr lang="en-US" sz="2000" dirty="0" smtClean="0"/>
              <a:t>In atmosphere, simple molecules move at 10 x the speed of sound, i.e. 3000 m/s!! Random directions (diffusion)</a:t>
            </a:r>
          </a:p>
          <a:p>
            <a:pPr eaLnBrk="1" hangingPunct="1">
              <a:buFontTx/>
              <a:buNone/>
            </a:pPr>
            <a:r>
              <a:rPr lang="en-US" sz="2000" dirty="0" err="1" smtClean="0"/>
              <a:t>Eg</a:t>
            </a:r>
            <a:r>
              <a:rPr lang="en-US" sz="2000" dirty="0" smtClean="0"/>
              <a:t>. Oxygen you breathe today may have been in Texas a few days 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85800" y="457200"/>
            <a:ext cx="8153400" cy="579438"/>
          </a:xfrm>
          <a:prstGeom prst="rect">
            <a:avLst/>
          </a:prstGeom>
          <a:noFill/>
          <a:ln w="9525">
            <a:noFill/>
            <a:miter lim="800000"/>
            <a:headEnd/>
            <a:tailEnd/>
          </a:ln>
        </p:spPr>
        <p:txBody>
          <a:bodyPr>
            <a:spAutoFit/>
          </a:bodyPr>
          <a:lstStyle/>
          <a:p>
            <a:pPr algn="ctr">
              <a:spcBef>
                <a:spcPct val="50000"/>
              </a:spcBef>
            </a:pPr>
            <a:r>
              <a:rPr lang="en-US" sz="3200" b="1" u="sng"/>
              <a:t>Clicker Question</a:t>
            </a:r>
          </a:p>
        </p:txBody>
      </p:sp>
      <p:sp>
        <p:nvSpPr>
          <p:cNvPr id="7173" name="Text Box 7"/>
          <p:cNvSpPr txBox="1">
            <a:spLocks noChangeArrowheads="1"/>
          </p:cNvSpPr>
          <p:nvPr/>
        </p:nvSpPr>
        <p:spPr bwMode="auto">
          <a:xfrm>
            <a:off x="457200" y="4267200"/>
            <a:ext cx="8077200" cy="779463"/>
          </a:xfrm>
          <a:prstGeom prst="rect">
            <a:avLst/>
          </a:prstGeom>
          <a:noFill/>
          <a:ln w="9525">
            <a:noFill/>
            <a:miter lim="800000"/>
            <a:headEnd/>
            <a:tailEnd/>
          </a:ln>
        </p:spPr>
        <p:txBody>
          <a:bodyPr>
            <a:spAutoFit/>
          </a:bodyPr>
          <a:lstStyle/>
          <a:p>
            <a:pPr>
              <a:spcBef>
                <a:spcPct val="50000"/>
              </a:spcBef>
            </a:pPr>
            <a:endParaRPr lang="en-US">
              <a:solidFill>
                <a:srgbClr val="993366"/>
              </a:solidFill>
            </a:endParaRPr>
          </a:p>
          <a:p>
            <a:pPr>
              <a:spcBef>
                <a:spcPct val="50000"/>
              </a:spcBef>
            </a:pPr>
            <a:endParaRPr lang="en-US">
              <a:solidFill>
                <a:srgbClr val="9933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715962"/>
          </a:xfrm>
        </p:spPr>
        <p:txBody>
          <a:bodyPr/>
          <a:lstStyle/>
          <a:p>
            <a:pPr eaLnBrk="1" hangingPunct="1"/>
            <a:r>
              <a:rPr lang="en-US" sz="3200" u="sng" smtClean="0"/>
              <a:t>Another question</a:t>
            </a:r>
          </a:p>
        </p:txBody>
      </p:sp>
      <p:sp>
        <p:nvSpPr>
          <p:cNvPr id="13317" name="Text Box 5"/>
          <p:cNvSpPr txBox="1">
            <a:spLocks noChangeArrowheads="1"/>
          </p:cNvSpPr>
          <p:nvPr/>
        </p:nvSpPr>
        <p:spPr bwMode="auto">
          <a:xfrm>
            <a:off x="762000" y="1524000"/>
            <a:ext cx="7696200" cy="1552575"/>
          </a:xfrm>
          <a:prstGeom prst="rect">
            <a:avLst/>
          </a:prstGeom>
          <a:noFill/>
          <a:ln w="9525">
            <a:noFill/>
            <a:miter lim="800000"/>
            <a:headEnd/>
            <a:tailEnd/>
          </a:ln>
        </p:spPr>
        <p:txBody>
          <a:bodyPr>
            <a:spAutoFit/>
          </a:bodyPr>
          <a:lstStyle/>
          <a:p>
            <a:pPr>
              <a:spcBef>
                <a:spcPct val="50000"/>
              </a:spcBef>
            </a:pPr>
            <a:r>
              <a:rPr lang="en-US" sz="2400"/>
              <a:t>The average speed of a perfume vapor molecule at room temperature may be about 300 m/s, but the speed at which the scent drifts across the room is much less. Why?</a:t>
            </a:r>
          </a:p>
        </p:txBody>
      </p:sp>
      <p:sp>
        <p:nvSpPr>
          <p:cNvPr id="13318" name="Text Box 6"/>
          <p:cNvSpPr txBox="1">
            <a:spLocks noChangeArrowheads="1"/>
          </p:cNvSpPr>
          <p:nvPr/>
        </p:nvSpPr>
        <p:spPr bwMode="auto">
          <a:xfrm>
            <a:off x="838200" y="4038600"/>
            <a:ext cx="7848600" cy="1552575"/>
          </a:xfrm>
          <a:prstGeom prst="rect">
            <a:avLst/>
          </a:prstGeom>
          <a:noFill/>
          <a:ln w="9525">
            <a:noFill/>
            <a:miter lim="800000"/>
            <a:headEnd/>
            <a:tailEnd/>
          </a:ln>
        </p:spPr>
        <p:txBody>
          <a:bodyPr>
            <a:spAutoFit/>
          </a:bodyPr>
          <a:lstStyle/>
          <a:p>
            <a:pPr>
              <a:spcBef>
                <a:spcPct val="50000"/>
              </a:spcBef>
            </a:pPr>
            <a:r>
              <a:rPr lang="en-US" sz="2400">
                <a:solidFill>
                  <a:srgbClr val="993366"/>
                </a:solidFill>
              </a:rPr>
              <a:t>Although the molecular speed between collisions is great, the rate of migration in a particular direction, i.e. diffusion, is much less because of collisions between molecules and their random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P spid="133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001000" cy="639762"/>
          </a:xfrm>
        </p:spPr>
        <p:txBody>
          <a:bodyPr/>
          <a:lstStyle/>
          <a:p>
            <a:pPr eaLnBrk="1" hangingPunct="1"/>
            <a:r>
              <a:rPr lang="en-US" sz="3200" u="sng" smtClean="0"/>
              <a:t>Atomic Imagery</a:t>
            </a:r>
          </a:p>
        </p:txBody>
      </p:sp>
      <p:sp>
        <p:nvSpPr>
          <p:cNvPr id="16387" name="Rectangle 3"/>
          <p:cNvSpPr>
            <a:spLocks noGrp="1" noChangeArrowheads="1"/>
          </p:cNvSpPr>
          <p:nvPr>
            <p:ph type="body" sz="half" idx="1"/>
          </p:nvPr>
        </p:nvSpPr>
        <p:spPr>
          <a:xfrm>
            <a:off x="381000" y="715962"/>
            <a:ext cx="8534400" cy="1828800"/>
          </a:xfrm>
        </p:spPr>
        <p:txBody>
          <a:bodyPr/>
          <a:lstStyle/>
          <a:p>
            <a:pPr eaLnBrk="1" hangingPunct="1"/>
            <a:r>
              <a:rPr lang="en-US" sz="2000" dirty="0" smtClean="0"/>
              <a:t>How to view atoms? </a:t>
            </a:r>
          </a:p>
          <a:p>
            <a:pPr eaLnBrk="1" hangingPunct="1">
              <a:buFontTx/>
              <a:buNone/>
            </a:pPr>
            <a:r>
              <a:rPr lang="en-US" sz="2000" dirty="0" smtClean="0"/>
              <a:t>Actually, first, how do we view anything? </a:t>
            </a:r>
          </a:p>
          <a:p>
            <a:pPr eaLnBrk="1" hangingPunct="1">
              <a:buFontTx/>
              <a:buNone/>
            </a:pPr>
            <a:r>
              <a:rPr lang="en-US" sz="2000" dirty="0" smtClean="0"/>
              <a:t>	With visible light: Light is a wave, that may bend around, reflect, bend through the object. </a:t>
            </a:r>
            <a:r>
              <a:rPr lang="en-US" sz="2000" i="1" dirty="0" smtClean="0"/>
              <a:t>Object must be bigger than wavelength to be seen. </a:t>
            </a:r>
          </a:p>
          <a:p>
            <a:pPr eaLnBrk="1" hangingPunct="1">
              <a:buFontTx/>
              <a:buNone/>
            </a:pPr>
            <a:r>
              <a:rPr lang="en-US" sz="2000" dirty="0" smtClean="0"/>
              <a:t>	Analogy with water waves giving info about a ship:</a:t>
            </a:r>
          </a:p>
          <a:p>
            <a:pPr eaLnBrk="1" hangingPunct="1">
              <a:buFontTx/>
              <a:buNone/>
            </a:pPr>
            <a:endParaRPr lang="en-US" sz="2000" dirty="0" smtClean="0"/>
          </a:p>
        </p:txBody>
      </p:sp>
      <p:sp>
        <p:nvSpPr>
          <p:cNvPr id="16390" name="Text Box 6"/>
          <p:cNvSpPr txBox="1">
            <a:spLocks noChangeArrowheads="1"/>
          </p:cNvSpPr>
          <p:nvPr/>
        </p:nvSpPr>
        <p:spPr bwMode="auto">
          <a:xfrm>
            <a:off x="3632200" y="2859086"/>
            <a:ext cx="4800600" cy="2378075"/>
          </a:xfrm>
          <a:prstGeom prst="rect">
            <a:avLst/>
          </a:prstGeom>
          <a:noFill/>
          <a:ln w="9525">
            <a:noFill/>
            <a:miter lim="800000"/>
            <a:headEnd/>
            <a:tailEnd/>
          </a:ln>
        </p:spPr>
        <p:txBody>
          <a:bodyPr>
            <a:spAutoFit/>
          </a:bodyPr>
          <a:lstStyle/>
          <a:p>
            <a:pPr>
              <a:spcBef>
                <a:spcPct val="50000"/>
              </a:spcBef>
            </a:pPr>
            <a:r>
              <a:rPr lang="en-US" sz="2000"/>
              <a:t>Distance between crests of waves is the “</a:t>
            </a:r>
            <a:r>
              <a:rPr lang="en-US" sz="2000" i="1"/>
              <a:t>wavelength”</a:t>
            </a:r>
            <a:r>
              <a:rPr lang="en-US" sz="2000"/>
              <a:t> – ship is much bigger than this. Info about size and shape of ship is revealed by pattern of crests.</a:t>
            </a:r>
          </a:p>
          <a:p>
            <a:pPr>
              <a:spcBef>
                <a:spcPct val="50000"/>
              </a:spcBef>
            </a:pPr>
            <a:r>
              <a:rPr lang="en-US" sz="2000"/>
              <a:t>But if look at rope here, water waves can’t detect (no change in their pattern) since rope too small.</a:t>
            </a:r>
          </a:p>
        </p:txBody>
      </p:sp>
      <p:sp>
        <p:nvSpPr>
          <p:cNvPr id="16393" name="Rectangle 9"/>
          <p:cNvSpPr>
            <a:spLocks noChangeArrowheads="1"/>
          </p:cNvSpPr>
          <p:nvPr/>
        </p:nvSpPr>
        <p:spPr bwMode="auto">
          <a:xfrm>
            <a:off x="-25400" y="5297486"/>
            <a:ext cx="8458200" cy="1006475"/>
          </a:xfrm>
          <a:prstGeom prst="rect">
            <a:avLst/>
          </a:prstGeom>
          <a:noFill/>
          <a:ln w="9525">
            <a:noFill/>
            <a:miter lim="800000"/>
            <a:headEnd/>
            <a:tailEnd/>
          </a:ln>
        </p:spPr>
        <p:txBody>
          <a:bodyPr>
            <a:spAutoFit/>
          </a:bodyPr>
          <a:lstStyle/>
          <a:p>
            <a:pPr>
              <a:buFontTx/>
              <a:buChar char="•"/>
            </a:pPr>
            <a:r>
              <a:rPr lang="en-US" dirty="0"/>
              <a:t>   </a:t>
            </a:r>
            <a:r>
              <a:rPr lang="en-US" sz="2000" b="1" dirty="0"/>
              <a:t>So, can we see atoms with visible light? </a:t>
            </a:r>
          </a:p>
          <a:p>
            <a:r>
              <a:rPr lang="en-US" sz="2000" b="1" dirty="0"/>
              <a:t>	</a:t>
            </a:r>
            <a:r>
              <a:rPr lang="en-US" sz="2000" b="1" dirty="0">
                <a:solidFill>
                  <a:srgbClr val="00B050"/>
                </a:solidFill>
              </a:rPr>
              <a:t>No, because the wavelength of light is larger than atoms – atoms are too small to influence the light wave patterns</a:t>
            </a:r>
            <a:r>
              <a:rPr lang="en-US" b="1" dirty="0">
                <a:solidFill>
                  <a:srgbClr val="00B050"/>
                </a:solidFill>
              </a:rPr>
              <a:t>.</a:t>
            </a:r>
          </a:p>
        </p:txBody>
      </p:sp>
      <p:pic>
        <p:nvPicPr>
          <p:cNvPr id="16395" name="Picture 11" descr="11-03Figure_FIG"/>
          <p:cNvPicPr>
            <a:picLocks noGrp="1" noChangeAspect="1" noChangeArrowheads="1"/>
          </p:cNvPicPr>
          <p:nvPr>
            <p:ph sz="half" idx="2"/>
          </p:nvPr>
        </p:nvPicPr>
        <p:blipFill>
          <a:blip r:embed="rId3"/>
          <a:srcRect/>
          <a:stretch>
            <a:fillRect/>
          </a:stretch>
        </p:blipFill>
        <p:spPr>
          <a:xfrm>
            <a:off x="660400" y="2554286"/>
            <a:ext cx="2022475" cy="26971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9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11-05Figure_FIG"/>
          <p:cNvPicPr>
            <a:picLocks noGrp="1" noChangeAspect="1" noChangeArrowheads="1"/>
          </p:cNvPicPr>
          <p:nvPr>
            <p:ph/>
          </p:nvPr>
        </p:nvPicPr>
        <p:blipFill>
          <a:blip r:embed="rId3"/>
          <a:srcRect/>
          <a:stretch>
            <a:fillRect/>
          </a:stretch>
        </p:blipFill>
        <p:spPr>
          <a:xfrm>
            <a:off x="4724400" y="3886200"/>
            <a:ext cx="3352800" cy="2330450"/>
          </a:xfrm>
          <a:noFill/>
        </p:spPr>
      </p:pic>
      <p:sp>
        <p:nvSpPr>
          <p:cNvPr id="18438" name="Text Box 6"/>
          <p:cNvSpPr txBox="1">
            <a:spLocks noChangeArrowheads="1"/>
          </p:cNvSpPr>
          <p:nvPr/>
        </p:nvSpPr>
        <p:spPr bwMode="auto">
          <a:xfrm>
            <a:off x="304800" y="381000"/>
            <a:ext cx="8382000" cy="3444875"/>
          </a:xfrm>
          <a:prstGeom prst="rect">
            <a:avLst/>
          </a:prstGeom>
          <a:noFill/>
          <a:ln w="9525">
            <a:noFill/>
            <a:miter lim="800000"/>
            <a:headEnd/>
            <a:tailEnd/>
          </a:ln>
        </p:spPr>
        <p:txBody>
          <a:bodyPr>
            <a:spAutoFit/>
          </a:bodyPr>
          <a:lstStyle/>
          <a:p>
            <a:pPr>
              <a:spcBef>
                <a:spcPct val="50000"/>
              </a:spcBef>
              <a:buFontTx/>
              <a:buChar char="•"/>
            </a:pPr>
            <a:r>
              <a:rPr lang="en-US" dirty="0"/>
              <a:t>  </a:t>
            </a:r>
            <a:r>
              <a:rPr lang="en-US" sz="2000" dirty="0"/>
              <a:t>Instead, use </a:t>
            </a:r>
            <a:r>
              <a:rPr lang="en-US" sz="2000" b="1" dirty="0"/>
              <a:t>electron beams</a:t>
            </a:r>
            <a:r>
              <a:rPr lang="en-US" sz="2000" dirty="0"/>
              <a:t> to </a:t>
            </a:r>
            <a:r>
              <a:rPr lang="en-US" sz="2000" dirty="0" smtClean="0"/>
              <a:t>“view” </a:t>
            </a:r>
            <a:r>
              <a:rPr lang="en-US" sz="2000" dirty="0"/>
              <a:t>atoms -  a stream of negatively charged particles that have wave properties</a:t>
            </a:r>
          </a:p>
          <a:p>
            <a:pPr>
              <a:spcBef>
                <a:spcPct val="50000"/>
              </a:spcBef>
            </a:pPr>
            <a:endParaRPr lang="en-US" sz="2000" dirty="0"/>
          </a:p>
          <a:p>
            <a:pPr>
              <a:spcBef>
                <a:spcPct val="50000"/>
              </a:spcBef>
              <a:buFontTx/>
              <a:buChar char="•"/>
            </a:pPr>
            <a:r>
              <a:rPr lang="en-US" sz="2000" dirty="0"/>
              <a:t> First “picture” was in 1970, of thorium atoms</a:t>
            </a:r>
          </a:p>
          <a:p>
            <a:pPr>
              <a:spcBef>
                <a:spcPct val="50000"/>
              </a:spcBef>
              <a:buFontTx/>
              <a:buChar char="•"/>
            </a:pPr>
            <a:endParaRPr lang="en-US" sz="2000" dirty="0"/>
          </a:p>
          <a:p>
            <a:pPr>
              <a:spcBef>
                <a:spcPct val="50000"/>
              </a:spcBef>
              <a:buFontTx/>
              <a:buChar char="•"/>
            </a:pPr>
            <a:r>
              <a:rPr lang="en-US" sz="2000" dirty="0"/>
              <a:t> Now, use </a:t>
            </a:r>
            <a:r>
              <a:rPr lang="en-US" sz="2000" b="1" dirty="0"/>
              <a:t>scanning tunneling microscope</a:t>
            </a:r>
            <a:r>
              <a:rPr lang="en-US" sz="2000" dirty="0"/>
              <a:t> (STM) – sharp tip scanned over surface, a few atomic diameters away. At each point, a tiny electron current is measured between the tip and surface and reveals the surface structure.</a:t>
            </a:r>
          </a:p>
        </p:txBody>
      </p:sp>
      <p:sp>
        <p:nvSpPr>
          <p:cNvPr id="18439" name="Text Box 7"/>
          <p:cNvSpPr txBox="1">
            <a:spLocks noChangeArrowheads="1"/>
          </p:cNvSpPr>
          <p:nvPr/>
        </p:nvSpPr>
        <p:spPr bwMode="auto">
          <a:xfrm>
            <a:off x="685800" y="4343400"/>
            <a:ext cx="3581400" cy="1311275"/>
          </a:xfrm>
          <a:prstGeom prst="rect">
            <a:avLst/>
          </a:prstGeom>
          <a:noFill/>
          <a:ln w="9525">
            <a:noFill/>
            <a:miter lim="800000"/>
            <a:headEnd/>
            <a:tailEnd/>
          </a:ln>
        </p:spPr>
        <p:txBody>
          <a:bodyPr>
            <a:spAutoFit/>
          </a:bodyPr>
          <a:lstStyle/>
          <a:p>
            <a:pPr>
              <a:spcBef>
                <a:spcPct val="50000"/>
              </a:spcBef>
            </a:pPr>
            <a:r>
              <a:rPr lang="en-US" sz="2000"/>
              <a:t>Eg. Here, a ring of 48 iron atoms on a copper crystal surface – ripples show wave nature of electrons.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4689</TotalTime>
  <Words>2740</Words>
  <Application>Microsoft Office PowerPoint</Application>
  <PresentationFormat>On-screen Show (4:3)</PresentationFormat>
  <Paragraphs>234</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Wingdings</vt:lpstr>
      <vt:lpstr>Default Design</vt:lpstr>
      <vt:lpstr>PowerPoint Presentation</vt:lpstr>
      <vt:lpstr>PowerPoint Presentation</vt:lpstr>
      <vt:lpstr>The elements</vt:lpstr>
      <vt:lpstr>More about atoms</vt:lpstr>
      <vt:lpstr>More on atoms continued…</vt:lpstr>
      <vt:lpstr>PowerPoint Presentation</vt:lpstr>
      <vt:lpstr>Another question</vt:lpstr>
      <vt:lpstr>Atomic Imagery</vt:lpstr>
      <vt:lpstr>PowerPoint Presentation</vt:lpstr>
      <vt:lpstr>Subatomic particles: (1) Electron</vt:lpstr>
      <vt:lpstr>PowerPoint Presentation</vt:lpstr>
      <vt:lpstr>So, atoms are mostly empty space:</vt:lpstr>
      <vt:lpstr>Clicker Question</vt:lpstr>
      <vt:lpstr>Subatomic Particles (2): Proton</vt:lpstr>
      <vt:lpstr>PowerPoint Presentation</vt:lpstr>
      <vt:lpstr>Periodic Table</vt:lpstr>
      <vt:lpstr>PowerPoint Presentation</vt:lpstr>
      <vt:lpstr>Subatomic Particles: (3) The Neutron</vt:lpstr>
      <vt:lpstr>PowerPoint Presentation</vt:lpstr>
      <vt:lpstr>Quarks</vt:lpstr>
      <vt:lpstr>Elements vs compounds vs mixtures</vt:lpstr>
      <vt:lpstr>Molecules</vt:lpstr>
      <vt:lpstr>Some chemical reactions…</vt:lpstr>
      <vt:lpstr>Antimatter</vt:lpstr>
      <vt:lpstr>More on antimatter</vt:lpstr>
      <vt:lpstr>Clicker Question</vt:lpstr>
      <vt:lpstr>Dark Matter</vt:lpstr>
    </vt:vector>
  </TitlesOfParts>
  <Company>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The Atomic Nature of Matter</dc:title>
  <dc:creator>Neepa</dc:creator>
  <cp:lastModifiedBy>Neepa</cp:lastModifiedBy>
  <cp:revision>465</cp:revision>
  <dcterms:created xsi:type="dcterms:W3CDTF">2005-09-24T17:33:57Z</dcterms:created>
  <dcterms:modified xsi:type="dcterms:W3CDTF">2016-10-07T20:33:55Z</dcterms:modified>
</cp:coreProperties>
</file>