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6" r:id="rId2"/>
    <p:sldId id="261" r:id="rId3"/>
    <p:sldId id="264" r:id="rId4"/>
    <p:sldId id="265" r:id="rId5"/>
    <p:sldId id="266" r:id="rId6"/>
    <p:sldId id="267" r:id="rId7"/>
    <p:sldId id="285" r:id="rId8"/>
    <p:sldId id="269" r:id="rId9"/>
    <p:sldId id="268" r:id="rId10"/>
    <p:sldId id="270" r:id="rId11"/>
    <p:sldId id="271" r:id="rId12"/>
    <p:sldId id="263" r:id="rId13"/>
    <p:sldId id="272" r:id="rId14"/>
    <p:sldId id="273" r:id="rId15"/>
    <p:sldId id="274" r:id="rId16"/>
    <p:sldId id="284" r:id="rId17"/>
    <p:sldId id="279" r:id="rId18"/>
    <p:sldId id="262" r:id="rId19"/>
    <p:sldId id="276" r:id="rId20"/>
    <p:sldId id="280" r:id="rId21"/>
    <p:sldId id="275" r:id="rId22"/>
    <p:sldId id="282" r:id="rId23"/>
    <p:sldId id="277" r:id="rId24"/>
    <p:sldId id="278" r:id="rId25"/>
    <p:sldId id="28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0FAB36-AEFC-4AC4-ACF4-C9B6CA0D353B}" type="slidenum">
              <a:rPr lang="en-US"/>
              <a:pPr/>
              <a:t>‹#›</a:t>
            </a:fld>
            <a:endParaRPr lang="en-US"/>
          </a:p>
        </p:txBody>
      </p:sp>
    </p:spTree>
    <p:extLst>
      <p:ext uri="{BB962C8B-B14F-4D97-AF65-F5344CB8AC3E}">
        <p14:creationId xmlns:p14="http://schemas.microsoft.com/office/powerpoint/2010/main" val="4746392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F49534-B336-41A2-9397-8AEA59DC5A21}" type="slidenum">
              <a:rPr lang="en-US" smtClean="0"/>
              <a:pPr/>
              <a:t>1</a:t>
            </a:fld>
            <a:endParaRPr lang="en-US"/>
          </a:p>
        </p:txBody>
      </p:sp>
    </p:spTree>
    <p:extLst>
      <p:ext uri="{BB962C8B-B14F-4D97-AF65-F5344CB8AC3E}">
        <p14:creationId xmlns:p14="http://schemas.microsoft.com/office/powerpoint/2010/main" val="2633170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10</a:t>
            </a:fld>
            <a:endParaRPr lang="en-US"/>
          </a:p>
        </p:txBody>
      </p:sp>
    </p:spTree>
    <p:extLst>
      <p:ext uri="{BB962C8B-B14F-4D97-AF65-F5344CB8AC3E}">
        <p14:creationId xmlns:p14="http://schemas.microsoft.com/office/powerpoint/2010/main" val="2972788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11</a:t>
            </a:fld>
            <a:endParaRPr lang="en-US"/>
          </a:p>
        </p:txBody>
      </p:sp>
    </p:spTree>
    <p:extLst>
      <p:ext uri="{BB962C8B-B14F-4D97-AF65-F5344CB8AC3E}">
        <p14:creationId xmlns:p14="http://schemas.microsoft.com/office/powerpoint/2010/main" val="250550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12</a:t>
            </a:fld>
            <a:endParaRPr lang="en-US"/>
          </a:p>
        </p:txBody>
      </p:sp>
    </p:spTree>
    <p:extLst>
      <p:ext uri="{BB962C8B-B14F-4D97-AF65-F5344CB8AC3E}">
        <p14:creationId xmlns:p14="http://schemas.microsoft.com/office/powerpoint/2010/main" val="798515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13</a:t>
            </a:fld>
            <a:endParaRPr lang="en-US"/>
          </a:p>
        </p:txBody>
      </p:sp>
    </p:spTree>
    <p:extLst>
      <p:ext uri="{BB962C8B-B14F-4D97-AF65-F5344CB8AC3E}">
        <p14:creationId xmlns:p14="http://schemas.microsoft.com/office/powerpoint/2010/main" val="1887533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 here</a:t>
            </a:r>
            <a:r>
              <a:rPr lang="en-US" baseline="0" dirty="0" smtClean="0"/>
              <a:t> </a:t>
            </a:r>
            <a:r>
              <a:rPr lang="en-US" baseline="0" dirty="0" err="1" smtClean="0"/>
              <a:t>tues</a:t>
            </a:r>
            <a:endParaRPr lang="en-US" dirty="0"/>
          </a:p>
        </p:txBody>
      </p:sp>
      <p:sp>
        <p:nvSpPr>
          <p:cNvPr id="4" name="Slide Number Placeholder 3"/>
          <p:cNvSpPr>
            <a:spLocks noGrp="1"/>
          </p:cNvSpPr>
          <p:nvPr>
            <p:ph type="sldNum" sz="quarter" idx="10"/>
          </p:nvPr>
        </p:nvSpPr>
        <p:spPr/>
        <p:txBody>
          <a:bodyPr/>
          <a:lstStyle/>
          <a:p>
            <a:fld id="{5F0FAB36-AEFC-4AC4-ACF4-C9B6CA0D353B}" type="slidenum">
              <a:rPr lang="en-US" smtClean="0"/>
              <a:pPr/>
              <a:t>14</a:t>
            </a:fld>
            <a:endParaRPr lang="en-US"/>
          </a:p>
        </p:txBody>
      </p:sp>
    </p:spTree>
    <p:extLst>
      <p:ext uri="{BB962C8B-B14F-4D97-AF65-F5344CB8AC3E}">
        <p14:creationId xmlns:p14="http://schemas.microsoft.com/office/powerpoint/2010/main" val="1688027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15</a:t>
            </a:fld>
            <a:endParaRPr lang="en-US"/>
          </a:p>
        </p:txBody>
      </p:sp>
    </p:spTree>
    <p:extLst>
      <p:ext uri="{BB962C8B-B14F-4D97-AF65-F5344CB8AC3E}">
        <p14:creationId xmlns:p14="http://schemas.microsoft.com/office/powerpoint/2010/main" val="3173866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16</a:t>
            </a:fld>
            <a:endParaRPr lang="en-US"/>
          </a:p>
        </p:txBody>
      </p:sp>
    </p:spTree>
    <p:extLst>
      <p:ext uri="{BB962C8B-B14F-4D97-AF65-F5344CB8AC3E}">
        <p14:creationId xmlns:p14="http://schemas.microsoft.com/office/powerpoint/2010/main" val="2249332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BD4ECF-1C63-4668-BC4C-519232A1A185}" type="slidenum">
              <a:rPr lang="en-US"/>
              <a:pPr/>
              <a:t>17</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344484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3FBB1A-A4FA-48BA-A562-6BE6E5FC7456}" type="slidenum">
              <a:rPr lang="en-US"/>
              <a:pPr/>
              <a:t>18</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a:t>Start here Friday</a:t>
            </a:r>
          </a:p>
        </p:txBody>
      </p:sp>
    </p:spTree>
    <p:extLst>
      <p:ext uri="{BB962C8B-B14F-4D97-AF65-F5344CB8AC3E}">
        <p14:creationId xmlns:p14="http://schemas.microsoft.com/office/powerpoint/2010/main" val="1319620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19</a:t>
            </a:fld>
            <a:endParaRPr lang="en-US"/>
          </a:p>
        </p:txBody>
      </p:sp>
    </p:spTree>
    <p:extLst>
      <p:ext uri="{BB962C8B-B14F-4D97-AF65-F5344CB8AC3E}">
        <p14:creationId xmlns:p14="http://schemas.microsoft.com/office/powerpoint/2010/main" val="107045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2</a:t>
            </a:fld>
            <a:endParaRPr lang="en-US"/>
          </a:p>
        </p:txBody>
      </p:sp>
    </p:spTree>
    <p:extLst>
      <p:ext uri="{BB962C8B-B14F-4D97-AF65-F5344CB8AC3E}">
        <p14:creationId xmlns:p14="http://schemas.microsoft.com/office/powerpoint/2010/main" val="18808207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20</a:t>
            </a:fld>
            <a:endParaRPr lang="en-US"/>
          </a:p>
        </p:txBody>
      </p:sp>
    </p:spTree>
    <p:extLst>
      <p:ext uri="{BB962C8B-B14F-4D97-AF65-F5344CB8AC3E}">
        <p14:creationId xmlns:p14="http://schemas.microsoft.com/office/powerpoint/2010/main" val="427463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21</a:t>
            </a:fld>
            <a:endParaRPr lang="en-US"/>
          </a:p>
        </p:txBody>
      </p:sp>
    </p:spTree>
    <p:extLst>
      <p:ext uri="{BB962C8B-B14F-4D97-AF65-F5344CB8AC3E}">
        <p14:creationId xmlns:p14="http://schemas.microsoft.com/office/powerpoint/2010/main" val="1420652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22</a:t>
            </a:fld>
            <a:endParaRPr lang="en-US"/>
          </a:p>
        </p:txBody>
      </p:sp>
    </p:spTree>
    <p:extLst>
      <p:ext uri="{BB962C8B-B14F-4D97-AF65-F5344CB8AC3E}">
        <p14:creationId xmlns:p14="http://schemas.microsoft.com/office/powerpoint/2010/main" val="53817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23</a:t>
            </a:fld>
            <a:endParaRPr lang="en-US"/>
          </a:p>
        </p:txBody>
      </p:sp>
    </p:spTree>
    <p:extLst>
      <p:ext uri="{BB962C8B-B14F-4D97-AF65-F5344CB8AC3E}">
        <p14:creationId xmlns:p14="http://schemas.microsoft.com/office/powerpoint/2010/main" val="1054733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24</a:t>
            </a:fld>
            <a:endParaRPr lang="en-US"/>
          </a:p>
        </p:txBody>
      </p:sp>
    </p:spTree>
    <p:extLst>
      <p:ext uri="{BB962C8B-B14F-4D97-AF65-F5344CB8AC3E}">
        <p14:creationId xmlns:p14="http://schemas.microsoft.com/office/powerpoint/2010/main" val="2554980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25</a:t>
            </a:fld>
            <a:endParaRPr lang="en-US"/>
          </a:p>
        </p:txBody>
      </p:sp>
    </p:spTree>
    <p:extLst>
      <p:ext uri="{BB962C8B-B14F-4D97-AF65-F5344CB8AC3E}">
        <p14:creationId xmlns:p14="http://schemas.microsoft.com/office/powerpoint/2010/main" val="2152108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80D1F-D705-4D4A-8D2A-BAF445882ECA}" type="slidenum">
              <a:rPr lang="en-US"/>
              <a:pPr/>
              <a:t>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dirty="0"/>
              <a:t>Fahrenheit: Many stories about how he came up with this. </a:t>
            </a:r>
            <a:r>
              <a:rPr lang="en-US" dirty="0" err="1"/>
              <a:t>Eg</a:t>
            </a:r>
            <a:r>
              <a:rPr lang="en-US" dirty="0"/>
              <a:t>. 0 for coldest temp outside he could measure and 100 for his own body temp (may have had fever when he did his </a:t>
            </a:r>
            <a:r>
              <a:rPr lang="en-US" dirty="0" err="1"/>
              <a:t>expts</a:t>
            </a:r>
            <a:r>
              <a:rPr lang="en-US" dirty="0"/>
              <a:t>! Usual body temp is 98.6 F). </a:t>
            </a:r>
          </a:p>
        </p:txBody>
      </p:sp>
    </p:spTree>
    <p:extLst>
      <p:ext uri="{BB962C8B-B14F-4D97-AF65-F5344CB8AC3E}">
        <p14:creationId xmlns:p14="http://schemas.microsoft.com/office/powerpoint/2010/main" val="65948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4</a:t>
            </a:fld>
            <a:endParaRPr lang="en-US"/>
          </a:p>
        </p:txBody>
      </p:sp>
    </p:spTree>
    <p:extLst>
      <p:ext uri="{BB962C8B-B14F-4D97-AF65-F5344CB8AC3E}">
        <p14:creationId xmlns:p14="http://schemas.microsoft.com/office/powerpoint/2010/main" val="279332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5F8D8-B295-48BD-AC99-B6C6FCAF4AE0}" type="slidenum">
              <a:rPr lang="en-US"/>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Check from book</a:t>
            </a:r>
          </a:p>
        </p:txBody>
      </p:sp>
    </p:spTree>
    <p:extLst>
      <p:ext uri="{BB962C8B-B14F-4D97-AF65-F5344CB8AC3E}">
        <p14:creationId xmlns:p14="http://schemas.microsoft.com/office/powerpoint/2010/main" val="1370665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6</a:t>
            </a:fld>
            <a:endParaRPr lang="en-US"/>
          </a:p>
        </p:txBody>
      </p:sp>
    </p:spTree>
    <p:extLst>
      <p:ext uri="{BB962C8B-B14F-4D97-AF65-F5344CB8AC3E}">
        <p14:creationId xmlns:p14="http://schemas.microsoft.com/office/powerpoint/2010/main" val="297958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7</a:t>
            </a:fld>
            <a:endParaRPr lang="en-US"/>
          </a:p>
        </p:txBody>
      </p:sp>
    </p:spTree>
    <p:extLst>
      <p:ext uri="{BB962C8B-B14F-4D97-AF65-F5344CB8AC3E}">
        <p14:creationId xmlns:p14="http://schemas.microsoft.com/office/powerpoint/2010/main" val="3803977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F0FAB36-AEFC-4AC4-ACF4-C9B6CA0D353B}" type="slidenum">
              <a:rPr lang="en-US" smtClean="0"/>
              <a:pPr/>
              <a:t>8</a:t>
            </a:fld>
            <a:endParaRPr lang="en-US"/>
          </a:p>
        </p:txBody>
      </p:sp>
    </p:spTree>
    <p:extLst>
      <p:ext uri="{BB962C8B-B14F-4D97-AF65-F5344CB8AC3E}">
        <p14:creationId xmlns:p14="http://schemas.microsoft.com/office/powerpoint/2010/main" val="2191417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07CA5-C318-4833-8B9D-8B77CA1322F7}" type="slidenum">
              <a:rPr lang="en-US"/>
              <a:pPr/>
              <a:t>9</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Start here Oct 23</a:t>
            </a:r>
          </a:p>
        </p:txBody>
      </p:sp>
    </p:spTree>
    <p:extLst>
      <p:ext uri="{BB962C8B-B14F-4D97-AF65-F5344CB8AC3E}">
        <p14:creationId xmlns:p14="http://schemas.microsoft.com/office/powerpoint/2010/main" val="1268307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23394E-679B-4905-AAF1-BCA32230EC6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EE01A3-EDF1-40E3-A8FD-A005B44202B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7A9F17-3B36-4B53-AE9D-9F1F96AA5EE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10C69CD-D832-4C5C-82B5-C1E970244A2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C687C7A-D37A-409D-A907-16DCD0EEE5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BEBABF-D19D-4195-B53D-1496C7F5EC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8AF0FB-B1F6-472B-8383-295D655C45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0C8F59-C313-4704-BFFF-E29504843D7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6E796C3-5DBE-49C5-B9BD-CDFD02F1B74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4072C8D-2ACE-413E-BC0D-DDDBB16F9D6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FFD5C9-AD27-4323-9FFD-3E3689598ED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C48D92-48D2-4405-AFD8-5CF00E85093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F7439B-990D-4168-A99A-5B69A2A0C18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5F0C253-41E8-4568-8869-577FB556AF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599" y="1524000"/>
            <a:ext cx="8839200" cy="2667000"/>
          </a:xfrm>
        </p:spPr>
        <p:txBody>
          <a:bodyPr/>
          <a:lstStyle/>
          <a:p>
            <a:pPr algn="l"/>
            <a:r>
              <a:rPr lang="en-US" sz="3600" b="1" u="sng" dirty="0" smtClean="0"/>
              <a:t>Today:</a:t>
            </a:r>
            <a:br>
              <a:rPr lang="en-US" sz="3600" b="1" u="sng" dirty="0" smtClean="0"/>
            </a:br>
            <a:r>
              <a:rPr lang="en-US" sz="3600" b="1" u="sng" dirty="0" smtClean="0"/>
              <a:t/>
            </a:r>
            <a:br>
              <a:rPr lang="en-US" sz="3600" b="1" u="sng" dirty="0" smtClean="0"/>
            </a:br>
            <a:r>
              <a:rPr lang="en-US" sz="3200" b="1" dirty="0" smtClean="0">
                <a:solidFill>
                  <a:srgbClr val="00B050"/>
                </a:solidFill>
              </a:rPr>
              <a:t>Finish Chapter 14 (Gases and Plasmas)</a:t>
            </a:r>
            <a:br>
              <a:rPr lang="en-US" sz="3200" b="1" dirty="0" smtClean="0">
                <a:solidFill>
                  <a:srgbClr val="00B050"/>
                </a:solidFill>
              </a:rPr>
            </a:br>
            <a:r>
              <a:rPr lang="en-US" sz="3200" b="1" u="sng" dirty="0"/>
              <a:t/>
            </a:r>
            <a:br>
              <a:rPr lang="en-US" sz="3200" b="1" u="sng" dirty="0"/>
            </a:br>
            <a:r>
              <a:rPr lang="en-US" sz="3200" b="1" dirty="0" smtClean="0">
                <a:solidFill>
                  <a:srgbClr val="00B0F0"/>
                </a:solidFill>
              </a:rPr>
              <a:t>Chapter 15 (Temp, Heat, Expansion)</a:t>
            </a:r>
            <a:br>
              <a:rPr lang="en-US" sz="3200" b="1" dirty="0" smtClean="0">
                <a:solidFill>
                  <a:srgbClr val="00B0F0"/>
                </a:solidFill>
              </a:rPr>
            </a:br>
            <a:r>
              <a:rPr lang="en-US" sz="3200" b="1" dirty="0">
                <a:solidFill>
                  <a:srgbClr val="00B0F0"/>
                </a:solidFill>
              </a:rPr>
              <a:t/>
            </a:r>
            <a:br>
              <a:rPr lang="en-US" sz="3200" b="1" dirty="0">
                <a:solidFill>
                  <a:srgbClr val="00B0F0"/>
                </a:solidFill>
              </a:rPr>
            </a:br>
            <a:endParaRPr lang="en-US" sz="3600" dirty="0"/>
          </a:p>
        </p:txBody>
      </p:sp>
      <p:sp>
        <p:nvSpPr>
          <p:cNvPr id="2054" name="Rectangle 6"/>
          <p:cNvSpPr>
            <a:spLocks noChangeArrowheads="1"/>
          </p:cNvSpPr>
          <p:nvPr/>
        </p:nvSpPr>
        <p:spPr bwMode="auto">
          <a:xfrm>
            <a:off x="215659" y="438150"/>
            <a:ext cx="8458200" cy="4419600"/>
          </a:xfrm>
          <a:prstGeom prst="rect">
            <a:avLst/>
          </a:prstGeom>
          <a:noFill/>
          <a:ln w="12700">
            <a:solidFill>
              <a:schemeClr val="accent2"/>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444067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0"/>
            <a:ext cx="8229600" cy="1143000"/>
          </a:xfrm>
        </p:spPr>
        <p:txBody>
          <a:bodyPr/>
          <a:lstStyle/>
          <a:p>
            <a:r>
              <a:rPr lang="en-US" sz="3200" u="sng"/>
              <a:t>Specific Heat Capacity</a:t>
            </a:r>
          </a:p>
        </p:txBody>
      </p:sp>
      <p:sp>
        <p:nvSpPr>
          <p:cNvPr id="23555" name="Rectangle 3"/>
          <p:cNvSpPr>
            <a:spLocks noGrp="1" noChangeArrowheads="1"/>
          </p:cNvSpPr>
          <p:nvPr>
            <p:ph type="body" sz="half" idx="1"/>
          </p:nvPr>
        </p:nvSpPr>
        <p:spPr>
          <a:xfrm>
            <a:off x="0" y="1143000"/>
            <a:ext cx="7543800" cy="4114800"/>
          </a:xfrm>
        </p:spPr>
        <p:txBody>
          <a:bodyPr/>
          <a:lstStyle/>
          <a:p>
            <a:pPr>
              <a:lnSpc>
                <a:spcPct val="80000"/>
              </a:lnSpc>
            </a:pPr>
            <a:r>
              <a:rPr lang="en-US" sz="2000" dirty="0"/>
              <a:t>Different objects have different abilities to retain heat. </a:t>
            </a:r>
          </a:p>
          <a:p>
            <a:pPr>
              <a:lnSpc>
                <a:spcPct val="80000"/>
              </a:lnSpc>
              <a:buFontTx/>
              <a:buNone/>
            </a:pPr>
            <a:r>
              <a:rPr lang="en-US" sz="2000" dirty="0" err="1"/>
              <a:t>Eg</a:t>
            </a:r>
            <a:r>
              <a:rPr lang="en-US" sz="2000" dirty="0"/>
              <a:t>. Heated apple pie – the crust cools off quicker than the inside filling. </a:t>
            </a:r>
          </a:p>
          <a:p>
            <a:pPr>
              <a:lnSpc>
                <a:spcPct val="80000"/>
              </a:lnSpc>
              <a:buFontTx/>
              <a:buNone/>
            </a:pPr>
            <a:r>
              <a:rPr lang="en-US" sz="2000" dirty="0" err="1"/>
              <a:t>Eg</a:t>
            </a:r>
            <a:r>
              <a:rPr lang="en-US" sz="2000" dirty="0"/>
              <a:t>. Toast cools off much quicker than a bowl of soup.</a:t>
            </a:r>
          </a:p>
          <a:p>
            <a:pPr>
              <a:lnSpc>
                <a:spcPct val="80000"/>
              </a:lnSpc>
              <a:buFontTx/>
              <a:buNone/>
            </a:pPr>
            <a:endParaRPr lang="en-US" sz="2000" dirty="0"/>
          </a:p>
          <a:p>
            <a:pPr>
              <a:lnSpc>
                <a:spcPct val="80000"/>
              </a:lnSpc>
            </a:pPr>
            <a:r>
              <a:rPr lang="en-US" sz="2000" dirty="0"/>
              <a:t>Similarly, </a:t>
            </a:r>
            <a:r>
              <a:rPr lang="en-US" sz="2000" i="1" dirty="0"/>
              <a:t>same</a:t>
            </a:r>
            <a:r>
              <a:rPr lang="en-US" sz="2000" dirty="0"/>
              <a:t> amounts of </a:t>
            </a:r>
            <a:r>
              <a:rPr lang="en-US" sz="2000" i="1" dirty="0"/>
              <a:t>different</a:t>
            </a:r>
            <a:r>
              <a:rPr lang="en-US" sz="2000" dirty="0"/>
              <a:t> objects require different amounts of heat to be raised to the same temperature.</a:t>
            </a:r>
          </a:p>
          <a:p>
            <a:pPr>
              <a:lnSpc>
                <a:spcPct val="80000"/>
              </a:lnSpc>
            </a:pPr>
            <a:endParaRPr lang="en-US" sz="2000" dirty="0"/>
          </a:p>
          <a:p>
            <a:pPr>
              <a:lnSpc>
                <a:spcPct val="80000"/>
              </a:lnSpc>
              <a:buFontTx/>
              <a:buNone/>
            </a:pPr>
            <a:r>
              <a:rPr lang="en-US" sz="2000" dirty="0">
                <a:solidFill>
                  <a:schemeClr val="accent2"/>
                </a:solidFill>
              </a:rPr>
              <a:t>Why? Because the applied energy gets apportioned into different proportions of internal vibration/rotation or potential (doesn’t raise temp), and jiggling (does raise temp).</a:t>
            </a:r>
          </a:p>
          <a:p>
            <a:pPr>
              <a:lnSpc>
                <a:spcPct val="80000"/>
              </a:lnSpc>
              <a:buFontTx/>
              <a:buNone/>
            </a:pPr>
            <a:endParaRPr lang="en-US" sz="2000" dirty="0">
              <a:solidFill>
                <a:schemeClr val="accent2"/>
              </a:solidFill>
            </a:endParaRPr>
          </a:p>
          <a:p>
            <a:pPr>
              <a:lnSpc>
                <a:spcPct val="80000"/>
              </a:lnSpc>
              <a:buFontTx/>
              <a:buNone/>
            </a:pPr>
            <a:r>
              <a:rPr lang="en-US" sz="2000" dirty="0" err="1"/>
              <a:t>Eg</a:t>
            </a:r>
            <a:r>
              <a:rPr lang="en-US" sz="2000" dirty="0"/>
              <a:t>. Water takes much longer to bring from room </a:t>
            </a:r>
            <a:r>
              <a:rPr lang="en-US" sz="2000" dirty="0" smtClean="0"/>
              <a:t>temperature </a:t>
            </a:r>
            <a:r>
              <a:rPr lang="en-US" sz="2000" dirty="0"/>
              <a:t>to boiling, than it takes same amount of oil to reach same temp. </a:t>
            </a:r>
          </a:p>
          <a:p>
            <a:pPr>
              <a:lnSpc>
                <a:spcPct val="80000"/>
              </a:lnSpc>
              <a:buFontTx/>
              <a:buNone/>
            </a:pPr>
            <a:r>
              <a:rPr lang="en-US" sz="2000" dirty="0"/>
              <a:t>We say water has a higher “specific heat capacity” (or just “specific heat”) than oil.</a:t>
            </a:r>
          </a:p>
          <a:p>
            <a:pPr>
              <a:lnSpc>
                <a:spcPct val="80000"/>
              </a:lnSpc>
            </a:pPr>
            <a:endParaRPr lang="en-US" sz="2000" dirty="0"/>
          </a:p>
        </p:txBody>
      </p:sp>
      <p:pic>
        <p:nvPicPr>
          <p:cNvPr id="23556" name="Picture 4" descr="15-09Figure_FIG"/>
          <p:cNvPicPr>
            <a:picLocks noGrp="1" noChangeAspect="1" noChangeArrowheads="1"/>
          </p:cNvPicPr>
          <p:nvPr>
            <p:ph sz="half" idx="2"/>
          </p:nvPr>
        </p:nvPicPr>
        <p:blipFill>
          <a:blip r:embed="rId3" cstate="print"/>
          <a:srcRect/>
          <a:stretch>
            <a:fillRect/>
          </a:stretch>
        </p:blipFill>
        <p:spPr>
          <a:xfrm>
            <a:off x="7445375" y="1066800"/>
            <a:ext cx="1698625" cy="1905000"/>
          </a:xfrm>
          <a:noFill/>
          <a:ln/>
        </p:spPr>
      </p:pic>
      <p:grpSp>
        <p:nvGrpSpPr>
          <p:cNvPr id="23562" name="Group 10"/>
          <p:cNvGrpSpPr>
            <a:grpSpLocks/>
          </p:cNvGrpSpPr>
          <p:nvPr/>
        </p:nvGrpSpPr>
        <p:grpSpPr bwMode="auto">
          <a:xfrm>
            <a:off x="304800" y="5791200"/>
            <a:ext cx="8001000" cy="1066800"/>
            <a:chOff x="240" y="2736"/>
            <a:chExt cx="5040" cy="672"/>
          </a:xfrm>
        </p:grpSpPr>
        <p:sp>
          <p:nvSpPr>
            <p:cNvPr id="23559" name="Rectangle 7"/>
            <p:cNvSpPr>
              <a:spLocks noChangeArrowheads="1"/>
            </p:cNvSpPr>
            <p:nvPr/>
          </p:nvSpPr>
          <p:spPr bwMode="auto">
            <a:xfrm>
              <a:off x="288" y="2756"/>
              <a:ext cx="4992" cy="634"/>
            </a:xfrm>
            <a:prstGeom prst="rect">
              <a:avLst/>
            </a:prstGeom>
            <a:noFill/>
            <a:ln w="9525">
              <a:noFill/>
              <a:miter lim="800000"/>
              <a:headEnd/>
              <a:tailEnd/>
            </a:ln>
            <a:effectLst/>
          </p:spPr>
          <p:txBody>
            <a:bodyPr anchor="ctr">
              <a:spAutoFit/>
            </a:bodyPr>
            <a:lstStyle/>
            <a:p>
              <a:r>
                <a:rPr lang="en-US" sz="2000" b="1" dirty="0">
                  <a:solidFill>
                    <a:srgbClr val="00B050"/>
                  </a:solidFill>
                </a:rPr>
                <a:t>The specific heat capacity of any substance is defined as the quantity of heat required to change the temperature of a unit mass of the substance by 1 degree. </a:t>
              </a:r>
            </a:p>
          </p:txBody>
        </p:sp>
        <p:sp>
          <p:nvSpPr>
            <p:cNvPr id="23561" name="Rectangle 9"/>
            <p:cNvSpPr>
              <a:spLocks noChangeArrowheads="1"/>
            </p:cNvSpPr>
            <p:nvPr/>
          </p:nvSpPr>
          <p:spPr bwMode="auto">
            <a:xfrm>
              <a:off x="240" y="2736"/>
              <a:ext cx="5040" cy="672"/>
            </a:xfrm>
            <a:prstGeom prst="rect">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3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0"/>
            <a:ext cx="8229600" cy="1143000"/>
          </a:xfrm>
        </p:spPr>
        <p:txBody>
          <a:bodyPr/>
          <a:lstStyle/>
          <a:p>
            <a:r>
              <a:rPr lang="en-US" sz="3200" u="sng"/>
              <a:t>Specific Heat cont.</a:t>
            </a:r>
          </a:p>
        </p:txBody>
      </p:sp>
      <p:sp>
        <p:nvSpPr>
          <p:cNvPr id="25603" name="Rectangle 3"/>
          <p:cNvSpPr>
            <a:spLocks noGrp="1" noChangeArrowheads="1"/>
          </p:cNvSpPr>
          <p:nvPr>
            <p:ph type="body" sz="half" idx="1"/>
          </p:nvPr>
        </p:nvSpPr>
        <p:spPr>
          <a:xfrm>
            <a:off x="381000" y="1066800"/>
            <a:ext cx="8001000" cy="5486400"/>
          </a:xfrm>
        </p:spPr>
        <p:txBody>
          <a:bodyPr/>
          <a:lstStyle/>
          <a:p>
            <a:r>
              <a:rPr lang="en-US" sz="2000" dirty="0">
                <a:solidFill>
                  <a:srgbClr val="00B050"/>
                </a:solidFill>
              </a:rPr>
              <a:t>Specific heat is like </a:t>
            </a:r>
            <a:r>
              <a:rPr lang="en-US" sz="2000" b="1" dirty="0">
                <a:solidFill>
                  <a:srgbClr val="00B050"/>
                </a:solidFill>
              </a:rPr>
              <a:t>thermal inertia </a:t>
            </a:r>
            <a:r>
              <a:rPr lang="en-US" sz="2000" b="1" dirty="0"/>
              <a:t>– </a:t>
            </a:r>
            <a:r>
              <a:rPr lang="en-US" sz="2000" dirty="0"/>
              <a:t>resistance to change temp when heat is added.</a:t>
            </a:r>
          </a:p>
          <a:p>
            <a:r>
              <a:rPr lang="en-US" sz="2000" b="1" dirty="0">
                <a:solidFill>
                  <a:srgbClr val="00B0F0"/>
                </a:solidFill>
              </a:rPr>
              <a:t>Water has exceptionally high specific heat</a:t>
            </a:r>
            <a:r>
              <a:rPr lang="en-US" sz="2000" dirty="0">
                <a:solidFill>
                  <a:srgbClr val="00B0F0"/>
                </a:solidFill>
              </a:rPr>
              <a:t> </a:t>
            </a:r>
            <a:r>
              <a:rPr lang="en-US" sz="2000" dirty="0"/>
              <a:t>i.e. small amount of water can absorb a lot of heat while only changing temp. a little. </a:t>
            </a:r>
          </a:p>
          <a:p>
            <a:pPr>
              <a:buFontTx/>
              <a:buNone/>
            </a:pPr>
            <a:endParaRPr lang="en-US" sz="2000" dirty="0"/>
          </a:p>
          <a:p>
            <a:pPr>
              <a:buFontTx/>
              <a:buNone/>
            </a:pPr>
            <a:r>
              <a:rPr lang="en-US" sz="2000" dirty="0"/>
              <a:t>1 gram of water requires 1 calorie of energy to raise temp by 1</a:t>
            </a:r>
            <a:r>
              <a:rPr lang="en-US" sz="2000" baseline="30000" dirty="0"/>
              <a:t>o</a:t>
            </a:r>
            <a:r>
              <a:rPr lang="en-US" sz="2000" dirty="0"/>
              <a:t>C (i.e. specific heat = 1 cal/(</a:t>
            </a:r>
            <a:r>
              <a:rPr lang="en-US" sz="2000" dirty="0" err="1"/>
              <a:t>K.g</a:t>
            </a:r>
            <a:r>
              <a:rPr lang="en-US" sz="2000" dirty="0"/>
              <a:t>))</a:t>
            </a:r>
          </a:p>
          <a:p>
            <a:pPr>
              <a:buFontTx/>
              <a:buNone/>
            </a:pPr>
            <a:r>
              <a:rPr lang="en-US" sz="2000" dirty="0"/>
              <a:t>1 gram of oil requires 0.5 calorie of energy to raise temp by 1</a:t>
            </a:r>
            <a:r>
              <a:rPr lang="en-US" sz="2000" baseline="30000" dirty="0"/>
              <a:t>o</a:t>
            </a:r>
            <a:r>
              <a:rPr lang="en-US" sz="2000" dirty="0"/>
              <a:t>C (i.e. specific heat =0.5 cal/(</a:t>
            </a:r>
            <a:r>
              <a:rPr lang="en-US" sz="2000" dirty="0" err="1"/>
              <a:t>K.g</a:t>
            </a:r>
            <a:r>
              <a:rPr lang="en-US" sz="2000" dirty="0"/>
              <a:t>))</a:t>
            </a:r>
          </a:p>
          <a:p>
            <a:pPr>
              <a:buFontTx/>
              <a:buNone/>
            </a:pPr>
            <a:r>
              <a:rPr lang="en-US" sz="2000" dirty="0"/>
              <a:t>1 gram of iron requires 0.125 calorie of energy to raise temp by 1</a:t>
            </a:r>
            <a:r>
              <a:rPr lang="en-US" sz="2000" baseline="30000" dirty="0"/>
              <a:t>o</a:t>
            </a:r>
            <a:r>
              <a:rPr lang="en-US" sz="2000" dirty="0"/>
              <a:t>C (i.e. specific heat = 0.125 cal/(</a:t>
            </a:r>
            <a:r>
              <a:rPr lang="en-US" sz="2000" dirty="0" err="1"/>
              <a:t>K.g</a:t>
            </a:r>
            <a:r>
              <a:rPr lang="en-US" sz="2000" dirty="0"/>
              <a:t>))</a:t>
            </a:r>
          </a:p>
          <a:p>
            <a:pPr>
              <a:buFontTx/>
              <a:buNone/>
            </a:pPr>
            <a:endParaRPr lang="en-US" sz="2000" dirty="0"/>
          </a:p>
          <a:p>
            <a:r>
              <a:rPr lang="en-US" sz="2000" dirty="0"/>
              <a:t>So, water is a good cooling agent (</a:t>
            </a:r>
            <a:r>
              <a:rPr lang="en-US" sz="2000" dirty="0" err="1"/>
              <a:t>eg</a:t>
            </a:r>
            <a:r>
              <a:rPr lang="en-US" sz="2000" dirty="0"/>
              <a:t> in cars, engines…)</a:t>
            </a:r>
          </a:p>
          <a:p>
            <a:r>
              <a:rPr lang="en-US" sz="2000" dirty="0"/>
              <a:t>Equally, once heated, it keeps warm for long time (</a:t>
            </a:r>
            <a:r>
              <a:rPr lang="en-US" sz="2000" dirty="0" err="1"/>
              <a:t>eg</a:t>
            </a:r>
            <a:r>
              <a:rPr lang="en-US" sz="2000" dirty="0"/>
              <a:t>. hot-water bottles on cold nights)</a:t>
            </a:r>
          </a:p>
          <a:p>
            <a:pPr>
              <a:buFontTx/>
              <a:buNone/>
            </a:pPr>
            <a:endParaRPr lang="en-US" sz="2000" dirty="0"/>
          </a:p>
          <a:p>
            <a:pPr>
              <a:buFontTx/>
              <a:buNone/>
            </a:pP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0"/>
            <a:ext cx="8229600" cy="1143000"/>
          </a:xfrm>
        </p:spPr>
        <p:txBody>
          <a:bodyPr/>
          <a:lstStyle/>
          <a:p>
            <a:r>
              <a:rPr lang="en-US" sz="3200" u="sng"/>
              <a:t>Clicker Question</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228600"/>
            <a:ext cx="8229600" cy="715963"/>
          </a:xfrm>
        </p:spPr>
        <p:txBody>
          <a:bodyPr/>
          <a:lstStyle/>
          <a:p>
            <a:r>
              <a:rPr lang="en-US" sz="3200" u="sng" dirty="0"/>
              <a:t>Specific Heat of water and climate</a:t>
            </a:r>
          </a:p>
        </p:txBody>
      </p:sp>
      <p:pic>
        <p:nvPicPr>
          <p:cNvPr id="27652" name="Picture 4" descr="15-10Figure_FIG"/>
          <p:cNvPicPr>
            <a:picLocks noGrp="1" noChangeAspect="1" noChangeArrowheads="1"/>
          </p:cNvPicPr>
          <p:nvPr>
            <p:ph idx="1"/>
          </p:nvPr>
        </p:nvPicPr>
        <p:blipFill>
          <a:blip r:embed="rId3" cstate="print"/>
          <a:srcRect t="7710" b="7469"/>
          <a:stretch>
            <a:fillRect/>
          </a:stretch>
        </p:blipFill>
        <p:spPr>
          <a:xfrm>
            <a:off x="6477000" y="1295400"/>
            <a:ext cx="2667000" cy="1676400"/>
          </a:xfrm>
          <a:noFill/>
          <a:ln/>
        </p:spPr>
      </p:pic>
      <p:sp>
        <p:nvSpPr>
          <p:cNvPr id="27654" name="Rectangle 6"/>
          <p:cNvSpPr>
            <a:spLocks noChangeArrowheads="1"/>
          </p:cNvSpPr>
          <p:nvPr/>
        </p:nvSpPr>
        <p:spPr bwMode="auto">
          <a:xfrm>
            <a:off x="304800" y="917912"/>
            <a:ext cx="8839200" cy="5940088"/>
          </a:xfrm>
          <a:prstGeom prst="rect">
            <a:avLst/>
          </a:prstGeom>
          <a:noFill/>
          <a:ln w="9525">
            <a:noFill/>
            <a:miter lim="800000"/>
            <a:headEnd/>
            <a:tailEnd/>
          </a:ln>
          <a:effectLst/>
        </p:spPr>
        <p:txBody>
          <a:bodyPr>
            <a:spAutoFit/>
          </a:bodyPr>
          <a:lstStyle/>
          <a:p>
            <a:pPr>
              <a:buFontTx/>
              <a:buChar char="•"/>
            </a:pPr>
            <a:r>
              <a:rPr lang="en-US" dirty="0"/>
              <a:t> </a:t>
            </a:r>
            <a:r>
              <a:rPr lang="en-US" sz="2000" dirty="0"/>
              <a:t>Water moderates the climate: more energy  needed to warm  </a:t>
            </a:r>
            <a:endParaRPr lang="en-US" sz="2000" dirty="0" smtClean="0"/>
          </a:p>
          <a:p>
            <a:r>
              <a:rPr lang="en-US" sz="2000" dirty="0" smtClean="0"/>
              <a:t>water </a:t>
            </a:r>
            <a:r>
              <a:rPr lang="en-US" sz="2000" dirty="0"/>
              <a:t>than to warm land  </a:t>
            </a:r>
            <a:endParaRPr lang="en-US" sz="2000" dirty="0" smtClean="0"/>
          </a:p>
          <a:p>
            <a:r>
              <a:rPr lang="en-US" sz="2000" dirty="0" smtClean="0"/>
              <a:t>e.g. </a:t>
            </a:r>
            <a:r>
              <a:rPr lang="en-US" sz="2000" dirty="0"/>
              <a:t>islands/peninsulas don’t have extreme </a:t>
            </a:r>
            <a:endParaRPr lang="en-US" sz="2000" dirty="0" smtClean="0"/>
          </a:p>
          <a:p>
            <a:r>
              <a:rPr lang="en-US" sz="2000" dirty="0" smtClean="0"/>
              <a:t>temps </a:t>
            </a:r>
            <a:r>
              <a:rPr lang="en-US" sz="2000" dirty="0"/>
              <a:t>like interior lands do</a:t>
            </a:r>
          </a:p>
          <a:p>
            <a:endParaRPr lang="en-US" sz="2000" dirty="0"/>
          </a:p>
          <a:p>
            <a:endParaRPr lang="en-US" sz="2000" dirty="0"/>
          </a:p>
          <a:p>
            <a:pPr>
              <a:buFontTx/>
              <a:buChar char="•"/>
            </a:pPr>
            <a:r>
              <a:rPr lang="en-US" sz="2000" dirty="0"/>
              <a:t> Europe is at about the same latitude as parts of northeastern Canada but is not so cold. Why?</a:t>
            </a:r>
          </a:p>
          <a:p>
            <a:r>
              <a:rPr lang="en-US" sz="2000" dirty="0"/>
              <a:t>The Gulf Stream carries warm water northeast from the Caribbean, remaining warm, even up to coast of Europe. Here it cools, releasing energy into the air – goes into westerly winds </a:t>
            </a:r>
            <a:r>
              <a:rPr lang="en-US" sz="2000" dirty="0" smtClean="0"/>
              <a:t>(i.e. winds from the west) to </a:t>
            </a:r>
            <a:r>
              <a:rPr lang="en-US" sz="2000" dirty="0"/>
              <a:t>warm </a:t>
            </a:r>
            <a:r>
              <a:rPr lang="en-US" sz="2000" smtClean="0"/>
              <a:t>Europe. If </a:t>
            </a:r>
            <a:r>
              <a:rPr lang="en-US" sz="2000" dirty="0"/>
              <a:t>water didn’t have such a high specific heat, Europe would be as cold as northeastern Canada!</a:t>
            </a:r>
          </a:p>
          <a:p>
            <a:endParaRPr lang="en-US" sz="2000" dirty="0"/>
          </a:p>
          <a:p>
            <a:pPr>
              <a:buFontTx/>
              <a:buChar char="•"/>
            </a:pPr>
            <a:r>
              <a:rPr lang="en-US" sz="2000" dirty="0"/>
              <a:t> Ocean doesn’t vary its temp much from summer to winter, because of high specific heat – so, in winter, it warms the air (air changes temp more, small specific heat), whereas in summer, it cools the air. Hence, westerly winds keep San Francisco warmer in winter, and cooler in summer than in Washington DC even though same latitude.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65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65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765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8229600" cy="1143000"/>
          </a:xfrm>
        </p:spPr>
        <p:txBody>
          <a:bodyPr/>
          <a:lstStyle/>
          <a:p>
            <a:r>
              <a:rPr lang="en-US" sz="3200" u="sng" dirty="0"/>
              <a:t>Thermal Expansion</a:t>
            </a:r>
          </a:p>
        </p:txBody>
      </p:sp>
      <p:sp>
        <p:nvSpPr>
          <p:cNvPr id="29699" name="Rectangle 3"/>
          <p:cNvSpPr>
            <a:spLocks noGrp="1" noChangeArrowheads="1"/>
          </p:cNvSpPr>
          <p:nvPr>
            <p:ph type="body" idx="1"/>
          </p:nvPr>
        </p:nvSpPr>
        <p:spPr>
          <a:xfrm>
            <a:off x="381000" y="838200"/>
            <a:ext cx="8458200" cy="5562600"/>
          </a:xfrm>
        </p:spPr>
        <p:txBody>
          <a:bodyPr/>
          <a:lstStyle/>
          <a:p>
            <a:pPr>
              <a:lnSpc>
                <a:spcPct val="90000"/>
              </a:lnSpc>
            </a:pPr>
            <a:r>
              <a:rPr lang="en-US" sz="2000" dirty="0">
                <a:solidFill>
                  <a:srgbClr val="00B050"/>
                </a:solidFill>
              </a:rPr>
              <a:t>Generally, matter expands when heated, contracts when cooled </a:t>
            </a:r>
            <a:r>
              <a:rPr lang="en-US" sz="2000" dirty="0"/>
              <a:t>– can understand in terms of increased (heated) or decreased (cooling)  jiggling motion of molecules.</a:t>
            </a:r>
          </a:p>
          <a:p>
            <a:pPr>
              <a:lnSpc>
                <a:spcPct val="90000"/>
              </a:lnSpc>
            </a:pPr>
            <a:endParaRPr lang="en-US" sz="2000" dirty="0"/>
          </a:p>
          <a:p>
            <a:pPr>
              <a:lnSpc>
                <a:spcPct val="90000"/>
              </a:lnSpc>
            </a:pPr>
            <a:r>
              <a:rPr lang="en-US" sz="2000" b="1" dirty="0" smtClean="0">
                <a:solidFill>
                  <a:srgbClr val="0070C0"/>
                </a:solidFill>
              </a:rPr>
              <a:t>E.g</a:t>
            </a:r>
            <a:r>
              <a:rPr lang="en-US" sz="2000" b="1" dirty="0">
                <a:solidFill>
                  <a:srgbClr val="0070C0"/>
                </a:solidFill>
              </a:rPr>
              <a:t>. </a:t>
            </a:r>
            <a:r>
              <a:rPr lang="en-US" sz="2000" dirty="0"/>
              <a:t>Telephone wires become longer and sag on hot day. </a:t>
            </a:r>
          </a:p>
          <a:p>
            <a:pPr>
              <a:lnSpc>
                <a:spcPct val="90000"/>
              </a:lnSpc>
            </a:pPr>
            <a:r>
              <a:rPr lang="en-US" sz="2000" b="1" dirty="0" smtClean="0">
                <a:solidFill>
                  <a:srgbClr val="0070C0"/>
                </a:solidFill>
              </a:rPr>
              <a:t>E.g</a:t>
            </a:r>
            <a:r>
              <a:rPr lang="en-US" sz="2000" b="1" dirty="0">
                <a:solidFill>
                  <a:srgbClr val="0070C0"/>
                </a:solidFill>
              </a:rPr>
              <a:t>. </a:t>
            </a:r>
            <a:r>
              <a:rPr lang="en-US" sz="2000" dirty="0"/>
              <a:t>Opening a stiff metal lid on glass jar – easier to do if hold under hot water for a while since metal expands more than the glass. </a:t>
            </a:r>
          </a:p>
          <a:p>
            <a:pPr>
              <a:lnSpc>
                <a:spcPct val="90000"/>
              </a:lnSpc>
            </a:pPr>
            <a:r>
              <a:rPr lang="en-US" sz="2000" b="1" dirty="0" smtClean="0">
                <a:solidFill>
                  <a:srgbClr val="0070C0"/>
                </a:solidFill>
              </a:rPr>
              <a:t>E.g</a:t>
            </a:r>
            <a:r>
              <a:rPr lang="en-US" sz="2000" b="1" dirty="0">
                <a:solidFill>
                  <a:srgbClr val="0070C0"/>
                </a:solidFill>
              </a:rPr>
              <a:t>. </a:t>
            </a:r>
            <a:r>
              <a:rPr lang="en-US" sz="2000" dirty="0" smtClean="0"/>
              <a:t>NY’s Verrazano bridge’s roadway is 12 feet lower in the summer than in winter, because of thermal expansion/contraction of the steel cables; Golden Gate bridge (San Francisco) contracts more than a meter in cold weather.</a:t>
            </a:r>
            <a:endParaRPr lang="en-US" sz="2000" dirty="0"/>
          </a:p>
          <a:p>
            <a:pPr>
              <a:lnSpc>
                <a:spcPct val="90000"/>
              </a:lnSpc>
              <a:buNone/>
            </a:pPr>
            <a:endParaRPr lang="en-US" sz="2000" dirty="0"/>
          </a:p>
          <a:p>
            <a:pPr>
              <a:lnSpc>
                <a:spcPct val="90000"/>
              </a:lnSpc>
            </a:pPr>
            <a:r>
              <a:rPr lang="en-US" sz="2000" dirty="0"/>
              <a:t>Generally liquids expand more than solids. </a:t>
            </a:r>
          </a:p>
          <a:p>
            <a:pPr>
              <a:lnSpc>
                <a:spcPct val="90000"/>
              </a:lnSpc>
              <a:buFontTx/>
              <a:buNone/>
            </a:pPr>
            <a:r>
              <a:rPr lang="en-US" sz="2000" dirty="0"/>
              <a:t> 	This is important for a glass thermometer filled with mercury liquid – mercury expands more than the glass. If not, it wouldn’t increase height with increasing temp.</a:t>
            </a:r>
          </a:p>
          <a:p>
            <a:pPr>
              <a:lnSpc>
                <a:spcPct val="90000"/>
              </a:lnSpc>
              <a:buFontTx/>
              <a:buNone/>
            </a:pPr>
            <a:endParaRPr lang="en-US" sz="2000" dirty="0"/>
          </a:p>
          <a:p>
            <a:pPr>
              <a:lnSpc>
                <a:spcPct val="90000"/>
              </a:lnSpc>
            </a:pPr>
            <a:r>
              <a:rPr lang="en-US" sz="2000" dirty="0"/>
              <a:t>Important to account for expansion  in building and construction.</a:t>
            </a:r>
          </a:p>
          <a:p>
            <a:pPr>
              <a:lnSpc>
                <a:spcPct val="90000"/>
              </a:lnSpc>
              <a:buFontTx/>
              <a:buNone/>
            </a:pPr>
            <a:r>
              <a:rPr lang="en-US" sz="2000" b="1" dirty="0" err="1" smtClean="0">
                <a:solidFill>
                  <a:srgbClr val="0070C0"/>
                </a:solidFill>
              </a:rPr>
              <a:t>E.g</a:t>
            </a:r>
            <a:r>
              <a:rPr lang="en-US" sz="2000" dirty="0" smtClean="0"/>
              <a:t> </a:t>
            </a:r>
            <a:r>
              <a:rPr lang="en-US" sz="2000" dirty="0"/>
              <a:t>Filling material for tooth cavities has same rate of expansion as teeth</a:t>
            </a:r>
            <a:r>
              <a:rPr lang="en-US" sz="2000" dirty="0" smtClean="0"/>
              <a: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69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228600"/>
            <a:ext cx="8229600" cy="1143000"/>
          </a:xfrm>
        </p:spPr>
        <p:txBody>
          <a:bodyPr/>
          <a:lstStyle/>
          <a:p>
            <a:r>
              <a:rPr lang="en-US" sz="3200" u="sng" dirty="0"/>
              <a:t>Thermal expansion cont.</a:t>
            </a:r>
          </a:p>
        </p:txBody>
      </p:sp>
      <p:sp>
        <p:nvSpPr>
          <p:cNvPr id="30726" name="Rectangle 6"/>
          <p:cNvSpPr>
            <a:spLocks noChangeArrowheads="1"/>
          </p:cNvSpPr>
          <p:nvPr/>
        </p:nvSpPr>
        <p:spPr bwMode="auto">
          <a:xfrm>
            <a:off x="0" y="1676400"/>
            <a:ext cx="5791200" cy="3170099"/>
          </a:xfrm>
          <a:prstGeom prst="rect">
            <a:avLst/>
          </a:prstGeom>
          <a:noFill/>
          <a:ln w="9525">
            <a:noFill/>
            <a:miter lim="800000"/>
            <a:headEnd/>
            <a:tailEnd/>
          </a:ln>
          <a:effectLst/>
        </p:spPr>
        <p:txBody>
          <a:bodyPr wrap="square">
            <a:spAutoFit/>
          </a:bodyPr>
          <a:lstStyle/>
          <a:p>
            <a:r>
              <a:rPr lang="en-US" sz="2000" b="1" dirty="0" err="1" smtClean="0">
                <a:solidFill>
                  <a:srgbClr val="0070C0"/>
                </a:solidFill>
              </a:rPr>
              <a:t>Eg</a:t>
            </a:r>
            <a:r>
              <a:rPr lang="en-US" sz="2000" b="1" dirty="0">
                <a:solidFill>
                  <a:srgbClr val="0070C0"/>
                </a:solidFill>
              </a:rPr>
              <a:t>.</a:t>
            </a:r>
            <a:r>
              <a:rPr lang="en-US" sz="2000" dirty="0">
                <a:solidFill>
                  <a:srgbClr val="0070C0"/>
                </a:solidFill>
              </a:rPr>
              <a:t> </a:t>
            </a:r>
            <a:r>
              <a:rPr lang="en-US" sz="2000" dirty="0"/>
              <a:t>Railroad tracks –No gaps in tracks in </a:t>
            </a:r>
            <a:r>
              <a:rPr lang="en-US" sz="2000" dirty="0" err="1"/>
              <a:t>pic</a:t>
            </a:r>
            <a:r>
              <a:rPr lang="en-US" sz="2000" dirty="0"/>
              <a:t>. here, so tracks buckled on a very hot </a:t>
            </a:r>
            <a:r>
              <a:rPr lang="en-US" sz="2000" dirty="0" smtClean="0"/>
              <a:t>day. Generally</a:t>
            </a:r>
            <a:r>
              <a:rPr lang="en-US" sz="2000" dirty="0"/>
              <a:t>, they have gaps that make a </a:t>
            </a:r>
            <a:r>
              <a:rPr lang="en-US" sz="2000" dirty="0" err="1"/>
              <a:t>clickety</a:t>
            </a:r>
            <a:r>
              <a:rPr lang="en-US" sz="2000" dirty="0"/>
              <a:t>-clack sound.</a:t>
            </a:r>
          </a:p>
          <a:p>
            <a:endParaRPr lang="en-US" sz="2000" dirty="0"/>
          </a:p>
          <a:p>
            <a:r>
              <a:rPr lang="en-US" sz="2000" dirty="0"/>
              <a:t> Now instead they are welded together to eliminate the sound – and laid down on hottest days to avoid buckling due to heat. On cooler days, the tracks contract, but that just stretches the tracks, not distorting them</a:t>
            </a:r>
          </a:p>
        </p:txBody>
      </p:sp>
      <p:sp>
        <p:nvSpPr>
          <p:cNvPr id="9" name="Rectangle 8"/>
          <p:cNvSpPr/>
          <p:nvPr/>
        </p:nvSpPr>
        <p:spPr>
          <a:xfrm>
            <a:off x="0" y="762000"/>
            <a:ext cx="8610600" cy="646331"/>
          </a:xfrm>
          <a:prstGeom prst="rect">
            <a:avLst/>
          </a:prstGeom>
        </p:spPr>
        <p:txBody>
          <a:bodyPr wrap="square">
            <a:spAutoFit/>
          </a:bodyPr>
          <a:lstStyle/>
          <a:p>
            <a:pPr>
              <a:lnSpc>
                <a:spcPct val="90000"/>
              </a:lnSpc>
              <a:buFontTx/>
              <a:buNone/>
            </a:pPr>
            <a:r>
              <a:rPr lang="en-US" sz="2000" b="1" dirty="0" err="1" smtClean="0">
                <a:solidFill>
                  <a:srgbClr val="0070C0"/>
                </a:solidFill>
              </a:rPr>
              <a:t>Eg</a:t>
            </a:r>
            <a:r>
              <a:rPr lang="en-US" sz="2000" b="1" dirty="0" smtClean="0">
                <a:solidFill>
                  <a:srgbClr val="0070C0"/>
                </a:solidFill>
              </a:rPr>
              <a:t>.</a:t>
            </a:r>
            <a:r>
              <a:rPr lang="en-US" sz="2000" dirty="0" smtClean="0">
                <a:solidFill>
                  <a:srgbClr val="0070C0"/>
                </a:solidFill>
              </a:rPr>
              <a:t> </a:t>
            </a:r>
            <a:r>
              <a:rPr lang="en-US" sz="2000" dirty="0" smtClean="0"/>
              <a:t>Concrete roads or bridges are intersected by gaps (often with tar) so concrete can freely expand in summer, contract in winter.</a:t>
            </a:r>
            <a:endParaRPr lang="en-US" sz="2000" dirty="0"/>
          </a:p>
        </p:txBody>
      </p:sp>
      <p:pic>
        <p:nvPicPr>
          <p:cNvPr id="11" name="Picture 3" descr="Train1"/>
          <p:cNvPicPr>
            <a:picLocks noChangeAspect="1" noChangeArrowheads="1"/>
          </p:cNvPicPr>
          <p:nvPr/>
        </p:nvPicPr>
        <p:blipFill>
          <a:blip r:embed="rId3"/>
          <a:srcRect/>
          <a:stretch>
            <a:fillRect/>
          </a:stretch>
        </p:blipFill>
        <p:spPr bwMode="auto">
          <a:xfrm>
            <a:off x="6096000" y="1447800"/>
            <a:ext cx="3048000" cy="3717603"/>
          </a:xfrm>
          <a:prstGeom prst="rect">
            <a:avLst/>
          </a:prstGeom>
          <a:noFill/>
        </p:spPr>
      </p:pic>
      <p:sp>
        <p:nvSpPr>
          <p:cNvPr id="12" name="Rectangle 4"/>
          <p:cNvSpPr>
            <a:spLocks noChangeArrowheads="1"/>
          </p:cNvSpPr>
          <p:nvPr/>
        </p:nvSpPr>
        <p:spPr bwMode="auto">
          <a:xfrm>
            <a:off x="4114800" y="5105400"/>
            <a:ext cx="5029200" cy="1200329"/>
          </a:xfrm>
          <a:prstGeom prst="rect">
            <a:avLst/>
          </a:prstGeom>
          <a:noFill/>
          <a:ln w="9525">
            <a:noFill/>
            <a:miter lim="800000"/>
            <a:headEnd/>
            <a:tailEnd/>
          </a:ln>
          <a:effectLst/>
        </p:spPr>
        <p:txBody>
          <a:bodyPr wrap="square">
            <a:spAutoFit/>
          </a:bodyPr>
          <a:lstStyle/>
          <a:p>
            <a:r>
              <a:rPr lang="en-US" altLang="ja-JP" dirty="0">
                <a:solidFill>
                  <a:srgbClr val="00B0F0"/>
                </a:solidFill>
                <a:ea typeface="ＭＳ Ｐゴシック" pitchFamily="50" charset="-128"/>
              </a:rPr>
              <a:t>Thermal expansion: The extreme temperature of a July day in </a:t>
            </a:r>
            <a:r>
              <a:rPr lang="en-US" altLang="ja-JP" dirty="0" smtClean="0">
                <a:solidFill>
                  <a:srgbClr val="00B0F0"/>
                </a:solidFill>
                <a:ea typeface="ＭＳ Ｐゴシック" pitchFamily="50" charset="-128"/>
              </a:rPr>
              <a:t>Asbury Park</a:t>
            </a:r>
            <a:r>
              <a:rPr lang="en-US" altLang="ja-JP" dirty="0">
                <a:solidFill>
                  <a:srgbClr val="00B0F0"/>
                </a:solidFill>
                <a:ea typeface="ＭＳ Ｐゴシック" pitchFamily="50" charset="-128"/>
              </a:rPr>
              <a:t>, NJ, caused these railroad tracks to buckle and derail the</a:t>
            </a:r>
          </a:p>
          <a:p>
            <a:r>
              <a:rPr lang="en-US" altLang="ja-JP" dirty="0">
                <a:solidFill>
                  <a:srgbClr val="00B0F0"/>
                </a:solidFill>
                <a:ea typeface="ＭＳ Ｐゴシック" pitchFamily="50" charset="-128"/>
              </a:rPr>
              <a:t>train in the distance. </a:t>
            </a:r>
            <a:r>
              <a:rPr lang="en-US" altLang="ja-JP" i="1" dirty="0">
                <a:solidFill>
                  <a:srgbClr val="00B0F0"/>
                </a:solidFill>
                <a:ea typeface="ＭＳ Ｐゴシック" pitchFamily="50" charset="-128"/>
              </a:rPr>
              <a:t>(AP/Wide World Photos)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2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228600"/>
            <a:ext cx="8229600" cy="1143000"/>
          </a:xfrm>
        </p:spPr>
        <p:txBody>
          <a:bodyPr/>
          <a:lstStyle/>
          <a:p>
            <a:r>
              <a:rPr lang="en-US" sz="3200" u="sng" dirty="0"/>
              <a:t>Thermal expansion cont.</a:t>
            </a:r>
          </a:p>
        </p:txBody>
      </p:sp>
      <p:pic>
        <p:nvPicPr>
          <p:cNvPr id="30724" name="Picture 4" descr="15-15Figure_FIG"/>
          <p:cNvPicPr>
            <a:picLocks noGrp="1" noChangeAspect="1" noChangeArrowheads="1"/>
          </p:cNvPicPr>
          <p:nvPr>
            <p:ph sz="half" idx="1"/>
          </p:nvPr>
        </p:nvPicPr>
        <p:blipFill>
          <a:blip r:embed="rId3"/>
          <a:srcRect b="17629"/>
          <a:stretch>
            <a:fillRect/>
          </a:stretch>
        </p:blipFill>
        <p:spPr>
          <a:xfrm>
            <a:off x="762000" y="2286000"/>
            <a:ext cx="7093527" cy="1219200"/>
          </a:xfrm>
          <a:noFill/>
          <a:ln/>
        </p:spPr>
      </p:pic>
      <p:sp>
        <p:nvSpPr>
          <p:cNvPr id="30729" name="Text Box 9"/>
          <p:cNvSpPr txBox="1">
            <a:spLocks noChangeArrowheads="1"/>
          </p:cNvSpPr>
          <p:nvPr/>
        </p:nvSpPr>
        <p:spPr bwMode="auto">
          <a:xfrm>
            <a:off x="228600" y="838200"/>
            <a:ext cx="8305800" cy="1169551"/>
          </a:xfrm>
          <a:prstGeom prst="rect">
            <a:avLst/>
          </a:prstGeom>
          <a:noFill/>
          <a:ln w="9525">
            <a:noFill/>
            <a:miter lim="800000"/>
            <a:headEnd/>
            <a:tailEnd/>
          </a:ln>
          <a:effectLst/>
        </p:spPr>
        <p:txBody>
          <a:bodyPr wrap="square">
            <a:spAutoFit/>
          </a:bodyPr>
          <a:lstStyle/>
          <a:p>
            <a:pPr>
              <a:spcBef>
                <a:spcPct val="50000"/>
              </a:spcBef>
              <a:buFontTx/>
              <a:buChar char="•"/>
            </a:pPr>
            <a:r>
              <a:rPr lang="en-US" dirty="0"/>
              <a:t> </a:t>
            </a:r>
            <a:r>
              <a:rPr lang="en-US" sz="2000" dirty="0"/>
              <a:t>Different materials expand at different rates: </a:t>
            </a:r>
            <a:r>
              <a:rPr lang="en-US" sz="2000" dirty="0" smtClean="0"/>
              <a:t>e.g. </a:t>
            </a:r>
            <a:r>
              <a:rPr lang="en-US" sz="2000" dirty="0"/>
              <a:t>brass more than iron</a:t>
            </a:r>
          </a:p>
          <a:p>
            <a:pPr>
              <a:spcBef>
                <a:spcPct val="50000"/>
              </a:spcBef>
            </a:pPr>
            <a:r>
              <a:rPr lang="en-US" sz="2000" dirty="0"/>
              <a:t>Generally, something that expands more when heated, also contracts more when cooled.</a:t>
            </a:r>
          </a:p>
        </p:txBody>
      </p:sp>
      <p:sp>
        <p:nvSpPr>
          <p:cNvPr id="30730" name="Text Box 10"/>
          <p:cNvSpPr txBox="1">
            <a:spLocks noChangeArrowheads="1"/>
          </p:cNvSpPr>
          <p:nvPr/>
        </p:nvSpPr>
        <p:spPr bwMode="auto">
          <a:xfrm>
            <a:off x="457200" y="3962400"/>
            <a:ext cx="8686800" cy="1477328"/>
          </a:xfrm>
          <a:prstGeom prst="rect">
            <a:avLst/>
          </a:prstGeom>
          <a:noFill/>
          <a:ln w="9525">
            <a:noFill/>
            <a:miter lim="800000"/>
            <a:headEnd/>
            <a:tailEnd/>
          </a:ln>
          <a:effectLst/>
        </p:spPr>
        <p:txBody>
          <a:bodyPr wrap="square">
            <a:spAutoFit/>
          </a:bodyPr>
          <a:lstStyle/>
          <a:p>
            <a:pPr>
              <a:spcBef>
                <a:spcPct val="50000"/>
              </a:spcBef>
            </a:pPr>
            <a:r>
              <a:rPr lang="en-US" sz="2000" dirty="0" err="1">
                <a:solidFill>
                  <a:srgbClr val="0070C0"/>
                </a:solidFill>
              </a:rPr>
              <a:t>eg</a:t>
            </a:r>
            <a:r>
              <a:rPr lang="en-US" sz="2000" dirty="0">
                <a:solidFill>
                  <a:srgbClr val="0070C0"/>
                </a:solidFill>
              </a:rPr>
              <a:t>. </a:t>
            </a:r>
            <a:r>
              <a:rPr lang="en-US" sz="2000" u="sng" dirty="0">
                <a:solidFill>
                  <a:srgbClr val="0070C0"/>
                </a:solidFill>
              </a:rPr>
              <a:t>Bimetallic strip</a:t>
            </a:r>
            <a:r>
              <a:rPr lang="en-US" sz="2000" dirty="0">
                <a:solidFill>
                  <a:srgbClr val="0070C0"/>
                </a:solidFill>
              </a:rPr>
              <a:t>: brass expands and contracts more than </a:t>
            </a:r>
            <a:r>
              <a:rPr lang="en-US" sz="2000" dirty="0" smtClean="0">
                <a:solidFill>
                  <a:srgbClr val="0070C0"/>
                </a:solidFill>
              </a:rPr>
              <a:t>iron – explains curves in strip shown (outer curve longer than inner)</a:t>
            </a:r>
            <a:endParaRPr lang="en-US" sz="2000" dirty="0">
              <a:solidFill>
                <a:srgbClr val="0070C0"/>
              </a:solidFill>
            </a:endParaRPr>
          </a:p>
          <a:p>
            <a:pPr>
              <a:spcBef>
                <a:spcPct val="50000"/>
              </a:spcBef>
            </a:pPr>
            <a:r>
              <a:rPr lang="en-US" sz="2000" dirty="0"/>
              <a:t>Useful in devices, </a:t>
            </a:r>
            <a:r>
              <a:rPr lang="en-US" sz="2000" dirty="0" err="1"/>
              <a:t>eg</a:t>
            </a:r>
            <a:r>
              <a:rPr lang="en-US" sz="2000" dirty="0"/>
              <a:t> in thermostats, bending in response to temp</a:t>
            </a:r>
            <a:r>
              <a:rPr lang="en-US" dirty="0"/>
              <a:t> </a:t>
            </a:r>
            <a:r>
              <a:rPr lang="en-US" sz="2000" dirty="0"/>
              <a:t>change can open/close circuit in a heating or cooling unit.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3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07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077200" cy="715962"/>
          </a:xfrm>
        </p:spPr>
        <p:txBody>
          <a:bodyPr/>
          <a:lstStyle/>
          <a:p>
            <a:r>
              <a:rPr lang="en-US" sz="3200" u="sng"/>
              <a:t>Clicker Question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077200" cy="715962"/>
          </a:xfrm>
        </p:spPr>
        <p:txBody>
          <a:bodyPr/>
          <a:lstStyle/>
          <a:p>
            <a:r>
              <a:rPr lang="en-US" sz="3200" u="sng"/>
              <a:t>Other Questions</a:t>
            </a:r>
          </a:p>
        </p:txBody>
      </p:sp>
      <p:sp>
        <p:nvSpPr>
          <p:cNvPr id="9221" name="Text Box 5"/>
          <p:cNvSpPr txBox="1">
            <a:spLocks noChangeArrowheads="1"/>
          </p:cNvSpPr>
          <p:nvPr/>
        </p:nvSpPr>
        <p:spPr bwMode="auto">
          <a:xfrm>
            <a:off x="304800" y="1371600"/>
            <a:ext cx="8382000" cy="1616075"/>
          </a:xfrm>
          <a:prstGeom prst="rect">
            <a:avLst/>
          </a:prstGeom>
          <a:noFill/>
          <a:ln w="9525">
            <a:noFill/>
            <a:miter lim="800000"/>
            <a:headEnd/>
            <a:tailEnd/>
          </a:ln>
          <a:effectLst/>
        </p:spPr>
        <p:txBody>
          <a:bodyPr>
            <a:spAutoFit/>
          </a:bodyPr>
          <a:lstStyle/>
          <a:p>
            <a:pPr>
              <a:spcBef>
                <a:spcPct val="50000"/>
              </a:spcBef>
              <a:buFontTx/>
              <a:buChar char="•"/>
            </a:pPr>
            <a:r>
              <a:rPr lang="en-US" sz="2000"/>
              <a:t> Why is it advisable not to completely fill the gas tank in a car that may sit in sunlight in a hot day after being filled?</a:t>
            </a:r>
          </a:p>
          <a:p>
            <a:pPr>
              <a:spcBef>
                <a:spcPct val="50000"/>
              </a:spcBef>
            </a:pPr>
            <a:r>
              <a:rPr lang="en-US" sz="2000"/>
              <a:t> </a:t>
            </a:r>
          </a:p>
          <a:p>
            <a:pPr>
              <a:spcBef>
                <a:spcPct val="50000"/>
              </a:spcBef>
            </a:pPr>
            <a:r>
              <a:rPr lang="en-US" sz="2000"/>
              <a:t>	</a:t>
            </a:r>
            <a:r>
              <a:rPr lang="en-US" sz="2000">
                <a:solidFill>
                  <a:srgbClr val="993366"/>
                </a:solidFill>
              </a:rPr>
              <a:t>As it warms, it expands, overflowing and causing a hazard.</a:t>
            </a:r>
            <a:endParaRPr lang="en-US" sz="2000"/>
          </a:p>
        </p:txBody>
      </p:sp>
      <p:sp>
        <p:nvSpPr>
          <p:cNvPr id="9222" name="Text Box 6"/>
          <p:cNvSpPr txBox="1">
            <a:spLocks noChangeArrowheads="1"/>
          </p:cNvSpPr>
          <p:nvPr/>
        </p:nvSpPr>
        <p:spPr bwMode="auto">
          <a:xfrm>
            <a:off x="609600" y="4114800"/>
            <a:ext cx="8001000" cy="1463675"/>
          </a:xfrm>
          <a:prstGeom prst="rect">
            <a:avLst/>
          </a:prstGeom>
          <a:noFill/>
          <a:ln w="9525">
            <a:noFill/>
            <a:miter lim="800000"/>
            <a:headEnd/>
            <a:tailEnd/>
          </a:ln>
          <a:effectLst/>
        </p:spPr>
        <p:txBody>
          <a:bodyPr>
            <a:spAutoFit/>
          </a:bodyPr>
          <a:lstStyle/>
          <a:p>
            <a:pPr>
              <a:spcBef>
                <a:spcPct val="50000"/>
              </a:spcBef>
              <a:buFontTx/>
              <a:buChar char="•"/>
            </a:pPr>
            <a:r>
              <a:rPr lang="en-US" sz="2000"/>
              <a:t> If place a dented ping-pong ball in boiling water, the dent is removed. Why?</a:t>
            </a:r>
          </a:p>
          <a:p>
            <a:pPr>
              <a:spcBef>
                <a:spcPct val="50000"/>
              </a:spcBef>
            </a:pPr>
            <a:r>
              <a:rPr lang="en-US" sz="2000">
                <a:solidFill>
                  <a:srgbClr val="993366"/>
                </a:solidFill>
              </a:rPr>
              <a:t>			Because the ball expands as its temp rises, so pops back out into a sphere.</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2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28600"/>
            <a:ext cx="8229600" cy="1143000"/>
          </a:xfrm>
        </p:spPr>
        <p:txBody>
          <a:bodyPr/>
          <a:lstStyle/>
          <a:p>
            <a:r>
              <a:rPr lang="en-US" sz="3200" u="sng" dirty="0" err="1" smtClean="0"/>
              <a:t>Anomolous</a:t>
            </a:r>
            <a:r>
              <a:rPr lang="en-US" sz="3200" u="sng" dirty="0" smtClean="0"/>
              <a:t> expansion </a:t>
            </a:r>
            <a:r>
              <a:rPr lang="en-US" sz="3200" u="sng" dirty="0"/>
              <a:t>of water</a:t>
            </a:r>
          </a:p>
        </p:txBody>
      </p:sp>
      <p:sp>
        <p:nvSpPr>
          <p:cNvPr id="34819" name="Rectangle 3"/>
          <p:cNvSpPr>
            <a:spLocks noGrp="1" noChangeArrowheads="1"/>
          </p:cNvSpPr>
          <p:nvPr>
            <p:ph type="body" sz="half" idx="1"/>
          </p:nvPr>
        </p:nvSpPr>
        <p:spPr>
          <a:xfrm>
            <a:off x="0" y="1066800"/>
            <a:ext cx="5486400" cy="4525963"/>
          </a:xfrm>
        </p:spPr>
        <p:txBody>
          <a:bodyPr/>
          <a:lstStyle/>
          <a:p>
            <a:r>
              <a:rPr lang="en-US" sz="2400" dirty="0"/>
              <a:t>All common liquids expand when heated – but </a:t>
            </a:r>
            <a:r>
              <a:rPr lang="en-US" sz="2400" i="1" dirty="0"/>
              <a:t>not</a:t>
            </a:r>
            <a:r>
              <a:rPr lang="en-US" sz="2400" dirty="0"/>
              <a:t> water at temps near the freezing point!</a:t>
            </a:r>
          </a:p>
          <a:p>
            <a:endParaRPr lang="en-US" sz="2400" dirty="0"/>
          </a:p>
          <a:p>
            <a:pPr>
              <a:buFontTx/>
              <a:buNone/>
            </a:pPr>
            <a:r>
              <a:rPr lang="en-US" sz="2000" dirty="0"/>
              <a:t>Ice-cold water at melting temp, 0</a:t>
            </a:r>
            <a:r>
              <a:rPr lang="en-US" sz="2000" baseline="30000" dirty="0"/>
              <a:t>o</a:t>
            </a:r>
            <a:r>
              <a:rPr lang="en-US" sz="2000" dirty="0"/>
              <a:t>C = 32</a:t>
            </a:r>
            <a:r>
              <a:rPr lang="en-US" sz="2000" baseline="30000" dirty="0"/>
              <a:t>o</a:t>
            </a:r>
            <a:r>
              <a:rPr lang="en-US" sz="2000" dirty="0"/>
              <a:t>F, </a:t>
            </a:r>
            <a:r>
              <a:rPr lang="en-US" sz="2000" i="1" dirty="0"/>
              <a:t>contracts</a:t>
            </a:r>
            <a:r>
              <a:rPr lang="en-US" sz="2000" dirty="0"/>
              <a:t> when temp is increased – until 4</a:t>
            </a:r>
            <a:r>
              <a:rPr lang="en-US" sz="2000" baseline="30000" dirty="0"/>
              <a:t>o</a:t>
            </a:r>
            <a:r>
              <a:rPr lang="en-US" sz="2000" dirty="0"/>
              <a:t>C, after which it does expand like normal materials:</a:t>
            </a:r>
          </a:p>
        </p:txBody>
      </p:sp>
      <p:pic>
        <p:nvPicPr>
          <p:cNvPr id="34820" name="Picture 4" descr="fig15-16"/>
          <p:cNvPicPr>
            <a:picLocks noGrp="1" noChangeAspect="1" noChangeArrowheads="1"/>
          </p:cNvPicPr>
          <p:nvPr>
            <p:ph sz="quarter" idx="2"/>
          </p:nvPr>
        </p:nvPicPr>
        <p:blipFill>
          <a:blip r:embed="rId3"/>
          <a:srcRect l="16982" t="10617" r="18867" b="16580"/>
          <a:stretch>
            <a:fillRect/>
          </a:stretch>
        </p:blipFill>
        <p:spPr>
          <a:xfrm>
            <a:off x="5410200" y="1371600"/>
            <a:ext cx="3733800" cy="2805113"/>
          </a:xfrm>
          <a:noFill/>
          <a:ln/>
        </p:spPr>
      </p:pic>
      <p:sp>
        <p:nvSpPr>
          <p:cNvPr id="34822" name="Text Box 6"/>
          <p:cNvSpPr txBox="1">
            <a:spLocks noChangeArrowheads="1"/>
          </p:cNvSpPr>
          <p:nvPr/>
        </p:nvSpPr>
        <p:spPr bwMode="auto">
          <a:xfrm>
            <a:off x="304800" y="4876800"/>
            <a:ext cx="8305800" cy="1004888"/>
          </a:xfrm>
          <a:prstGeom prst="rect">
            <a:avLst/>
          </a:prstGeom>
          <a:noFill/>
          <a:ln w="9525">
            <a:noFill/>
            <a:miter lim="800000"/>
            <a:headEnd/>
            <a:tailEnd/>
          </a:ln>
          <a:effectLst/>
        </p:spPr>
        <p:txBody>
          <a:bodyPr>
            <a:spAutoFit/>
          </a:bodyPr>
          <a:lstStyle/>
          <a:p>
            <a:pPr>
              <a:spcBef>
                <a:spcPct val="50000"/>
              </a:spcBef>
            </a:pPr>
            <a:r>
              <a:rPr lang="en-US" sz="2400"/>
              <a:t>At what temp does water have its greatest density? </a:t>
            </a:r>
          </a:p>
          <a:p>
            <a:pPr>
              <a:spcBef>
                <a:spcPct val="50000"/>
              </a:spcBef>
            </a:pPr>
            <a:r>
              <a:rPr lang="en-US" sz="2400"/>
              <a:t>At 4</a:t>
            </a:r>
            <a:r>
              <a:rPr lang="en-US" sz="2400" baseline="30000"/>
              <a:t>o</a:t>
            </a:r>
            <a:r>
              <a:rPr lang="en-US" sz="2400"/>
              <a:t>C, smallest volume.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2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2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001000" cy="792163"/>
          </a:xfrm>
        </p:spPr>
        <p:txBody>
          <a:bodyPr/>
          <a:lstStyle/>
          <a:p>
            <a:r>
              <a:rPr lang="en-US" sz="3200" u="sng" dirty="0" smtClean="0"/>
              <a:t> Temperature </a:t>
            </a:r>
            <a:endParaRPr lang="en-US" sz="3200" u="sng" dirty="0"/>
          </a:p>
        </p:txBody>
      </p:sp>
      <p:sp>
        <p:nvSpPr>
          <p:cNvPr id="8195" name="Rectangle 3"/>
          <p:cNvSpPr>
            <a:spLocks noGrp="1" noChangeArrowheads="1"/>
          </p:cNvSpPr>
          <p:nvPr>
            <p:ph type="body" idx="1"/>
          </p:nvPr>
        </p:nvSpPr>
        <p:spPr>
          <a:xfrm>
            <a:off x="457200" y="1066800"/>
            <a:ext cx="8153400" cy="1143000"/>
          </a:xfrm>
        </p:spPr>
        <p:txBody>
          <a:bodyPr/>
          <a:lstStyle/>
          <a:p>
            <a:pPr>
              <a:lnSpc>
                <a:spcPct val="90000"/>
              </a:lnSpc>
            </a:pPr>
            <a:r>
              <a:rPr lang="en-US" sz="2000" dirty="0"/>
              <a:t>How hot something feels is a measure of the kinetic energy of the constituent atoms/molecules – these are continually randomly jiggling. We’ll study concepts and relationships between temperature, heat, energy, expansion.</a:t>
            </a:r>
          </a:p>
          <a:p>
            <a:pPr>
              <a:lnSpc>
                <a:spcPct val="90000"/>
              </a:lnSpc>
              <a:buFontTx/>
              <a:buNone/>
            </a:pPr>
            <a:endParaRPr lang="en-US" sz="2000" dirty="0"/>
          </a:p>
          <a:p>
            <a:pPr>
              <a:lnSpc>
                <a:spcPct val="90000"/>
              </a:lnSpc>
              <a:buFontTx/>
              <a:buNone/>
            </a:pPr>
            <a:endParaRPr lang="en-US" sz="2000" dirty="0"/>
          </a:p>
          <a:p>
            <a:pPr>
              <a:lnSpc>
                <a:spcPct val="90000"/>
              </a:lnSpc>
              <a:buFontTx/>
              <a:buNone/>
            </a:pPr>
            <a:endParaRPr lang="en-US" sz="2000" dirty="0"/>
          </a:p>
        </p:txBody>
      </p:sp>
      <p:sp>
        <p:nvSpPr>
          <p:cNvPr id="8196" name="Text Box 4"/>
          <p:cNvSpPr txBox="1">
            <a:spLocks noChangeArrowheads="1"/>
          </p:cNvSpPr>
          <p:nvPr/>
        </p:nvSpPr>
        <p:spPr bwMode="auto">
          <a:xfrm>
            <a:off x="381000" y="2286000"/>
            <a:ext cx="8763000" cy="4206875"/>
          </a:xfrm>
          <a:prstGeom prst="rect">
            <a:avLst/>
          </a:prstGeom>
          <a:noFill/>
          <a:ln w="9525">
            <a:noFill/>
            <a:miter lim="800000"/>
            <a:headEnd/>
            <a:tailEnd/>
          </a:ln>
          <a:effectLst/>
        </p:spPr>
        <p:txBody>
          <a:bodyPr>
            <a:spAutoFit/>
          </a:bodyPr>
          <a:lstStyle/>
          <a:p>
            <a:pPr marL="342900" indent="-342900">
              <a:spcBef>
                <a:spcPct val="50000"/>
              </a:spcBef>
            </a:pPr>
            <a:r>
              <a:rPr lang="en-US" sz="2000" b="1" u="sng" dirty="0"/>
              <a:t>Temperature</a:t>
            </a:r>
          </a:p>
          <a:p>
            <a:pPr marL="342900" indent="-342900">
              <a:spcBef>
                <a:spcPct val="50000"/>
              </a:spcBef>
            </a:pPr>
            <a:r>
              <a:rPr lang="en-US" sz="2000" dirty="0"/>
              <a:t>Tells us how warm or cold an object is with respect to some standard.</a:t>
            </a:r>
          </a:p>
          <a:p>
            <a:pPr marL="342900" indent="-342900">
              <a:spcBef>
                <a:spcPct val="50000"/>
              </a:spcBef>
            </a:pPr>
            <a:r>
              <a:rPr lang="en-US" sz="2000" dirty="0"/>
              <a:t>Proportional to the average “translational” kinetic energy of molecules</a:t>
            </a:r>
          </a:p>
          <a:p>
            <a:pPr marL="342900" indent="-342900">
              <a:spcBef>
                <a:spcPct val="50000"/>
              </a:spcBef>
            </a:pPr>
            <a:r>
              <a:rPr lang="en-US" sz="2000" dirty="0"/>
              <a:t>				</a:t>
            </a:r>
            <a:r>
              <a:rPr lang="en-US" sz="2000" dirty="0">
                <a:solidFill>
                  <a:schemeClr val="accent2"/>
                </a:solidFill>
              </a:rPr>
              <a:t>i.e. motion carrying molecule from one place to another, as opposed to rotational or </a:t>
            </a:r>
            <a:r>
              <a:rPr lang="en-US" sz="2000" dirty="0" err="1">
                <a:solidFill>
                  <a:schemeClr val="accent2"/>
                </a:solidFill>
              </a:rPr>
              <a:t>vibrational</a:t>
            </a:r>
            <a:r>
              <a:rPr lang="en-US" sz="2000" dirty="0">
                <a:solidFill>
                  <a:schemeClr val="accent2"/>
                </a:solidFill>
              </a:rPr>
              <a:t> motion – </a:t>
            </a:r>
            <a:r>
              <a:rPr lang="en-US" sz="2000" dirty="0" smtClean="0">
                <a:solidFill>
                  <a:schemeClr val="accent2"/>
                </a:solidFill>
              </a:rPr>
              <a:t>the </a:t>
            </a:r>
            <a:r>
              <a:rPr lang="en-US" sz="2000" dirty="0">
                <a:solidFill>
                  <a:schemeClr val="accent2"/>
                </a:solidFill>
              </a:rPr>
              <a:t>latter </a:t>
            </a:r>
            <a:r>
              <a:rPr lang="en-US" sz="2000" dirty="0" smtClean="0">
                <a:solidFill>
                  <a:schemeClr val="accent2"/>
                </a:solidFill>
              </a:rPr>
              <a:t>two don’t </a:t>
            </a:r>
            <a:r>
              <a:rPr lang="en-US" sz="2000" dirty="0">
                <a:solidFill>
                  <a:schemeClr val="accent2"/>
                </a:solidFill>
              </a:rPr>
              <a:t>directly affect temperature.</a:t>
            </a:r>
          </a:p>
          <a:p>
            <a:pPr marL="342900" indent="-342900">
              <a:spcBef>
                <a:spcPct val="50000"/>
              </a:spcBef>
            </a:pPr>
            <a:endParaRPr lang="en-US" sz="2000" dirty="0">
              <a:solidFill>
                <a:schemeClr val="accent2"/>
              </a:solidFill>
            </a:endParaRPr>
          </a:p>
          <a:p>
            <a:pPr marL="342900" indent="-342900">
              <a:spcBef>
                <a:spcPct val="50000"/>
              </a:spcBef>
            </a:pPr>
            <a:r>
              <a:rPr lang="en-US" sz="2000" dirty="0" err="1"/>
              <a:t>Eg</a:t>
            </a:r>
            <a:r>
              <a:rPr lang="en-US" sz="2000" dirty="0"/>
              <a:t>. Microwave oven: microwaves cause water molecules in food to oscillate with considerable </a:t>
            </a:r>
            <a:r>
              <a:rPr lang="en-US" sz="2000" i="1" dirty="0"/>
              <a:t>rotational </a:t>
            </a:r>
            <a:r>
              <a:rPr lang="en-US" sz="2000" dirty="0"/>
              <a:t>KE. But to get the food to cook (</a:t>
            </a:r>
            <a:r>
              <a:rPr lang="en-US" sz="2000" dirty="0" smtClean="0"/>
              <a:t>i.e. </a:t>
            </a:r>
            <a:r>
              <a:rPr lang="en-US" sz="2000" dirty="0"/>
              <a:t>temp to rise), these </a:t>
            </a:r>
            <a:r>
              <a:rPr lang="en-US" sz="2000" dirty="0" smtClean="0"/>
              <a:t>molecules </a:t>
            </a:r>
            <a:r>
              <a:rPr lang="en-US" sz="2000" dirty="0"/>
              <a:t>bounce into neighboring </a:t>
            </a:r>
            <a:r>
              <a:rPr lang="en-US" sz="2000" dirty="0" smtClean="0"/>
              <a:t>molecules, </a:t>
            </a:r>
            <a:r>
              <a:rPr lang="en-US" sz="2000" dirty="0"/>
              <a:t>imparting their KE.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457200" y="1066800"/>
            <a:ext cx="8382000" cy="1006475"/>
          </a:xfrm>
          <a:prstGeom prst="rect">
            <a:avLst/>
          </a:prstGeom>
          <a:noFill/>
          <a:ln w="9525">
            <a:noFill/>
            <a:miter lim="800000"/>
            <a:headEnd/>
            <a:tailEnd/>
          </a:ln>
          <a:effectLst/>
        </p:spPr>
        <p:txBody>
          <a:bodyPr>
            <a:spAutoFit/>
          </a:bodyPr>
          <a:lstStyle/>
          <a:p>
            <a:pPr>
              <a:spcBef>
                <a:spcPct val="50000"/>
              </a:spcBef>
            </a:pPr>
            <a:r>
              <a:rPr lang="en-US" sz="2000"/>
              <a:t>When water is solid ice (just below 0</a:t>
            </a:r>
            <a:r>
              <a:rPr lang="en-US" sz="2000" baseline="30000"/>
              <a:t>o</a:t>
            </a:r>
            <a:r>
              <a:rPr lang="en-US" sz="2000"/>
              <a:t>C), its volume is larger, and density smaller (hence ice floats on water). But if further cooled, then it will contract. </a:t>
            </a:r>
          </a:p>
        </p:txBody>
      </p:sp>
      <p:pic>
        <p:nvPicPr>
          <p:cNvPr id="45061" name="Picture 5" descr="15-18Figure_FIG"/>
          <p:cNvPicPr>
            <a:picLocks noChangeAspect="1" noChangeArrowheads="1"/>
          </p:cNvPicPr>
          <p:nvPr/>
        </p:nvPicPr>
        <p:blipFill>
          <a:blip r:embed="rId3"/>
          <a:srcRect/>
          <a:stretch>
            <a:fillRect/>
          </a:stretch>
        </p:blipFill>
        <p:spPr bwMode="auto">
          <a:xfrm>
            <a:off x="2057400" y="4191000"/>
            <a:ext cx="5257800" cy="2692400"/>
          </a:xfrm>
          <a:prstGeom prst="rect">
            <a:avLst/>
          </a:prstGeom>
          <a:noFill/>
          <a:ln w="9525">
            <a:noFill/>
            <a:miter lim="800000"/>
            <a:headEnd/>
            <a:tailEnd/>
          </a:ln>
        </p:spPr>
      </p:pic>
      <p:sp>
        <p:nvSpPr>
          <p:cNvPr id="45062" name="Text Box 6"/>
          <p:cNvSpPr txBox="1">
            <a:spLocks noChangeArrowheads="1"/>
          </p:cNvSpPr>
          <p:nvPr/>
        </p:nvSpPr>
        <p:spPr bwMode="auto">
          <a:xfrm>
            <a:off x="381000" y="2514600"/>
            <a:ext cx="8229600" cy="1463675"/>
          </a:xfrm>
          <a:prstGeom prst="rect">
            <a:avLst/>
          </a:prstGeom>
          <a:noFill/>
          <a:ln w="9525">
            <a:noFill/>
            <a:miter lim="800000"/>
            <a:headEnd/>
            <a:tailEnd/>
          </a:ln>
          <a:effectLst/>
        </p:spPr>
        <p:txBody>
          <a:bodyPr>
            <a:spAutoFit/>
          </a:bodyPr>
          <a:lstStyle/>
          <a:p>
            <a:pPr>
              <a:spcBef>
                <a:spcPct val="50000"/>
              </a:spcBef>
            </a:pPr>
            <a:r>
              <a:rPr lang="en-US" sz="2000"/>
              <a:t>Ice has crystalline structure – open-structured crystals due to angular shape of water molecules. </a:t>
            </a:r>
          </a:p>
          <a:p>
            <a:pPr>
              <a:spcBef>
                <a:spcPct val="50000"/>
              </a:spcBef>
            </a:pPr>
            <a:r>
              <a:rPr lang="en-US" sz="2000"/>
              <a:t>In ice-cold water, most molecules are in liquid phase (water) but also a few ice-crystals here and there.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6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06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200" u="sng"/>
              <a:t>Clicker Question</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3"/>
          <p:cNvSpPr txBox="1">
            <a:spLocks noChangeArrowheads="1"/>
          </p:cNvSpPr>
          <p:nvPr/>
        </p:nvSpPr>
        <p:spPr bwMode="auto">
          <a:xfrm>
            <a:off x="1219200" y="304800"/>
            <a:ext cx="6629400" cy="579438"/>
          </a:xfrm>
          <a:prstGeom prst="rect">
            <a:avLst/>
          </a:prstGeom>
          <a:noFill/>
          <a:ln w="9525">
            <a:noFill/>
            <a:miter lim="800000"/>
            <a:headEnd/>
            <a:tailEnd/>
          </a:ln>
          <a:effectLst/>
        </p:spPr>
        <p:txBody>
          <a:bodyPr>
            <a:spAutoFit/>
          </a:bodyPr>
          <a:lstStyle/>
          <a:p>
            <a:pPr algn="ctr">
              <a:spcBef>
                <a:spcPct val="50000"/>
              </a:spcBef>
            </a:pPr>
            <a:r>
              <a:rPr lang="en-US" sz="3200" b="1" u="sng"/>
              <a:t>Clicker Question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fig15-18"/>
          <p:cNvPicPr>
            <a:picLocks noGrp="1" noChangeAspect="1" noChangeArrowheads="1"/>
          </p:cNvPicPr>
          <p:nvPr>
            <p:ph idx="1"/>
          </p:nvPr>
        </p:nvPicPr>
        <p:blipFill>
          <a:blip r:embed="rId3"/>
          <a:srcRect l="11940" t="13994" r="8955" b="16035"/>
          <a:stretch>
            <a:fillRect/>
          </a:stretch>
        </p:blipFill>
        <p:spPr>
          <a:xfrm>
            <a:off x="609600" y="3276600"/>
            <a:ext cx="7010400" cy="2644775"/>
          </a:xfrm>
          <a:noFill/>
          <a:ln/>
        </p:spPr>
      </p:pic>
      <p:sp>
        <p:nvSpPr>
          <p:cNvPr id="37895" name="Text Box 7"/>
          <p:cNvSpPr txBox="1">
            <a:spLocks noChangeArrowheads="1"/>
          </p:cNvSpPr>
          <p:nvPr/>
        </p:nvSpPr>
        <p:spPr bwMode="auto">
          <a:xfrm>
            <a:off x="609600" y="609600"/>
            <a:ext cx="7924800" cy="1828800"/>
          </a:xfrm>
          <a:prstGeom prst="rect">
            <a:avLst/>
          </a:prstGeom>
          <a:noFill/>
          <a:ln w="9525">
            <a:noFill/>
            <a:miter lim="800000"/>
            <a:headEnd/>
            <a:tailEnd/>
          </a:ln>
          <a:effectLst/>
        </p:spPr>
        <p:txBody>
          <a:bodyPr>
            <a:spAutoFit/>
          </a:bodyPr>
          <a:lstStyle/>
          <a:p>
            <a:pPr>
              <a:spcBef>
                <a:spcPct val="50000"/>
              </a:spcBef>
            </a:pPr>
            <a:r>
              <a:rPr lang="en-US" sz="2400" u="sng"/>
              <a:t>Understanding the dip in the volume curve:</a:t>
            </a:r>
          </a:p>
          <a:p>
            <a:pPr>
              <a:spcBef>
                <a:spcPct val="50000"/>
              </a:spcBef>
            </a:pPr>
            <a:r>
              <a:rPr lang="en-US" sz="2000"/>
              <a:t>Two competing effects as you add heat to ice-cold water </a:t>
            </a:r>
          </a:p>
          <a:p>
            <a:pPr>
              <a:spcBef>
                <a:spcPct val="50000"/>
              </a:spcBef>
            </a:pPr>
            <a:r>
              <a:rPr lang="en-US" sz="2000"/>
              <a:t> (i) (spaced-out) ice-crystals collapsing 	</a:t>
            </a:r>
          </a:p>
          <a:p>
            <a:pPr>
              <a:spcBef>
                <a:spcPct val="50000"/>
              </a:spcBef>
            </a:pPr>
            <a:r>
              <a:rPr lang="en-US" sz="2000"/>
              <a:t>(ii) faster molecular motion</a:t>
            </a:r>
          </a:p>
        </p:txBody>
      </p:sp>
      <p:grpSp>
        <p:nvGrpSpPr>
          <p:cNvPr id="37899" name="Group 11"/>
          <p:cNvGrpSpPr>
            <a:grpSpLocks/>
          </p:cNvGrpSpPr>
          <p:nvPr/>
        </p:nvGrpSpPr>
        <p:grpSpPr bwMode="auto">
          <a:xfrm>
            <a:off x="4876800" y="1600200"/>
            <a:ext cx="3200400" cy="854075"/>
            <a:chOff x="2688" y="912"/>
            <a:chExt cx="2016" cy="538"/>
          </a:xfrm>
        </p:grpSpPr>
        <p:sp>
          <p:nvSpPr>
            <p:cNvPr id="37896" name="Text Box 8"/>
            <p:cNvSpPr txBox="1">
              <a:spLocks noChangeArrowheads="1"/>
            </p:cNvSpPr>
            <p:nvPr/>
          </p:nvSpPr>
          <p:spPr bwMode="auto">
            <a:xfrm>
              <a:off x="3216" y="912"/>
              <a:ext cx="1488" cy="538"/>
            </a:xfrm>
            <a:prstGeom prst="rect">
              <a:avLst/>
            </a:prstGeom>
            <a:noFill/>
            <a:ln w="9525">
              <a:noFill/>
              <a:miter lim="800000"/>
              <a:headEnd/>
              <a:tailEnd/>
            </a:ln>
            <a:effectLst/>
          </p:spPr>
          <p:txBody>
            <a:bodyPr>
              <a:spAutoFit/>
            </a:bodyPr>
            <a:lstStyle/>
            <a:p>
              <a:pPr>
                <a:spcBef>
                  <a:spcPct val="50000"/>
                </a:spcBef>
              </a:pPr>
              <a:r>
                <a:rPr lang="en-US" sz="2000">
                  <a:solidFill>
                    <a:srgbClr val="993366"/>
                  </a:solidFill>
                </a:rPr>
                <a:t>decreases volume</a:t>
              </a:r>
            </a:p>
            <a:p>
              <a:pPr>
                <a:spcBef>
                  <a:spcPct val="50000"/>
                </a:spcBef>
              </a:pPr>
              <a:r>
                <a:rPr lang="en-US" sz="2000">
                  <a:solidFill>
                    <a:srgbClr val="993366"/>
                  </a:solidFill>
                </a:rPr>
                <a:t>increases volume</a:t>
              </a:r>
            </a:p>
          </p:txBody>
        </p:sp>
        <p:sp>
          <p:nvSpPr>
            <p:cNvPr id="37897" name="Line 9"/>
            <p:cNvSpPr>
              <a:spLocks noChangeShapeType="1"/>
            </p:cNvSpPr>
            <p:nvPr/>
          </p:nvSpPr>
          <p:spPr bwMode="auto">
            <a:xfrm flipH="1">
              <a:off x="2976" y="1008"/>
              <a:ext cx="240" cy="0"/>
            </a:xfrm>
            <a:prstGeom prst="line">
              <a:avLst/>
            </a:prstGeom>
            <a:noFill/>
            <a:ln w="9525">
              <a:solidFill>
                <a:srgbClr val="993366"/>
              </a:solidFill>
              <a:round/>
              <a:headEnd/>
              <a:tailEnd type="triangle" w="med" len="med"/>
            </a:ln>
            <a:effectLst/>
          </p:spPr>
          <p:txBody>
            <a:bodyPr/>
            <a:lstStyle/>
            <a:p>
              <a:endParaRPr lang="en-US"/>
            </a:p>
          </p:txBody>
        </p:sp>
        <p:sp>
          <p:nvSpPr>
            <p:cNvPr id="37898" name="Line 10"/>
            <p:cNvSpPr>
              <a:spLocks noChangeShapeType="1"/>
            </p:cNvSpPr>
            <p:nvPr/>
          </p:nvSpPr>
          <p:spPr bwMode="auto">
            <a:xfrm flipH="1">
              <a:off x="2688" y="1248"/>
              <a:ext cx="528" cy="48"/>
            </a:xfrm>
            <a:prstGeom prst="line">
              <a:avLst/>
            </a:prstGeom>
            <a:noFill/>
            <a:ln w="9525">
              <a:solidFill>
                <a:srgbClr val="993366"/>
              </a:solidFill>
              <a:round/>
              <a:headEnd/>
              <a:tailEnd type="triangle" w="med" len="med"/>
            </a:ln>
            <a:effectLst/>
          </p:spPr>
          <p:txBody>
            <a:bodyPr/>
            <a:lstStyle/>
            <a:p>
              <a:endParaRPr lang="en-US"/>
            </a:p>
          </p:txBody>
        </p:sp>
      </p:grpSp>
      <p:sp>
        <p:nvSpPr>
          <p:cNvPr id="37901" name="Text Box 13"/>
          <p:cNvSpPr txBox="1">
            <a:spLocks noChangeArrowheads="1"/>
          </p:cNvSpPr>
          <p:nvPr/>
        </p:nvSpPr>
        <p:spPr bwMode="auto">
          <a:xfrm>
            <a:off x="914400" y="5181600"/>
            <a:ext cx="228600" cy="366713"/>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8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686800" cy="1143000"/>
          </a:xfrm>
        </p:spPr>
        <p:txBody>
          <a:bodyPr/>
          <a:lstStyle/>
          <a:p>
            <a:r>
              <a:rPr lang="en-US" sz="2400" u="sng" dirty="0"/>
              <a:t>The dip explains why organisms  can exist in ponds in winter:</a:t>
            </a:r>
          </a:p>
        </p:txBody>
      </p:sp>
      <p:pic>
        <p:nvPicPr>
          <p:cNvPr id="39940" name="Picture 4" descr="15-22Figure_FIG"/>
          <p:cNvPicPr>
            <a:picLocks noGrp="1" noChangeAspect="1" noChangeArrowheads="1"/>
          </p:cNvPicPr>
          <p:nvPr>
            <p:ph idx="1"/>
          </p:nvPr>
        </p:nvPicPr>
        <p:blipFill>
          <a:blip r:embed="rId3"/>
          <a:srcRect/>
          <a:stretch>
            <a:fillRect/>
          </a:stretch>
        </p:blipFill>
        <p:spPr>
          <a:xfrm>
            <a:off x="5257800" y="3749675"/>
            <a:ext cx="3886200" cy="1498600"/>
          </a:xfrm>
          <a:noFill/>
          <a:ln/>
        </p:spPr>
      </p:pic>
      <p:sp>
        <p:nvSpPr>
          <p:cNvPr id="39942" name="Text Box 6"/>
          <p:cNvSpPr txBox="1">
            <a:spLocks noChangeArrowheads="1"/>
          </p:cNvSpPr>
          <p:nvPr/>
        </p:nvSpPr>
        <p:spPr bwMode="auto">
          <a:xfrm>
            <a:off x="304800" y="990600"/>
            <a:ext cx="8382000" cy="1311275"/>
          </a:xfrm>
          <a:prstGeom prst="rect">
            <a:avLst/>
          </a:prstGeom>
          <a:noFill/>
          <a:ln w="9525">
            <a:noFill/>
            <a:miter lim="800000"/>
            <a:headEnd/>
            <a:tailEnd/>
          </a:ln>
          <a:effectLst/>
        </p:spPr>
        <p:txBody>
          <a:bodyPr>
            <a:spAutoFit/>
          </a:bodyPr>
          <a:lstStyle/>
          <a:p>
            <a:pPr>
              <a:spcBef>
                <a:spcPct val="50000"/>
              </a:spcBef>
            </a:pPr>
            <a:r>
              <a:rPr lang="en-US" sz="2000" u="sng"/>
              <a:t>Consider if there was no dip:</a:t>
            </a:r>
            <a:r>
              <a:rPr lang="en-US" sz="2000"/>
              <a:t> so water would continue getting denser through to freezing point (like </a:t>
            </a:r>
            <a:r>
              <a:rPr lang="en-US" sz="2000" i="1"/>
              <a:t>most</a:t>
            </a:r>
            <a:r>
              <a:rPr lang="en-US" sz="2000"/>
              <a:t> liquids). Then coldest water would be at bottom of pond, since it is densest. Organisms would be killed in winter </a:t>
            </a:r>
            <a:r>
              <a:rPr lang="en-US" sz="2000">
                <a:sym typeface="Wingdings" pitchFamily="2" charset="2"/>
              </a:rPr>
              <a:t></a:t>
            </a:r>
            <a:endParaRPr lang="en-US" sz="2000"/>
          </a:p>
        </p:txBody>
      </p:sp>
      <p:sp>
        <p:nvSpPr>
          <p:cNvPr id="39943" name="Text Box 7"/>
          <p:cNvSpPr txBox="1">
            <a:spLocks noChangeArrowheads="1"/>
          </p:cNvSpPr>
          <p:nvPr/>
        </p:nvSpPr>
        <p:spPr bwMode="auto">
          <a:xfrm>
            <a:off x="304800" y="2362200"/>
            <a:ext cx="8153400" cy="1006475"/>
          </a:xfrm>
          <a:prstGeom prst="rect">
            <a:avLst/>
          </a:prstGeom>
          <a:noFill/>
          <a:ln w="9525">
            <a:noFill/>
            <a:miter lim="800000"/>
            <a:headEnd/>
            <a:tailEnd/>
          </a:ln>
          <a:effectLst/>
        </p:spPr>
        <p:txBody>
          <a:bodyPr>
            <a:spAutoFit/>
          </a:bodyPr>
          <a:lstStyle/>
          <a:p>
            <a:pPr>
              <a:spcBef>
                <a:spcPct val="50000"/>
              </a:spcBef>
            </a:pPr>
            <a:r>
              <a:rPr lang="en-US" sz="2000" u="sng" dirty="0"/>
              <a:t>Fortunately, the densest water is at 4</a:t>
            </a:r>
            <a:r>
              <a:rPr lang="en-US" sz="2000" u="sng" baseline="30000" dirty="0"/>
              <a:t>o</a:t>
            </a:r>
            <a:r>
              <a:rPr lang="en-US" sz="2000" u="sng" dirty="0"/>
              <a:t>C</a:t>
            </a:r>
            <a:r>
              <a:rPr lang="en-US" sz="2000" dirty="0"/>
              <a:t>, so this is the temp at bottom of a pond in winter. Instead, ice (=water at freezing point, 0</a:t>
            </a:r>
            <a:r>
              <a:rPr lang="en-US" sz="2000" baseline="30000" dirty="0"/>
              <a:t>o</a:t>
            </a:r>
            <a:r>
              <a:rPr lang="en-US" sz="2000" dirty="0"/>
              <a:t>C) is less dense so floats to the top, leading to happy fish below at 4</a:t>
            </a:r>
            <a:r>
              <a:rPr lang="en-US" sz="2000" baseline="30000" dirty="0"/>
              <a:t>o</a:t>
            </a:r>
            <a:r>
              <a:rPr lang="en-US" sz="2000" dirty="0"/>
              <a:t>C </a:t>
            </a:r>
            <a:r>
              <a:rPr lang="en-US" sz="2000" dirty="0">
                <a:sym typeface="Wingdings" pitchFamily="2" charset="2"/>
              </a:rPr>
              <a:t> :</a:t>
            </a:r>
            <a:endParaRPr lang="en-US" sz="2000" dirty="0"/>
          </a:p>
        </p:txBody>
      </p:sp>
      <p:sp>
        <p:nvSpPr>
          <p:cNvPr id="39944" name="Text Box 8"/>
          <p:cNvSpPr txBox="1">
            <a:spLocks noChangeArrowheads="1"/>
          </p:cNvSpPr>
          <p:nvPr/>
        </p:nvSpPr>
        <p:spPr bwMode="auto">
          <a:xfrm>
            <a:off x="0" y="3429000"/>
            <a:ext cx="5029200" cy="2073275"/>
          </a:xfrm>
          <a:prstGeom prst="rect">
            <a:avLst/>
          </a:prstGeom>
          <a:noFill/>
          <a:ln w="9525">
            <a:noFill/>
            <a:miter lim="800000"/>
            <a:headEnd/>
            <a:tailEnd/>
          </a:ln>
          <a:effectLst/>
        </p:spPr>
        <p:txBody>
          <a:bodyPr>
            <a:spAutoFit/>
          </a:bodyPr>
          <a:lstStyle/>
          <a:p>
            <a:pPr>
              <a:spcBef>
                <a:spcPct val="50000"/>
              </a:spcBef>
            </a:pPr>
            <a:r>
              <a:rPr lang="en-US" sz="2000" b="1" u="sng" dirty="0"/>
              <a:t>Hence, pond freezes from surface downward</a:t>
            </a:r>
            <a:r>
              <a:rPr lang="en-US" sz="2000" b="1" dirty="0"/>
              <a:t>.</a:t>
            </a:r>
            <a:r>
              <a:rPr lang="en-US" sz="2000" dirty="0"/>
              <a:t> </a:t>
            </a:r>
          </a:p>
          <a:p>
            <a:pPr>
              <a:spcBef>
                <a:spcPct val="50000"/>
              </a:spcBef>
            </a:pPr>
            <a:r>
              <a:rPr lang="en-US" sz="2000" dirty="0"/>
              <a:t>As it cools, water sinks until </a:t>
            </a:r>
            <a:r>
              <a:rPr lang="en-US" sz="2000" i="1" dirty="0"/>
              <a:t>all</a:t>
            </a:r>
            <a:r>
              <a:rPr lang="en-US" sz="2000" dirty="0"/>
              <a:t> pond is 4</a:t>
            </a:r>
            <a:r>
              <a:rPr lang="en-US" sz="2000" baseline="30000" dirty="0"/>
              <a:t>o</a:t>
            </a:r>
            <a:r>
              <a:rPr lang="en-US" sz="2000" dirty="0"/>
              <a:t>C. After that, lower temps can be reached and this floats on top and freezes– right at top of water is ice at 0</a:t>
            </a:r>
            <a:r>
              <a:rPr lang="en-US" sz="2000" baseline="30000" dirty="0"/>
              <a:t>o</a:t>
            </a:r>
            <a:r>
              <a:rPr lang="en-US" sz="2000" dirty="0"/>
              <a:t>C. </a:t>
            </a:r>
          </a:p>
        </p:txBody>
      </p:sp>
      <p:sp>
        <p:nvSpPr>
          <p:cNvPr id="39946" name="Text Box 10"/>
          <p:cNvSpPr txBox="1">
            <a:spLocks noChangeArrowheads="1"/>
          </p:cNvSpPr>
          <p:nvPr/>
        </p:nvSpPr>
        <p:spPr bwMode="auto">
          <a:xfrm>
            <a:off x="304800" y="5638800"/>
            <a:ext cx="8839200" cy="1006475"/>
          </a:xfrm>
          <a:prstGeom prst="rect">
            <a:avLst/>
          </a:prstGeom>
          <a:noFill/>
          <a:ln w="9525">
            <a:noFill/>
            <a:miter lim="800000"/>
            <a:headEnd/>
            <a:tailEnd/>
          </a:ln>
          <a:effectLst/>
        </p:spPr>
        <p:txBody>
          <a:bodyPr>
            <a:spAutoFit/>
          </a:bodyPr>
          <a:lstStyle/>
          <a:p>
            <a:pPr>
              <a:spcBef>
                <a:spcPct val="50000"/>
              </a:spcBef>
            </a:pPr>
            <a:r>
              <a:rPr lang="en-US" sz="2000"/>
              <a:t>This, together with water’s high specific heat, means that very deep bodies of water are not ice-covered even in mid-winter – need to get </a:t>
            </a:r>
            <a:r>
              <a:rPr lang="en-US" sz="2000" i="1"/>
              <a:t>whole</a:t>
            </a:r>
            <a:r>
              <a:rPr lang="en-US" sz="2000"/>
              <a:t> body to 4</a:t>
            </a:r>
            <a:r>
              <a:rPr lang="en-US" sz="2000" baseline="30000"/>
              <a:t>o</a:t>
            </a:r>
            <a:r>
              <a:rPr lang="en-US" sz="2000"/>
              <a:t>C first, not just the upper part.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99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P spid="39943" grpId="0"/>
      <p:bldP spid="3994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ChangeArrowheads="1"/>
          </p:cNvSpPr>
          <p:nvPr/>
        </p:nvSpPr>
        <p:spPr bwMode="auto">
          <a:xfrm>
            <a:off x="381000" y="685800"/>
            <a:ext cx="8077200" cy="1077218"/>
          </a:xfrm>
          <a:prstGeom prst="rect">
            <a:avLst/>
          </a:prstGeom>
          <a:noFill/>
          <a:ln w="9525">
            <a:noFill/>
            <a:miter lim="800000"/>
            <a:headEnd/>
            <a:tailEnd/>
          </a:ln>
          <a:effectLst/>
        </p:spPr>
        <p:txBody>
          <a:bodyPr>
            <a:spAutoFit/>
          </a:bodyPr>
          <a:lstStyle/>
          <a:p>
            <a:pPr algn="ctr"/>
            <a:r>
              <a:rPr lang="en-US" sz="3200" u="sng"/>
              <a:t>Clicker </a:t>
            </a:r>
            <a:r>
              <a:rPr lang="en-US" sz="3200" u="sng" smtClean="0"/>
              <a:t>Questions</a:t>
            </a:r>
            <a:endParaRPr lang="en-US" sz="3200" u="sng" dirty="0"/>
          </a:p>
          <a:p>
            <a:endParaRPr lang="en-US" sz="3200"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304800" y="1143000"/>
            <a:ext cx="6172200" cy="5340350"/>
          </a:xfrm>
          <a:prstGeom prst="rect">
            <a:avLst/>
          </a:prstGeom>
          <a:noFill/>
          <a:ln w="9525">
            <a:noFill/>
            <a:miter lim="800000"/>
            <a:headEnd/>
            <a:tailEnd/>
          </a:ln>
          <a:effectLst/>
        </p:spPr>
        <p:txBody>
          <a:bodyPr>
            <a:spAutoFit/>
          </a:bodyPr>
          <a:lstStyle/>
          <a:p>
            <a:r>
              <a:rPr lang="en-US" sz="2000"/>
              <a:t>Many different temperature scales</a:t>
            </a:r>
            <a:r>
              <a:rPr lang="en-US"/>
              <a:t>:</a:t>
            </a:r>
          </a:p>
          <a:p>
            <a:endParaRPr lang="en-US"/>
          </a:p>
          <a:p>
            <a:r>
              <a:rPr lang="en-US"/>
              <a:t>(1)</a:t>
            </a:r>
            <a:r>
              <a:rPr lang="en-US" b="1"/>
              <a:t> </a:t>
            </a:r>
            <a:r>
              <a:rPr lang="en-US" b="1" u="sng"/>
              <a:t>Celsius</a:t>
            </a:r>
            <a:r>
              <a:rPr lang="en-US" u="sng"/>
              <a:t>, or </a:t>
            </a:r>
            <a:r>
              <a:rPr lang="en-US" b="1" u="sng"/>
              <a:t>centigrade</a:t>
            </a:r>
            <a:r>
              <a:rPr lang="en-US"/>
              <a:t>: Assign “0” to the temp at which water freezes, and “100” to the temp at which water boils (at standard atmos pressure). Divide space in between evenly in 100  - each is called a “degree”, </a:t>
            </a:r>
            <a:r>
              <a:rPr lang="en-US" baseline="30000"/>
              <a:t>o</a:t>
            </a:r>
            <a:r>
              <a:rPr lang="en-US"/>
              <a:t>C.</a:t>
            </a:r>
          </a:p>
          <a:p>
            <a:r>
              <a:rPr lang="en-US"/>
              <a:t>(Celsius was a Swedish astronomer in 1700’s who came up with this)</a:t>
            </a:r>
          </a:p>
          <a:p>
            <a:endParaRPr lang="en-US"/>
          </a:p>
          <a:p>
            <a:r>
              <a:rPr lang="en-US"/>
              <a:t>(2) </a:t>
            </a:r>
            <a:r>
              <a:rPr lang="en-US" b="1" u="sng"/>
              <a:t>Fahrenheit</a:t>
            </a:r>
            <a:r>
              <a:rPr lang="en-US" u="sng"/>
              <a:t>:</a:t>
            </a:r>
            <a:r>
              <a:rPr lang="en-US"/>
              <a:t> used in the US. Assign “32” to temp at which water freezes, and “212” to temp at which water boils. So, </a:t>
            </a:r>
            <a:r>
              <a:rPr lang="en-US" b="1"/>
              <a:t>1</a:t>
            </a:r>
            <a:r>
              <a:rPr lang="en-US" b="1" baseline="30000"/>
              <a:t>o</a:t>
            </a:r>
            <a:r>
              <a:rPr lang="en-US" b="1"/>
              <a:t>F is smaller than 1</a:t>
            </a:r>
            <a:r>
              <a:rPr lang="en-US" b="1" baseline="30000"/>
              <a:t>o</a:t>
            </a:r>
            <a:r>
              <a:rPr lang="en-US" b="1"/>
              <a:t>C</a:t>
            </a:r>
            <a:r>
              <a:rPr lang="en-US"/>
              <a:t>. Will become obsolete if the US ever converts to Celsius like the rest of the world.</a:t>
            </a:r>
          </a:p>
          <a:p>
            <a:endParaRPr lang="en-US"/>
          </a:p>
          <a:p>
            <a:r>
              <a:rPr lang="en-US"/>
              <a:t>(3)</a:t>
            </a:r>
            <a:r>
              <a:rPr lang="en-US" b="1"/>
              <a:t> </a:t>
            </a:r>
            <a:r>
              <a:rPr lang="en-US" b="1" u="sng"/>
              <a:t>Kelvin</a:t>
            </a:r>
            <a:r>
              <a:rPr lang="en-US" u="sng"/>
              <a:t>:</a:t>
            </a:r>
            <a:r>
              <a:rPr lang="en-US"/>
              <a:t> calibrated in terms of energy, rather than water freezing/boiling points. Assign “0” to lowest possible temperature, where there is no kinetic energy – called </a:t>
            </a:r>
            <a:r>
              <a:rPr lang="en-US" b="1"/>
              <a:t>absolute zero</a:t>
            </a:r>
            <a:r>
              <a:rPr lang="en-US"/>
              <a:t> </a:t>
            </a:r>
            <a:r>
              <a:rPr lang="en-US" b="1"/>
              <a:t>= -273</a:t>
            </a:r>
            <a:r>
              <a:rPr lang="en-US" b="1" baseline="30000"/>
              <a:t>o</a:t>
            </a:r>
            <a:r>
              <a:rPr lang="en-US" b="1"/>
              <a:t>C</a:t>
            </a:r>
            <a:r>
              <a:rPr lang="en-US"/>
              <a:t>. The unit, </a:t>
            </a:r>
            <a:r>
              <a:rPr lang="en-US" b="1"/>
              <a:t>1</a:t>
            </a:r>
            <a:r>
              <a:rPr lang="en-US" b="1" baseline="30000"/>
              <a:t>o</a:t>
            </a:r>
            <a:r>
              <a:rPr lang="en-US" b="1"/>
              <a:t>K = 1</a:t>
            </a:r>
            <a:r>
              <a:rPr lang="en-US" b="1" baseline="30000"/>
              <a:t>o</a:t>
            </a:r>
            <a:r>
              <a:rPr lang="en-US" b="1"/>
              <a:t>C</a:t>
            </a:r>
            <a:r>
              <a:rPr lang="en-US"/>
              <a:t>. All temps are positive on the Kelvin scale.</a:t>
            </a:r>
          </a:p>
        </p:txBody>
      </p:sp>
      <p:pic>
        <p:nvPicPr>
          <p:cNvPr id="13317" name="Picture 5" descr="15-03Figure_FIG"/>
          <p:cNvPicPr>
            <a:picLocks noChangeAspect="1" noChangeArrowheads="1"/>
          </p:cNvPicPr>
          <p:nvPr/>
        </p:nvPicPr>
        <p:blipFill>
          <a:blip r:embed="rId3"/>
          <a:srcRect l="29868" r="25333"/>
          <a:stretch>
            <a:fillRect/>
          </a:stretch>
        </p:blipFill>
        <p:spPr bwMode="auto">
          <a:xfrm>
            <a:off x="6607175" y="762000"/>
            <a:ext cx="2000250" cy="6096000"/>
          </a:xfrm>
          <a:prstGeom prst="rect">
            <a:avLst/>
          </a:prstGeom>
          <a:noFill/>
        </p:spPr>
      </p:pic>
      <p:sp>
        <p:nvSpPr>
          <p:cNvPr id="13318" name="Rectangle 6"/>
          <p:cNvSpPr>
            <a:spLocks noChangeArrowheads="1"/>
          </p:cNvSpPr>
          <p:nvPr/>
        </p:nvSpPr>
        <p:spPr bwMode="auto">
          <a:xfrm>
            <a:off x="457200" y="228600"/>
            <a:ext cx="8382000" cy="1158875"/>
          </a:xfrm>
          <a:prstGeom prst="rect">
            <a:avLst/>
          </a:prstGeom>
          <a:noFill/>
          <a:ln w="9525">
            <a:noFill/>
            <a:miter lim="800000"/>
            <a:headEnd/>
            <a:tailEnd/>
          </a:ln>
          <a:effectLst/>
        </p:spPr>
        <p:txBody>
          <a:bodyPr>
            <a:spAutoFit/>
          </a:bodyPr>
          <a:lstStyle/>
          <a:p>
            <a:r>
              <a:rPr lang="en-US" sz="2000" b="1" u="sng" dirty="0"/>
              <a:t>Thermometers </a:t>
            </a:r>
            <a:r>
              <a:rPr lang="en-US" sz="2000" dirty="0"/>
              <a:t>work by means of expansion or contraction of a liquid. </a:t>
            </a:r>
          </a:p>
          <a:p>
            <a:r>
              <a:rPr lang="en-US" sz="2000" dirty="0"/>
              <a:t>	</a:t>
            </a:r>
            <a:r>
              <a:rPr lang="en-US" sz="2000" dirty="0" smtClean="0"/>
              <a:t>E.g. </a:t>
            </a:r>
            <a:r>
              <a:rPr lang="en-US" sz="2000" dirty="0"/>
              <a:t>the common mercury-in-glass thermometer (around 1670’s). </a:t>
            </a:r>
          </a:p>
          <a:p>
            <a:pPr>
              <a:spcBef>
                <a:spcPct val="50000"/>
              </a:spcBef>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609600" y="914400"/>
            <a:ext cx="8153400" cy="5273675"/>
          </a:xfrm>
          <a:prstGeom prst="rect">
            <a:avLst/>
          </a:prstGeom>
          <a:noFill/>
          <a:ln w="9525">
            <a:noFill/>
            <a:miter lim="800000"/>
            <a:headEnd/>
            <a:tailEnd/>
          </a:ln>
          <a:effectLst/>
        </p:spPr>
        <p:txBody>
          <a:bodyPr>
            <a:spAutoFit/>
          </a:bodyPr>
          <a:lstStyle/>
          <a:p>
            <a:pPr>
              <a:spcBef>
                <a:spcPct val="50000"/>
              </a:spcBef>
            </a:pPr>
            <a:r>
              <a:rPr lang="en-US" sz="2000" u="sng" dirty="0" err="1"/>
              <a:t>Themal</a:t>
            </a:r>
            <a:r>
              <a:rPr lang="en-US" sz="2000" u="sng" dirty="0"/>
              <a:t> Equilibrium</a:t>
            </a:r>
          </a:p>
          <a:p>
            <a:pPr>
              <a:spcBef>
                <a:spcPct val="50000"/>
              </a:spcBef>
            </a:pPr>
            <a:r>
              <a:rPr lang="en-US" sz="2000" dirty="0"/>
              <a:t>The expansion of the liquid in a thermometer depends on the </a:t>
            </a:r>
            <a:r>
              <a:rPr lang="en-US" sz="2000" i="1" dirty="0"/>
              <a:t>liquid’s </a:t>
            </a:r>
            <a:r>
              <a:rPr lang="en-US" sz="2000" dirty="0"/>
              <a:t>temperature. So how come we say it’s reading is the temp of the object surrounding it ??</a:t>
            </a:r>
          </a:p>
          <a:p>
            <a:pPr>
              <a:spcBef>
                <a:spcPct val="50000"/>
              </a:spcBef>
            </a:pPr>
            <a:endParaRPr lang="en-US" sz="2000" dirty="0"/>
          </a:p>
          <a:p>
            <a:pPr>
              <a:spcBef>
                <a:spcPct val="50000"/>
              </a:spcBef>
            </a:pPr>
            <a:r>
              <a:rPr lang="en-US" sz="2000" dirty="0"/>
              <a:t>Because of “</a:t>
            </a:r>
            <a:r>
              <a:rPr lang="en-US" sz="2000" b="1" dirty="0"/>
              <a:t>thermal equilibrium</a:t>
            </a:r>
            <a:r>
              <a:rPr lang="en-US" sz="2000" dirty="0"/>
              <a:t>”: </a:t>
            </a:r>
            <a:r>
              <a:rPr lang="en-US" sz="2000" b="1" dirty="0">
                <a:solidFill>
                  <a:srgbClr val="00B0F0"/>
                </a:solidFill>
              </a:rPr>
              <a:t>Energy flows between  two objects in contact with each other until they reach the same temperature.</a:t>
            </a:r>
            <a:r>
              <a:rPr lang="en-US" sz="2000" dirty="0">
                <a:solidFill>
                  <a:srgbClr val="00B0F0"/>
                </a:solidFill>
              </a:rPr>
              <a:t> </a:t>
            </a:r>
          </a:p>
          <a:p>
            <a:pPr>
              <a:spcBef>
                <a:spcPct val="50000"/>
              </a:spcBef>
            </a:pPr>
            <a:endParaRPr lang="en-US" sz="2000" dirty="0">
              <a:solidFill>
                <a:schemeClr val="accent2"/>
              </a:solidFill>
            </a:endParaRPr>
          </a:p>
          <a:p>
            <a:pPr>
              <a:spcBef>
                <a:spcPct val="50000"/>
              </a:spcBef>
            </a:pPr>
            <a:r>
              <a:rPr lang="en-US" sz="2000" dirty="0">
                <a:solidFill>
                  <a:srgbClr val="7030A0"/>
                </a:solidFill>
              </a:rPr>
              <a:t>The thermometer must be small enough that it doesn’t affect the temp of the object you want to measure.</a:t>
            </a:r>
            <a:r>
              <a:rPr lang="en-US" sz="2000" dirty="0"/>
              <a:t> </a:t>
            </a:r>
          </a:p>
          <a:p>
            <a:pPr>
              <a:spcBef>
                <a:spcPct val="50000"/>
              </a:spcBef>
            </a:pPr>
            <a:r>
              <a:rPr lang="en-US" sz="2000" dirty="0" smtClean="0"/>
              <a:t>E.g. </a:t>
            </a:r>
            <a:r>
              <a:rPr lang="en-US" sz="2000" dirty="0"/>
              <a:t>Can measure your body’s temp with thermometer but can’t measure temp of drop of water with it, since contact between the thermometer and drop can change the drop’s temp.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4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1143000"/>
          </a:xfrm>
        </p:spPr>
        <p:txBody>
          <a:bodyPr/>
          <a:lstStyle/>
          <a:p>
            <a:r>
              <a:rPr lang="en-US" sz="3200" u="sng"/>
              <a:t>Heat</a:t>
            </a:r>
          </a:p>
        </p:txBody>
      </p:sp>
      <p:sp>
        <p:nvSpPr>
          <p:cNvPr id="15363" name="Rectangle 3"/>
          <p:cNvSpPr>
            <a:spLocks noGrp="1" noChangeArrowheads="1"/>
          </p:cNvSpPr>
          <p:nvPr>
            <p:ph type="body" sz="half" idx="1"/>
          </p:nvPr>
        </p:nvSpPr>
        <p:spPr>
          <a:xfrm>
            <a:off x="457200" y="990600"/>
            <a:ext cx="8153400" cy="2286000"/>
          </a:xfrm>
        </p:spPr>
        <p:txBody>
          <a:bodyPr/>
          <a:lstStyle/>
          <a:p>
            <a:r>
              <a:rPr lang="en-US" sz="2000" b="1" dirty="0">
                <a:solidFill>
                  <a:srgbClr val="00B050"/>
                </a:solidFill>
              </a:rPr>
              <a:t>Heat = energy transferred from one object to another due to a temperature difference between them</a:t>
            </a:r>
          </a:p>
          <a:p>
            <a:r>
              <a:rPr lang="en-US" sz="2000" i="1" dirty="0"/>
              <a:t>Not</a:t>
            </a:r>
            <a:r>
              <a:rPr lang="en-US" sz="2000" dirty="0"/>
              <a:t> a property of the material – </a:t>
            </a:r>
            <a:r>
              <a:rPr lang="en-US" sz="2000" dirty="0" smtClean="0"/>
              <a:t>i.e. </a:t>
            </a:r>
            <a:r>
              <a:rPr lang="en-US" sz="2000" dirty="0"/>
              <a:t>don’t say an object “contains heat”, rather heat is </a:t>
            </a:r>
            <a:r>
              <a:rPr lang="en-US" sz="2000" i="1" dirty="0"/>
              <a:t>energy in transit</a:t>
            </a:r>
            <a:r>
              <a:rPr lang="en-US" sz="2000" dirty="0"/>
              <a:t>. (</a:t>
            </a:r>
            <a:r>
              <a:rPr lang="en-US" sz="2000" i="1" dirty="0"/>
              <a:t>c.f.</a:t>
            </a:r>
            <a:r>
              <a:rPr lang="en-US" sz="2000" dirty="0"/>
              <a:t> idea of work)</a:t>
            </a:r>
          </a:p>
          <a:p>
            <a:r>
              <a:rPr lang="en-US" sz="2000" dirty="0"/>
              <a:t>Rather, an object contains </a:t>
            </a:r>
            <a:r>
              <a:rPr lang="en-US" sz="2000" dirty="0">
                <a:solidFill>
                  <a:srgbClr val="00B0F0"/>
                </a:solidFill>
              </a:rPr>
              <a:t>“</a:t>
            </a:r>
            <a:r>
              <a:rPr lang="en-US" sz="2000" i="1" dirty="0">
                <a:solidFill>
                  <a:srgbClr val="00B0F0"/>
                </a:solidFill>
              </a:rPr>
              <a:t>internal energy</a:t>
            </a:r>
            <a:r>
              <a:rPr lang="en-US" sz="2000" dirty="0">
                <a:solidFill>
                  <a:srgbClr val="00B0F0"/>
                </a:solidFill>
              </a:rPr>
              <a:t>” – </a:t>
            </a:r>
            <a:r>
              <a:rPr lang="en-US" sz="2000" dirty="0"/>
              <a:t>sum of translation kinetic (giving rise to temp), rotational kinetic, </a:t>
            </a:r>
            <a:r>
              <a:rPr lang="en-US" sz="2000" dirty="0" err="1"/>
              <a:t>vibrational</a:t>
            </a:r>
            <a:r>
              <a:rPr lang="en-US" sz="2000" dirty="0"/>
              <a:t>, and potential (from intermolecular forces). </a:t>
            </a:r>
          </a:p>
          <a:p>
            <a:r>
              <a:rPr lang="en-US" sz="2000" dirty="0">
                <a:solidFill>
                  <a:srgbClr val="0070C0"/>
                </a:solidFill>
              </a:rPr>
              <a:t>Note, temperature is </a:t>
            </a:r>
            <a:r>
              <a:rPr lang="en-US" sz="2000" i="1" dirty="0">
                <a:solidFill>
                  <a:srgbClr val="0070C0"/>
                </a:solidFill>
              </a:rPr>
              <a:t>not</a:t>
            </a:r>
            <a:r>
              <a:rPr lang="en-US" sz="2000" dirty="0">
                <a:solidFill>
                  <a:srgbClr val="0070C0"/>
                </a:solidFill>
              </a:rPr>
              <a:t> the same thing as heat ! </a:t>
            </a:r>
          </a:p>
        </p:txBody>
      </p:sp>
      <p:pic>
        <p:nvPicPr>
          <p:cNvPr id="15364" name="Picture 4" descr="15-04Figure_FIG"/>
          <p:cNvPicPr>
            <a:picLocks noGrp="1" noChangeAspect="1" noChangeArrowheads="1"/>
          </p:cNvPicPr>
          <p:nvPr>
            <p:ph sz="quarter" idx="2"/>
          </p:nvPr>
        </p:nvPicPr>
        <p:blipFill>
          <a:blip r:embed="rId3" cstate="print"/>
          <a:srcRect r="1340" b="11538"/>
          <a:stretch>
            <a:fillRect/>
          </a:stretch>
        </p:blipFill>
        <p:spPr>
          <a:xfrm>
            <a:off x="1371600" y="5105400"/>
            <a:ext cx="1752600" cy="1752600"/>
          </a:xfrm>
          <a:noFill/>
          <a:ln/>
        </p:spPr>
      </p:pic>
      <p:sp>
        <p:nvSpPr>
          <p:cNvPr id="15366" name="Text Box 6"/>
          <p:cNvSpPr txBox="1">
            <a:spLocks noChangeArrowheads="1"/>
          </p:cNvSpPr>
          <p:nvPr/>
        </p:nvSpPr>
        <p:spPr bwMode="auto">
          <a:xfrm>
            <a:off x="1066800" y="3733800"/>
            <a:ext cx="1371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5367" name="Rectangle 7"/>
          <p:cNvSpPr>
            <a:spLocks noChangeArrowheads="1"/>
          </p:cNvSpPr>
          <p:nvPr/>
        </p:nvSpPr>
        <p:spPr bwMode="auto">
          <a:xfrm>
            <a:off x="304800" y="3886200"/>
            <a:ext cx="4876800" cy="1311275"/>
          </a:xfrm>
          <a:prstGeom prst="rect">
            <a:avLst/>
          </a:prstGeom>
          <a:noFill/>
          <a:ln w="9525">
            <a:noFill/>
            <a:miter lim="800000"/>
            <a:headEnd/>
            <a:tailEnd/>
          </a:ln>
          <a:effectLst/>
        </p:spPr>
        <p:txBody>
          <a:bodyPr>
            <a:spAutoFit/>
          </a:bodyPr>
          <a:lstStyle/>
          <a:p>
            <a:pPr>
              <a:spcBef>
                <a:spcPct val="20000"/>
              </a:spcBef>
            </a:pPr>
            <a:r>
              <a:rPr lang="en-US" sz="2000" dirty="0" err="1"/>
              <a:t>Eg</a:t>
            </a:r>
            <a:r>
              <a:rPr lang="en-US" sz="2000" dirty="0"/>
              <a:t>. Consider boy holding a sparkler – 2000</a:t>
            </a:r>
            <a:r>
              <a:rPr lang="en-US" sz="2000" baseline="30000" dirty="0"/>
              <a:t>o</a:t>
            </a:r>
            <a:r>
              <a:rPr lang="en-US" sz="2000" dirty="0"/>
              <a:t>C sparks don’t bother him since they are so small – very little internal </a:t>
            </a:r>
            <a:r>
              <a:rPr lang="en-US" sz="2000" dirty="0" smtClean="0"/>
              <a:t>energy although very high temperature</a:t>
            </a:r>
            <a:endParaRPr lang="en-US" sz="2000" dirty="0"/>
          </a:p>
        </p:txBody>
      </p:sp>
      <p:pic>
        <p:nvPicPr>
          <p:cNvPr id="15368" name="Picture 8" descr="15-05Figure_FIG"/>
          <p:cNvPicPr>
            <a:picLocks noGrp="1" noChangeAspect="1" noChangeArrowheads="1"/>
          </p:cNvPicPr>
          <p:nvPr>
            <p:ph sz="quarter" idx="3"/>
          </p:nvPr>
        </p:nvPicPr>
        <p:blipFill>
          <a:blip r:embed="rId4" cstate="print"/>
          <a:srcRect/>
          <a:stretch>
            <a:fillRect/>
          </a:stretch>
        </p:blipFill>
        <p:spPr>
          <a:xfrm>
            <a:off x="7315200" y="4876800"/>
            <a:ext cx="1441450" cy="1630363"/>
          </a:xfrm>
          <a:noFill/>
          <a:ln/>
        </p:spPr>
      </p:pic>
      <p:sp>
        <p:nvSpPr>
          <p:cNvPr id="15370" name="Text Box 10"/>
          <p:cNvSpPr txBox="1">
            <a:spLocks noChangeArrowheads="1"/>
          </p:cNvSpPr>
          <p:nvPr/>
        </p:nvSpPr>
        <p:spPr bwMode="auto">
          <a:xfrm>
            <a:off x="5181600" y="3886200"/>
            <a:ext cx="3657600" cy="1311275"/>
          </a:xfrm>
          <a:prstGeom prst="rect">
            <a:avLst/>
          </a:prstGeom>
          <a:noFill/>
          <a:ln w="9525">
            <a:noFill/>
            <a:miter lim="800000"/>
            <a:headEnd/>
            <a:tailEnd/>
          </a:ln>
          <a:effectLst/>
        </p:spPr>
        <p:txBody>
          <a:bodyPr>
            <a:spAutoFit/>
          </a:bodyPr>
          <a:lstStyle/>
          <a:p>
            <a:pPr>
              <a:spcBef>
                <a:spcPct val="50000"/>
              </a:spcBef>
            </a:pPr>
            <a:r>
              <a:rPr lang="en-US" sz="2000"/>
              <a:t>Eg. Cup of very high-temp water contains</a:t>
            </a:r>
            <a:r>
              <a:rPr lang="en-US" sz="2000" i="1"/>
              <a:t> less</a:t>
            </a:r>
            <a:r>
              <a:rPr lang="en-US" sz="2000"/>
              <a:t> internal energy than  large bucket of  warm water.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3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3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p:bldP spid="153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28600"/>
            <a:ext cx="8153400" cy="792163"/>
          </a:xfrm>
        </p:spPr>
        <p:txBody>
          <a:bodyPr/>
          <a:lstStyle/>
          <a:p>
            <a:r>
              <a:rPr lang="en-US" sz="3200" u="sng" dirty="0"/>
              <a:t>Heat cont.</a:t>
            </a:r>
            <a:r>
              <a:rPr lang="en-US" dirty="0"/>
              <a:t> </a:t>
            </a:r>
          </a:p>
        </p:txBody>
      </p:sp>
      <p:sp>
        <p:nvSpPr>
          <p:cNvPr id="19459" name="Rectangle 3"/>
          <p:cNvSpPr>
            <a:spLocks noGrp="1" noChangeArrowheads="1"/>
          </p:cNvSpPr>
          <p:nvPr>
            <p:ph type="body" sz="half" idx="1"/>
          </p:nvPr>
        </p:nvSpPr>
        <p:spPr>
          <a:xfrm>
            <a:off x="0" y="990600"/>
            <a:ext cx="9144000" cy="3886200"/>
          </a:xfrm>
        </p:spPr>
        <p:txBody>
          <a:bodyPr/>
          <a:lstStyle/>
          <a:p>
            <a:pPr>
              <a:lnSpc>
                <a:spcPct val="90000"/>
              </a:lnSpc>
            </a:pPr>
            <a:r>
              <a:rPr lang="en-US" sz="2000" dirty="0"/>
              <a:t>When heat is absorbed or given off by  object, its internal energy changes. It may warm up – increase transl. KE.  But not always:</a:t>
            </a:r>
          </a:p>
          <a:p>
            <a:pPr>
              <a:lnSpc>
                <a:spcPct val="90000"/>
              </a:lnSpc>
              <a:buFontTx/>
              <a:buNone/>
            </a:pPr>
            <a:r>
              <a:rPr lang="en-US" sz="2000" dirty="0"/>
              <a:t>      it may  change “phase” </a:t>
            </a:r>
            <a:r>
              <a:rPr lang="en-US" sz="2000" dirty="0" err="1"/>
              <a:t>eg</a:t>
            </a:r>
            <a:r>
              <a:rPr lang="en-US" sz="2000" dirty="0"/>
              <a:t> add heat to ice - melts to water.</a:t>
            </a:r>
          </a:p>
          <a:p>
            <a:pPr>
              <a:lnSpc>
                <a:spcPct val="90000"/>
              </a:lnSpc>
              <a:buFontTx/>
              <a:buNone/>
            </a:pPr>
            <a:endParaRPr lang="en-US" sz="2000" dirty="0"/>
          </a:p>
          <a:p>
            <a:pPr>
              <a:lnSpc>
                <a:spcPct val="90000"/>
              </a:lnSpc>
            </a:pPr>
            <a:r>
              <a:rPr lang="en-US" sz="2000" dirty="0"/>
              <a:t>When things are in thermal contact, </a:t>
            </a:r>
            <a:r>
              <a:rPr lang="en-US" sz="2000" dirty="0">
                <a:solidFill>
                  <a:srgbClr val="00B0F0"/>
                </a:solidFill>
              </a:rPr>
              <a:t>heat </a:t>
            </a:r>
            <a:r>
              <a:rPr lang="en-US" sz="2000" i="1" dirty="0">
                <a:solidFill>
                  <a:srgbClr val="00B0F0"/>
                </a:solidFill>
              </a:rPr>
              <a:t>always</a:t>
            </a:r>
            <a:r>
              <a:rPr lang="en-US" sz="2000" dirty="0">
                <a:solidFill>
                  <a:srgbClr val="00B0F0"/>
                </a:solidFill>
              </a:rPr>
              <a:t> flows from hotter object to cooler object – but not necessarily from object of high internal energy to low internal energy. </a:t>
            </a:r>
          </a:p>
          <a:p>
            <a:pPr>
              <a:lnSpc>
                <a:spcPct val="90000"/>
              </a:lnSpc>
            </a:pPr>
            <a:endParaRPr lang="en-US" sz="2000" dirty="0"/>
          </a:p>
          <a:p>
            <a:pPr>
              <a:lnSpc>
                <a:spcPct val="90000"/>
              </a:lnSpc>
              <a:buFontTx/>
              <a:buNone/>
            </a:pPr>
            <a:r>
              <a:rPr lang="en-US" sz="2000" dirty="0" err="1"/>
              <a:t>Eg</a:t>
            </a:r>
            <a:r>
              <a:rPr lang="en-US" sz="2000" dirty="0"/>
              <a:t>. If spark from sparkler lands in warm water (water has higher internal energy but less temp), heat flows from spark to water.</a:t>
            </a:r>
          </a:p>
          <a:p>
            <a:pPr>
              <a:lnSpc>
                <a:spcPct val="90000"/>
              </a:lnSpc>
              <a:buFontTx/>
              <a:buNone/>
            </a:pPr>
            <a:endParaRPr lang="en-US" sz="2000" dirty="0"/>
          </a:p>
          <a:p>
            <a:pPr>
              <a:lnSpc>
                <a:spcPct val="90000"/>
              </a:lnSpc>
            </a:pPr>
            <a:r>
              <a:rPr lang="en-US" sz="2000" dirty="0"/>
              <a:t>The greater the temp. difference, the greater the heat flow. </a:t>
            </a:r>
          </a:p>
          <a:p>
            <a:pPr>
              <a:lnSpc>
                <a:spcPct val="90000"/>
              </a:lnSpc>
            </a:pPr>
            <a:r>
              <a:rPr lang="en-US" sz="2000" dirty="0"/>
              <a:t>Also, can get greater heat flow if the amount of hotter substance is larger.</a:t>
            </a:r>
          </a:p>
          <a:p>
            <a:pPr>
              <a:lnSpc>
                <a:spcPct val="90000"/>
              </a:lnSpc>
            </a:pPr>
            <a:endParaRPr lang="en-US" sz="2000" dirty="0"/>
          </a:p>
          <a:p>
            <a:pPr>
              <a:lnSpc>
                <a:spcPct val="90000"/>
              </a:lnSpc>
              <a:buFontTx/>
              <a:buNone/>
            </a:pPr>
            <a:endParaRPr lang="en-US" sz="2000" dirty="0"/>
          </a:p>
        </p:txBody>
      </p:sp>
      <p:pic>
        <p:nvPicPr>
          <p:cNvPr id="19460" name="Picture 4" descr="15-07Figure_FIG"/>
          <p:cNvPicPr>
            <a:picLocks noGrp="1" noChangeAspect="1" noChangeArrowheads="1"/>
          </p:cNvPicPr>
          <p:nvPr>
            <p:ph sz="half" idx="2"/>
          </p:nvPr>
        </p:nvPicPr>
        <p:blipFill>
          <a:blip r:embed="rId3" cstate="print"/>
          <a:srcRect/>
          <a:stretch>
            <a:fillRect/>
          </a:stretch>
        </p:blipFill>
        <p:spPr>
          <a:xfrm>
            <a:off x="5562600" y="5208588"/>
            <a:ext cx="2209800" cy="1649412"/>
          </a:xfrm>
          <a:noFill/>
          <a:ln/>
        </p:spPr>
      </p:pic>
      <p:sp>
        <p:nvSpPr>
          <p:cNvPr id="19462" name="Text Box 6"/>
          <p:cNvSpPr txBox="1">
            <a:spLocks noChangeArrowheads="1"/>
          </p:cNvSpPr>
          <p:nvPr/>
        </p:nvSpPr>
        <p:spPr bwMode="auto">
          <a:xfrm>
            <a:off x="533400" y="5334000"/>
            <a:ext cx="4572000" cy="1311275"/>
          </a:xfrm>
          <a:prstGeom prst="rect">
            <a:avLst/>
          </a:prstGeom>
          <a:noFill/>
          <a:ln w="9525">
            <a:noFill/>
            <a:miter lim="800000"/>
            <a:headEnd/>
            <a:tailEnd/>
          </a:ln>
          <a:effectLst/>
        </p:spPr>
        <p:txBody>
          <a:bodyPr>
            <a:spAutoFit/>
          </a:bodyPr>
          <a:lstStyle/>
          <a:p>
            <a:pPr>
              <a:spcBef>
                <a:spcPct val="50000"/>
              </a:spcBef>
            </a:pPr>
            <a:r>
              <a:rPr lang="en-US" sz="2000"/>
              <a:t>Eg. Here, add </a:t>
            </a:r>
            <a:r>
              <a:rPr lang="en-US" sz="2000" i="1"/>
              <a:t>same</a:t>
            </a:r>
            <a:r>
              <a:rPr lang="en-US" sz="2000"/>
              <a:t> amount of </a:t>
            </a:r>
            <a:r>
              <a:rPr lang="en-US" sz="2000" i="1"/>
              <a:t>heat</a:t>
            </a:r>
            <a:r>
              <a:rPr lang="en-US" sz="2000"/>
              <a:t>, so increase the internal energy of both the same. But temp in the one with less water rises more.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6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04800"/>
            <a:ext cx="6324600" cy="523220"/>
          </a:xfrm>
          <a:prstGeom prst="rect">
            <a:avLst/>
          </a:prstGeom>
          <a:noFill/>
        </p:spPr>
        <p:txBody>
          <a:bodyPr wrap="square" rtlCol="0">
            <a:spAutoFit/>
          </a:bodyPr>
          <a:lstStyle/>
          <a:p>
            <a:pPr algn="ctr"/>
            <a:r>
              <a:rPr lang="en-US" sz="2800" u="sng" dirty="0" smtClean="0"/>
              <a:t>Clicker Question</a:t>
            </a:r>
            <a:endParaRPr lang="en-US" sz="2800"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0"/>
            <a:ext cx="8229600" cy="1143000"/>
          </a:xfrm>
        </p:spPr>
        <p:txBody>
          <a:bodyPr/>
          <a:lstStyle/>
          <a:p>
            <a:r>
              <a:rPr lang="en-US" sz="3200" u="sng"/>
              <a:t>Clicker Question</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200" u="sng"/>
              <a:t>Measuring Heat</a:t>
            </a:r>
          </a:p>
        </p:txBody>
      </p:sp>
      <p:sp>
        <p:nvSpPr>
          <p:cNvPr id="21507" name="Rectangle 3"/>
          <p:cNvSpPr>
            <a:spLocks noGrp="1" noChangeArrowheads="1"/>
          </p:cNvSpPr>
          <p:nvPr>
            <p:ph type="body" idx="1"/>
          </p:nvPr>
        </p:nvSpPr>
        <p:spPr>
          <a:xfrm>
            <a:off x="304800" y="1295400"/>
            <a:ext cx="8839200" cy="4525963"/>
          </a:xfrm>
        </p:spPr>
        <p:txBody>
          <a:bodyPr/>
          <a:lstStyle/>
          <a:p>
            <a:r>
              <a:rPr lang="en-US" sz="2000" dirty="0"/>
              <a:t>Heat is flow of energy, so is measured in energy units, i.e. Joules. </a:t>
            </a:r>
          </a:p>
          <a:p>
            <a:r>
              <a:rPr lang="en-US" sz="2000" dirty="0"/>
              <a:t>Also, often use </a:t>
            </a:r>
            <a:r>
              <a:rPr lang="en-US" sz="2000" b="1" dirty="0"/>
              <a:t>Calorie</a:t>
            </a:r>
            <a:r>
              <a:rPr lang="en-US" sz="2000" dirty="0"/>
              <a:t>: (or kilocalorie = 1000 cal)</a:t>
            </a:r>
          </a:p>
          <a:p>
            <a:pPr>
              <a:buFontTx/>
              <a:buNone/>
            </a:pPr>
            <a:r>
              <a:rPr lang="en-US" sz="2000" dirty="0" smtClean="0">
                <a:solidFill>
                  <a:srgbClr val="0070C0"/>
                </a:solidFill>
              </a:rPr>
              <a:t>1 calorie = amount </a:t>
            </a:r>
            <a:r>
              <a:rPr lang="en-US" sz="2000" dirty="0">
                <a:solidFill>
                  <a:srgbClr val="0070C0"/>
                </a:solidFill>
              </a:rPr>
              <a:t>of heat required to change temp of 1 gram of water by 1</a:t>
            </a:r>
            <a:r>
              <a:rPr lang="en-US" sz="2000" baseline="30000" dirty="0">
                <a:solidFill>
                  <a:srgbClr val="0070C0"/>
                </a:solidFill>
              </a:rPr>
              <a:t>o</a:t>
            </a:r>
            <a:r>
              <a:rPr lang="en-US" sz="2000" dirty="0">
                <a:solidFill>
                  <a:srgbClr val="0070C0"/>
                </a:solidFill>
              </a:rPr>
              <a:t>C</a:t>
            </a:r>
            <a:r>
              <a:rPr lang="en-US" sz="2000" dirty="0" smtClean="0">
                <a:solidFill>
                  <a:srgbClr val="0070C0"/>
                </a:solidFill>
              </a:rPr>
              <a:t>.</a:t>
            </a:r>
            <a:endParaRPr lang="en-US" sz="2000" dirty="0">
              <a:solidFill>
                <a:srgbClr val="0070C0"/>
              </a:solidFill>
            </a:endParaRPr>
          </a:p>
          <a:p>
            <a:pPr>
              <a:buFontTx/>
              <a:buNone/>
            </a:pPr>
            <a:r>
              <a:rPr lang="en-US" sz="2000" dirty="0"/>
              <a:t>1 kilocalorie = amount of heat required to change temp of 1 kilogram of water by 1</a:t>
            </a:r>
            <a:r>
              <a:rPr lang="en-US" sz="2000" baseline="30000" dirty="0"/>
              <a:t>o</a:t>
            </a:r>
            <a:r>
              <a:rPr lang="en-US" sz="2000" dirty="0"/>
              <a:t>C.</a:t>
            </a:r>
          </a:p>
          <a:p>
            <a:pPr>
              <a:buFontTx/>
              <a:buNone/>
            </a:pPr>
            <a:r>
              <a:rPr lang="en-US" sz="2000" dirty="0"/>
              <a:t>1 calorie = 4.184 joules.</a:t>
            </a:r>
          </a:p>
          <a:p>
            <a:pPr>
              <a:buFontTx/>
              <a:buNone/>
            </a:pPr>
            <a:endParaRPr lang="en-US" sz="2000" dirty="0"/>
          </a:p>
          <a:p>
            <a:pPr>
              <a:buFontTx/>
              <a:buNone/>
            </a:pPr>
            <a:r>
              <a:rPr lang="en-US" sz="2000" dirty="0"/>
              <a:t>(Note, sometimes kilocalorie is called Calorie, with capital C)</a:t>
            </a:r>
          </a:p>
          <a:p>
            <a:pPr>
              <a:buFontTx/>
              <a:buNone/>
            </a:pPr>
            <a:endParaRPr lang="en-US" sz="2000" dirty="0"/>
          </a:p>
          <a:p>
            <a:r>
              <a:rPr lang="en-US" sz="2000" dirty="0"/>
              <a:t>Energy rating of foods/fuel is determined by burning them and measuring energy released.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7270</TotalTime>
  <Words>2145</Words>
  <Application>Microsoft Office PowerPoint</Application>
  <PresentationFormat>On-screen Show (4:3)</PresentationFormat>
  <Paragraphs>176</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ＭＳ Ｐゴシック</vt:lpstr>
      <vt:lpstr>Arial</vt:lpstr>
      <vt:lpstr>Wingdings</vt:lpstr>
      <vt:lpstr>Default Design</vt:lpstr>
      <vt:lpstr>Today:  Finish Chapter 14 (Gases and Plasmas)  Chapter 15 (Temp, Heat, Expansion)  </vt:lpstr>
      <vt:lpstr> Temperature </vt:lpstr>
      <vt:lpstr>PowerPoint Presentation</vt:lpstr>
      <vt:lpstr>PowerPoint Presentation</vt:lpstr>
      <vt:lpstr>Heat</vt:lpstr>
      <vt:lpstr>Heat cont. </vt:lpstr>
      <vt:lpstr>PowerPoint Presentation</vt:lpstr>
      <vt:lpstr>Clicker Question</vt:lpstr>
      <vt:lpstr>Measuring Heat</vt:lpstr>
      <vt:lpstr>Specific Heat Capacity</vt:lpstr>
      <vt:lpstr>Specific Heat cont.</vt:lpstr>
      <vt:lpstr>Clicker Question</vt:lpstr>
      <vt:lpstr>Specific Heat of water and climate</vt:lpstr>
      <vt:lpstr>Thermal Expansion</vt:lpstr>
      <vt:lpstr>Thermal expansion cont.</vt:lpstr>
      <vt:lpstr>Thermal expansion cont.</vt:lpstr>
      <vt:lpstr>Clicker Question</vt:lpstr>
      <vt:lpstr>Other Questions</vt:lpstr>
      <vt:lpstr>Anomolous expansion of water</vt:lpstr>
      <vt:lpstr>PowerPoint Presentation</vt:lpstr>
      <vt:lpstr>Clicker Question</vt:lpstr>
      <vt:lpstr>PowerPoint Presentation</vt:lpstr>
      <vt:lpstr>PowerPoint Presentation</vt:lpstr>
      <vt:lpstr>The dip explains why organisms  can exist in ponds in winter:</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 Heat</dc:title>
  <dc:creator>Neepa</dc:creator>
  <cp:lastModifiedBy>Neepa</cp:lastModifiedBy>
  <cp:revision>327</cp:revision>
  <dcterms:created xsi:type="dcterms:W3CDTF">2005-10-18T20:46:33Z</dcterms:created>
  <dcterms:modified xsi:type="dcterms:W3CDTF">2016-10-22T00:30:16Z</dcterms:modified>
</cp:coreProperties>
</file>