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1" r:id="rId5"/>
    <p:sldId id="259" r:id="rId6"/>
    <p:sldId id="260" r:id="rId7"/>
    <p:sldId id="277" r:id="rId8"/>
    <p:sldId id="262" r:id="rId9"/>
    <p:sldId id="283" r:id="rId10"/>
    <p:sldId id="264" r:id="rId11"/>
    <p:sldId id="278" r:id="rId12"/>
    <p:sldId id="282" r:id="rId13"/>
    <p:sldId id="265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9" r:id="rId22"/>
    <p:sldId id="280" r:id="rId23"/>
    <p:sldId id="274" r:id="rId24"/>
    <p:sldId id="275" r:id="rId25"/>
    <p:sldId id="276" r:id="rId2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00" autoAdjust="0"/>
  </p:normalViewPr>
  <p:slideViewPr>
    <p:cSldViewPr>
      <p:cViewPr varScale="1">
        <p:scale>
          <a:sx n="54" d="100"/>
          <a:sy n="54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15F49534-B336-41A2-9397-8AEA59DC5A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78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Tuesday Mar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49534-B336-41A2-9397-8AEA59DC5A2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78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49534-B336-41A2-9397-8AEA59DC5A2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47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49534-B336-41A2-9397-8AEA59DC5A2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78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49534-B336-41A2-9397-8AEA59DC5A2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71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49534-B336-41A2-9397-8AEA59DC5A2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45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9C1A20-9A48-4E07-8238-535CFC835F7B}" type="slidenum">
              <a:rPr lang="en-US"/>
              <a:pPr/>
              <a:t>14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Bring a slinky </a:t>
            </a:r>
          </a:p>
        </p:txBody>
      </p:sp>
    </p:spTree>
    <p:extLst>
      <p:ext uri="{BB962C8B-B14F-4D97-AF65-F5344CB8AC3E}">
        <p14:creationId xmlns:p14="http://schemas.microsoft.com/office/powerpoint/2010/main" val="576155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49534-B336-41A2-9397-8AEA59DC5A2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63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49534-B336-41A2-9397-8AEA59DC5A2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027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BDC6A4-84D1-4838-95A7-34EC6CC4156A}" type="slidenum">
              <a:rPr lang="en-US"/>
              <a:pPr/>
              <a:t>17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Bring Jumprope</a:t>
            </a:r>
          </a:p>
        </p:txBody>
      </p:sp>
    </p:spTree>
    <p:extLst>
      <p:ext uri="{BB962C8B-B14F-4D97-AF65-F5344CB8AC3E}">
        <p14:creationId xmlns:p14="http://schemas.microsoft.com/office/powerpoint/2010/main" val="36028494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C4A813-CD5E-41EF-9531-F1DB4256DA67}" type="slidenum">
              <a:rPr lang="en-US"/>
              <a:pPr/>
              <a:t>18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055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A9E276-8310-45FF-95CE-2FC76968680C}" type="slidenum">
              <a:rPr lang="en-US"/>
              <a:pPr/>
              <a:t>19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Check online demo</a:t>
            </a:r>
          </a:p>
        </p:txBody>
      </p:sp>
    </p:spTree>
    <p:extLst>
      <p:ext uri="{BB962C8B-B14F-4D97-AF65-F5344CB8AC3E}">
        <p14:creationId xmlns:p14="http://schemas.microsoft.com/office/powerpoint/2010/main" val="979120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49534-B336-41A2-9397-8AEA59DC5A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12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49534-B336-41A2-9397-8AEA59DC5A2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0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49534-B336-41A2-9397-8AEA59DC5A2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491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49534-B336-41A2-9397-8AEA59DC5A2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458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47510D-6A05-46B4-BBF7-4A1E75C205C8}" type="slidenum">
              <a:rPr lang="en-US"/>
              <a:pPr/>
              <a:t>23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486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49534-B336-41A2-9397-8AEA59DC5A2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378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49534-B336-41A2-9397-8AEA59DC5A2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4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4D5F88-9E1C-4321-90FB-748A1B09A624}" type="slidenum">
              <a:rPr lang="en-US"/>
              <a:pPr/>
              <a:t>3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576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49534-B336-41A2-9397-8AEA59DC5A2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96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49534-B336-41A2-9397-8AEA59DC5A2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52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49534-B336-41A2-9397-8AEA59DC5A2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13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49534-B336-41A2-9397-8AEA59DC5A2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02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49534-B336-41A2-9397-8AEA59DC5A2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33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49534-B336-41A2-9397-8AEA59DC5A2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06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7A997-12E4-43F0-B8A1-B4784C8ED7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8C74D3-F5D2-4924-B5DC-B51EF8CE39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3836D-8F4E-4049-805E-251E22F809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F8EFDA-74C9-4183-8825-EF73CC0702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7882A4C-3C1D-45DD-8D39-E77C11A224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C43647D-E5E0-42A3-9744-A008B08A7C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4A26B-8967-4401-A452-204138251E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5BCF1-E9A3-4B6F-929C-828DC29431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9DA69-948A-40D9-B91D-F773E5F7CD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D6EB2-34A2-4469-A600-762D72698B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78D42-9904-41B6-8E18-2B2A77600B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E8B6A-92BE-42D6-94B3-22EC4FD876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AD714-391B-480F-808E-78311BB37E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4F8D6-D574-4796-8DBF-D5FFDBEA19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CF00FFE-BB07-423A-8DEE-7D05C7A985E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1981200"/>
            <a:ext cx="9448800" cy="2667000"/>
          </a:xfrm>
        </p:spPr>
        <p:txBody>
          <a:bodyPr/>
          <a:lstStyle/>
          <a:p>
            <a:r>
              <a:rPr lang="en-US" sz="3200" b="1" u="sng" dirty="0"/>
              <a:t>Today</a:t>
            </a:r>
            <a:r>
              <a:rPr lang="en-US" sz="3200" b="1" u="sng" dirty="0" smtClean="0"/>
              <a:t>:</a:t>
            </a:r>
            <a:br>
              <a:rPr lang="en-US" sz="3200" b="1" u="sng" dirty="0" smtClean="0"/>
            </a:br>
            <a:r>
              <a:rPr lang="en-US" sz="3200" b="1" u="sng" dirty="0" smtClean="0"/>
              <a:t/>
            </a:r>
            <a:br>
              <a:rPr lang="en-US" sz="3200" b="1" u="sng" dirty="0" smtClean="0"/>
            </a:br>
            <a:r>
              <a:rPr lang="en-US" sz="3200" b="1" u="sng" dirty="0"/>
              <a:t/>
            </a:r>
            <a:br>
              <a:rPr lang="en-US" sz="3200" b="1" u="sng" dirty="0"/>
            </a:br>
            <a:r>
              <a:rPr lang="en-US" sz="3200" b="1" dirty="0" smtClean="0">
                <a:solidFill>
                  <a:srgbClr val="00B0F0"/>
                </a:solidFill>
              </a:rPr>
              <a:t> Chap </a:t>
            </a:r>
            <a:r>
              <a:rPr lang="en-US" sz="3200" b="1" dirty="0" smtClean="0">
                <a:solidFill>
                  <a:srgbClr val="00B0F0"/>
                </a:solidFill>
              </a:rPr>
              <a:t>19 (Vibrations and Waves</a:t>
            </a:r>
            <a:r>
              <a:rPr lang="en-US" sz="3200" b="1" dirty="0" smtClean="0">
                <a:solidFill>
                  <a:srgbClr val="00B0F0"/>
                </a:solidFill>
              </a:rPr>
              <a:t>)</a:t>
            </a:r>
            <a:br>
              <a:rPr lang="en-US" sz="3200" b="1" dirty="0" smtClean="0">
                <a:solidFill>
                  <a:srgbClr val="00B0F0"/>
                </a:solidFill>
              </a:rPr>
            </a:br>
            <a:r>
              <a:rPr lang="en-US" sz="3200" b="1" dirty="0">
                <a:solidFill>
                  <a:srgbClr val="00B0F0"/>
                </a:solidFill>
              </a:rPr>
              <a:t/>
            </a:r>
            <a:br>
              <a:rPr lang="en-US" sz="3200" b="1" dirty="0">
                <a:solidFill>
                  <a:srgbClr val="00B0F0"/>
                </a:solidFill>
              </a:rPr>
            </a:br>
            <a:r>
              <a:rPr lang="en-US" sz="3200" b="1" dirty="0" smtClean="0">
                <a:solidFill>
                  <a:srgbClr val="00B050"/>
                </a:solidFill>
              </a:rPr>
              <a:t>Looking ahead: Midterm 2 Nov 18</a:t>
            </a:r>
            <a:br>
              <a:rPr lang="en-US" sz="3200" b="1" dirty="0" smtClean="0">
                <a:solidFill>
                  <a:srgbClr val="00B050"/>
                </a:solidFill>
              </a:rPr>
            </a:br>
            <a:r>
              <a:rPr lang="en-US" sz="3200" dirty="0" smtClean="0">
                <a:solidFill>
                  <a:srgbClr val="00B050"/>
                </a:solidFill>
              </a:rPr>
              <a:t>(on </a:t>
            </a:r>
            <a:r>
              <a:rPr lang="en-US" sz="3200" dirty="0" err="1" smtClean="0">
                <a:solidFill>
                  <a:srgbClr val="00B050"/>
                </a:solidFill>
              </a:rPr>
              <a:t>Chs</a:t>
            </a:r>
            <a:r>
              <a:rPr lang="en-US" sz="3200" dirty="0" smtClean="0">
                <a:solidFill>
                  <a:srgbClr val="00B050"/>
                </a:solidFill>
              </a:rPr>
              <a:t> 9, 11, 13, 14, 15, 19, 20, 22 probably)</a:t>
            </a:r>
            <a:r>
              <a:rPr lang="en-US" sz="3200" dirty="0" smtClean="0">
                <a:solidFill>
                  <a:srgbClr val="00B050"/>
                </a:solidFill>
              </a:rPr>
              <a:t/>
            </a:r>
            <a:br>
              <a:rPr lang="en-US" sz="3200" dirty="0" smtClean="0">
                <a:solidFill>
                  <a:srgbClr val="00B050"/>
                </a:solidFill>
              </a:rPr>
            </a:br>
            <a:r>
              <a:rPr lang="en-US" sz="3200" dirty="0">
                <a:solidFill>
                  <a:srgbClr val="00B0F0"/>
                </a:solidFill>
              </a:rPr>
              <a:t/>
            </a:r>
            <a:br>
              <a:rPr lang="en-US" sz="3200" dirty="0">
                <a:solidFill>
                  <a:srgbClr val="00B0F0"/>
                </a:solidFill>
              </a:rPr>
            </a:br>
            <a:r>
              <a:rPr lang="en-US" sz="3200" b="1" dirty="0" smtClean="0">
                <a:solidFill>
                  <a:srgbClr val="00B0F0"/>
                </a:solidFill>
              </a:rPr>
              <a:t/>
            </a:r>
            <a:br>
              <a:rPr lang="en-US" sz="3200" b="1" dirty="0" smtClean="0">
                <a:solidFill>
                  <a:srgbClr val="00B0F0"/>
                </a:solidFill>
              </a:rPr>
            </a:b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81000" y="533400"/>
            <a:ext cx="8458200" cy="53340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sng"/>
              <a:t>Question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/>
              <a:t>If a water wave oscillates up and down two times each second, and distance between crests is 3 m, what is its frequency, wavelength, and speed?</a:t>
            </a:r>
          </a:p>
          <a:p>
            <a:endParaRPr lang="en-US" sz="2400"/>
          </a:p>
          <a:p>
            <a:endParaRPr lang="en-US" sz="2400"/>
          </a:p>
          <a:p>
            <a:pPr>
              <a:buFontTx/>
              <a:buNone/>
            </a:pPr>
            <a:r>
              <a:rPr lang="en-US" sz="2400"/>
              <a:t>	</a:t>
            </a:r>
            <a:r>
              <a:rPr lang="en-US" sz="2400">
                <a:solidFill>
                  <a:srgbClr val="800080"/>
                </a:solidFill>
              </a:rPr>
              <a:t>Frequency = </a:t>
            </a:r>
            <a:r>
              <a:rPr lang="en-US" sz="2400" u="sng">
                <a:solidFill>
                  <a:srgbClr val="800080"/>
                </a:solidFill>
              </a:rPr>
              <a:t>2 Hz</a:t>
            </a:r>
            <a:r>
              <a:rPr lang="en-US" sz="2400">
                <a:solidFill>
                  <a:srgbClr val="800080"/>
                </a:solidFill>
              </a:rPr>
              <a:t>, Wavelength = </a:t>
            </a:r>
            <a:r>
              <a:rPr lang="en-US" sz="2400" u="sng">
                <a:solidFill>
                  <a:srgbClr val="800080"/>
                </a:solidFill>
              </a:rPr>
              <a:t>3 m</a:t>
            </a:r>
            <a:r>
              <a:rPr lang="en-US" sz="2400">
                <a:solidFill>
                  <a:srgbClr val="800080"/>
                </a:solidFill>
              </a:rPr>
              <a:t>, Speed = </a:t>
            </a:r>
            <a:r>
              <a:rPr lang="en-US" sz="2400" u="sng">
                <a:solidFill>
                  <a:srgbClr val="800080"/>
                </a:solidFill>
              </a:rPr>
              <a:t>6 m/s</a:t>
            </a:r>
            <a:endParaRPr lang="en-US" sz="2400" u="sng"/>
          </a:p>
          <a:p>
            <a:pPr>
              <a:buFontTx/>
              <a:buNone/>
            </a:pPr>
            <a:endParaRPr lang="en-US" sz="2400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306" y="0"/>
            <a:ext cx="8229600" cy="1143000"/>
          </a:xfrm>
        </p:spPr>
        <p:txBody>
          <a:bodyPr/>
          <a:lstStyle/>
          <a:p>
            <a:r>
              <a:rPr lang="en-US" sz="3200" u="sng" dirty="0"/>
              <a:t>Clicker Question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2057400" y="228600"/>
            <a:ext cx="533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/>
              <a:t>Clicker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z="3200" u="sng"/>
              <a:t>Transverse Waves</a:t>
            </a:r>
          </a:p>
        </p:txBody>
      </p:sp>
      <p:pic>
        <p:nvPicPr>
          <p:cNvPr id="18436" name="Picture 4" descr="19-08Figure_FI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3311525"/>
            <a:ext cx="4876800" cy="1384300"/>
          </a:xfrm>
          <a:noFill/>
          <a:ln/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04800" y="914400"/>
            <a:ext cx="80772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When medium particles move at </a:t>
            </a:r>
            <a:r>
              <a:rPr lang="en-US" sz="2000" b="1" dirty="0">
                <a:solidFill>
                  <a:srgbClr val="0070C0"/>
                </a:solidFill>
              </a:rPr>
              <a:t>right angles</a:t>
            </a:r>
            <a:r>
              <a:rPr lang="en-US" sz="2000" dirty="0">
                <a:solidFill>
                  <a:srgbClr val="0070C0"/>
                </a:solidFill>
              </a:rPr>
              <a:t> to the direction of the disturbance. </a:t>
            </a:r>
          </a:p>
          <a:p>
            <a:pPr>
              <a:spcBef>
                <a:spcPct val="50000"/>
              </a:spcBef>
            </a:pPr>
            <a:r>
              <a:rPr lang="en-US" sz="2000" dirty="0" err="1"/>
              <a:t>Eg</a:t>
            </a:r>
            <a:r>
              <a:rPr lang="en-US" sz="2000" dirty="0"/>
              <a:t>. Waves on a rope generated by shaking back and forth: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Can see this from watching the marker on the earlier demo. Or watching a leaf on the water’s surface as a water wave passes – it goes up and down whereas wave is moving radially outward. 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09600" y="5257800"/>
            <a:ext cx="777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Transverse waves include: water waves, waves on a stringed musical instrument, light, radio waves, microwaves…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u="sng" dirty="0"/>
              <a:t>Longitudinal Waves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3071" y="831290"/>
            <a:ext cx="8839200" cy="533400"/>
          </a:xfrm>
        </p:spPr>
        <p:txBody>
          <a:bodyPr/>
          <a:lstStyle/>
          <a:p>
            <a:r>
              <a:rPr lang="en-US" sz="2000" dirty="0">
                <a:solidFill>
                  <a:srgbClr val="0070C0"/>
                </a:solidFill>
              </a:rPr>
              <a:t>When medium vibrates in the </a:t>
            </a:r>
            <a:r>
              <a:rPr lang="en-US" sz="2000" b="1" dirty="0">
                <a:solidFill>
                  <a:srgbClr val="0070C0"/>
                </a:solidFill>
              </a:rPr>
              <a:t>same </a:t>
            </a:r>
            <a:r>
              <a:rPr lang="en-US" sz="2000" dirty="0">
                <a:solidFill>
                  <a:srgbClr val="0070C0"/>
                </a:solidFill>
              </a:rPr>
              <a:t>direction as direction of wave travel.</a:t>
            </a:r>
          </a:p>
        </p:txBody>
      </p:sp>
      <p:pic>
        <p:nvPicPr>
          <p:cNvPr id="20484" name="Picture 4" descr="19-09Figure_FI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 b="56073"/>
          <a:stretch>
            <a:fillRect/>
          </a:stretch>
        </p:blipFill>
        <p:spPr>
          <a:xfrm>
            <a:off x="5096435" y="1449855"/>
            <a:ext cx="4038600" cy="1066800"/>
          </a:xfrm>
          <a:noFill/>
          <a:ln/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72035" y="1373655"/>
            <a:ext cx="411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/>
              <a:t>Eg</a:t>
            </a:r>
            <a:r>
              <a:rPr lang="en-US" sz="2000" b="1" dirty="0"/>
              <a:t>.</a:t>
            </a:r>
            <a:r>
              <a:rPr lang="en-US" sz="2000" dirty="0"/>
              <a:t> Slinky – when push and pull the end away and towards you: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-8965" y="2516655"/>
            <a:ext cx="8839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 </a:t>
            </a:r>
            <a:r>
              <a:rPr lang="en-US" sz="2000"/>
              <a:t>Medium vibrates parallel to direction of wave and energy flow. It’s a </a:t>
            </a:r>
            <a:r>
              <a:rPr lang="en-US" sz="2000" i="1"/>
              <a:t>compression wave</a:t>
            </a:r>
            <a:r>
              <a:rPr lang="en-US" sz="2000"/>
              <a:t> – distance between compressed regions is wavelength (or distance between stretched regions)</a:t>
            </a:r>
          </a:p>
        </p:txBody>
      </p:sp>
      <p:grpSp>
        <p:nvGrpSpPr>
          <p:cNvPr id="20490" name="Group 10"/>
          <p:cNvGrpSpPr>
            <a:grpSpLocks/>
          </p:cNvGrpSpPr>
          <p:nvPr/>
        </p:nvGrpSpPr>
        <p:grpSpPr bwMode="auto">
          <a:xfrm>
            <a:off x="3267635" y="3431055"/>
            <a:ext cx="2438400" cy="519113"/>
            <a:chOff x="2064" y="2544"/>
            <a:chExt cx="1536" cy="327"/>
          </a:xfrm>
        </p:grpSpPr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2160" y="2640"/>
              <a:ext cx="14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accent2"/>
                  </a:solidFill>
                </a:rPr>
                <a:t>called </a:t>
              </a:r>
              <a:r>
                <a:rPr lang="en-US" i="1">
                  <a:solidFill>
                    <a:schemeClr val="accent2"/>
                  </a:solidFill>
                </a:rPr>
                <a:t>rarefaction</a:t>
              </a:r>
            </a:p>
          </p:txBody>
        </p:sp>
        <p:sp>
          <p:nvSpPr>
            <p:cNvPr id="20489" name="Line 9"/>
            <p:cNvSpPr>
              <a:spLocks noChangeShapeType="1"/>
            </p:cNvSpPr>
            <p:nvPr/>
          </p:nvSpPr>
          <p:spPr bwMode="auto">
            <a:xfrm flipH="1" flipV="1">
              <a:off x="2064" y="2544"/>
              <a:ext cx="528" cy="14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-8965" y="4269255"/>
            <a:ext cx="563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( Note that a slinky also can produce transverse waves. Shake end like:</a:t>
            </a:r>
          </a:p>
        </p:txBody>
      </p:sp>
      <p:pic>
        <p:nvPicPr>
          <p:cNvPr id="20492" name="Picture 12" descr="19-09Figure_FI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 l="3999" t="29868" b="10851"/>
          <a:stretch>
            <a:fillRect/>
          </a:stretch>
        </p:blipFill>
        <p:spPr>
          <a:xfrm>
            <a:off x="5477435" y="4269255"/>
            <a:ext cx="3657600" cy="1066800"/>
          </a:xfrm>
          <a:noFill/>
          <a:ln/>
        </p:spPr>
      </p:pic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219635" y="5336055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sz="2000" dirty="0"/>
              <a:t>Longitudinal waves include: sound waves. Air </a:t>
            </a:r>
            <a:r>
              <a:rPr lang="en-US" sz="2000" dirty="0" err="1"/>
              <a:t>molecs</a:t>
            </a:r>
            <a:r>
              <a:rPr lang="en-US" sz="2000" dirty="0"/>
              <a:t> vibrate to and fro. Can also be thought of as a pressure wave.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20486" grpId="0"/>
      <p:bldP spid="20487" grpId="0"/>
      <p:bldP spid="20491" grpId="0"/>
      <p:bldP spid="204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z="3200" u="sng" dirty="0"/>
              <a:t>Interference</a:t>
            </a:r>
          </a:p>
        </p:txBody>
      </p:sp>
      <p:pic>
        <p:nvPicPr>
          <p:cNvPr id="26628" name="Picture 4" descr="19-11Figure_FI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/>
          <a:srcRect b="17456"/>
          <a:stretch/>
        </p:blipFill>
        <p:spPr>
          <a:xfrm>
            <a:off x="1044388" y="4703390"/>
            <a:ext cx="5334000" cy="1011610"/>
          </a:xfrm>
          <a:noFill/>
          <a:ln/>
        </p:spPr>
      </p:pic>
      <p:pic>
        <p:nvPicPr>
          <p:cNvPr id="26630" name="Picture 6" descr="fig19-12b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172200" y="1905000"/>
            <a:ext cx="2001838" cy="2001838"/>
          </a:xfrm>
          <a:noFill/>
          <a:ln/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81000" y="755650"/>
            <a:ext cx="87630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Property that distinguishes waves from particles: waves can </a:t>
            </a:r>
            <a:r>
              <a:rPr lang="en-US" sz="2000" b="1" dirty="0"/>
              <a:t>superpose</a:t>
            </a:r>
            <a:r>
              <a:rPr lang="en-US" sz="2000" dirty="0"/>
              <a:t> (= </a:t>
            </a:r>
            <a:r>
              <a:rPr lang="en-US" sz="2000" b="1" dirty="0"/>
              <a:t>overlap)</a:t>
            </a:r>
            <a:r>
              <a:rPr lang="en-US" sz="2000" dirty="0"/>
              <a:t>, and form an interference pattern, sometimes reinforcing each other, sometimes cancelling each other:</a:t>
            </a:r>
          </a:p>
          <a:p>
            <a:pPr>
              <a:spcBef>
                <a:spcPct val="50000"/>
              </a:spcBef>
            </a:pPr>
            <a:r>
              <a:rPr lang="en-US" sz="2000" dirty="0" err="1"/>
              <a:t>Eg</a:t>
            </a:r>
            <a:r>
              <a:rPr lang="en-US" sz="2000" dirty="0"/>
              <a:t>. Water waves – created by two vibrating sources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066800" y="2288382"/>
            <a:ext cx="50292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When a crest of one wave meets a crest of another, they reinforce – “in phase”. 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When crest of one meets trough of other, they cancel out  - “out of phase”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891988" y="3852490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increased amplitude, </a:t>
            </a:r>
            <a:r>
              <a:rPr lang="en-US" b="1" i="1">
                <a:solidFill>
                  <a:schemeClr val="accent2"/>
                </a:solidFill>
              </a:rPr>
              <a:t>constructive interference  </a:t>
            </a:r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flipH="1">
            <a:off x="2187388" y="4462090"/>
            <a:ext cx="92075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4625788" y="3928690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decreased amplitude, </a:t>
            </a:r>
            <a:r>
              <a:rPr lang="en-US" b="1" i="1">
                <a:solidFill>
                  <a:schemeClr val="accent2"/>
                </a:solidFill>
              </a:rPr>
              <a:t>destructive interference</a:t>
            </a:r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5082988" y="4614490"/>
            <a:ext cx="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1039906" y="5715000"/>
            <a:ext cx="746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/>
              <a:t>Superposition principle</a:t>
            </a:r>
            <a:r>
              <a:rPr lang="en-US" sz="2000"/>
              <a:t>: at every point, displacements add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8153400" y="2057400"/>
            <a:ext cx="990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“grey” lines –  out of 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 animBg="1"/>
      <p:bldP spid="26637" grpId="0"/>
      <p:bldP spid="26638" grpId="0" animBg="1"/>
      <p:bldP spid="26640" grpId="0"/>
      <p:bldP spid="266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z="3200" u="sng"/>
              <a:t>Standing waves</a:t>
            </a:r>
          </a:p>
        </p:txBody>
      </p:sp>
      <p:pic>
        <p:nvPicPr>
          <p:cNvPr id="29700" name="Picture 4" descr="19-13Figure_FI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819400"/>
            <a:ext cx="4495800" cy="3679825"/>
          </a:xfrm>
          <a:noFill/>
          <a:ln/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81000" y="990600"/>
            <a:ext cx="84582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When forward and backward going waves interfere such that parts of the medium are always stationary.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Eg.</a:t>
            </a:r>
            <a:r>
              <a:rPr lang="en-US" sz="2000"/>
              <a:t> Tie rope to a wall and shake. Wave going to wall gets completely reflected. Shake in such a way that set up a standing wave: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5204012" y="4724026"/>
            <a:ext cx="39624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Node</a:t>
            </a:r>
            <a:r>
              <a:rPr lang="en-US" sz="2000" dirty="0"/>
              <a:t> = point of zero displacement</a:t>
            </a:r>
          </a:p>
          <a:p>
            <a:pPr>
              <a:spcBef>
                <a:spcPct val="50000"/>
              </a:spcBef>
            </a:pPr>
            <a:r>
              <a:rPr lang="en-US" sz="2000" b="1" dirty="0"/>
              <a:t>Antinode </a:t>
            </a:r>
            <a:r>
              <a:rPr lang="en-US" sz="2000" dirty="0"/>
              <a:t>= regions of max disp. Are halfway between nodes.</a:t>
            </a:r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259106" y="5638800"/>
            <a:ext cx="2819400" cy="244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 flipH="1">
            <a:off x="1600200" y="5029200"/>
            <a:ext cx="3603812" cy="8626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/>
      <p:bldP spid="29707" grpId="0" animBg="1"/>
      <p:bldP spid="2970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>
          <a:xfrm>
            <a:off x="434788" y="0"/>
            <a:ext cx="8229600" cy="1143000"/>
          </a:xfrm>
        </p:spPr>
        <p:txBody>
          <a:bodyPr/>
          <a:lstStyle/>
          <a:p>
            <a:pPr algn="l"/>
            <a:r>
              <a:rPr lang="en-US" sz="2000" b="1" dirty="0"/>
              <a:t>Standing wave DEMO:</a:t>
            </a:r>
            <a:br>
              <a:rPr lang="en-US" sz="2000" b="1" dirty="0"/>
            </a:br>
            <a:r>
              <a:rPr lang="en-US" sz="2000" dirty="0"/>
              <a:t>Tie one end to wall, and shake at right frequency to get (a). </a:t>
            </a:r>
            <a:br>
              <a:rPr lang="en-US" sz="2000" dirty="0"/>
            </a:br>
            <a:r>
              <a:rPr lang="en-US" sz="2000" dirty="0"/>
              <a:t>Then shake twice as fast, and get (b). Three times as fast, get (c).</a:t>
            </a:r>
            <a:endParaRPr lang="en-US" sz="2000" b="1" dirty="0"/>
          </a:p>
        </p:txBody>
      </p:sp>
      <p:pic>
        <p:nvPicPr>
          <p:cNvPr id="32772" name="Picture 4" descr="19-14Figure_FI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1399709"/>
            <a:ext cx="4876800" cy="3328988"/>
          </a:xfrm>
          <a:noFill/>
          <a:ln/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6248400" y="1856909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Rope length = ½ wavelength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5867400" y="2847509"/>
            <a:ext cx="304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1 wavelength and 2 x  freq of (a)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6096000" y="3838109"/>
            <a:ext cx="304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1 ½ wavelengths and 3 x freq of (a)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0" y="543830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 Musical Instruments: work due to standing waves in string, or in air in a pipe in wind instrument. Can determine pitch from length of string, </a:t>
            </a:r>
            <a:r>
              <a:rPr lang="en-US" sz="2000" dirty="0" smtClean="0"/>
              <a:t>or </a:t>
            </a:r>
            <a:r>
              <a:rPr lang="en-US" sz="2000" dirty="0"/>
              <a:t>of air column…</a:t>
            </a: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4719732"/>
            <a:ext cx="863249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sz="2000" dirty="0"/>
              <a:t>See also </a:t>
            </a:r>
            <a:r>
              <a:rPr lang="en-US" sz="2000" dirty="0" smtClean="0"/>
              <a:t>hands-on simulations at:</a:t>
            </a:r>
          </a:p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rgbClr val="0070C0"/>
                </a:solidFill>
              </a:rPr>
              <a:t>https</a:t>
            </a:r>
            <a:r>
              <a:rPr lang="en-US" sz="2000" dirty="0">
                <a:solidFill>
                  <a:srgbClr val="0070C0"/>
                </a:solidFill>
              </a:rPr>
              <a:t>://phet.colorado.edu/sims/wave-on-a-string/wave-on-a-string_en.html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u="sng" dirty="0" smtClean="0"/>
              <a:t>Doppler </a:t>
            </a:r>
            <a:r>
              <a:rPr lang="en-US" sz="3200" u="sng" dirty="0"/>
              <a:t>Effect</a:t>
            </a:r>
          </a:p>
        </p:txBody>
      </p:sp>
      <p:pic>
        <p:nvPicPr>
          <p:cNvPr id="35845" name="Picture 5" descr="19-15Figure_FI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3284584"/>
            <a:ext cx="1828800" cy="1608138"/>
          </a:xfrm>
          <a:noFill/>
          <a:ln/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52400" y="800100"/>
            <a:ext cx="89916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is when the frequency changes due to </a:t>
            </a:r>
            <a:r>
              <a:rPr lang="en-US" sz="2000" b="1" dirty="0">
                <a:solidFill>
                  <a:srgbClr val="0070C0"/>
                </a:solidFill>
              </a:rPr>
              <a:t>motion</a:t>
            </a:r>
            <a:r>
              <a:rPr lang="en-US" sz="2000" dirty="0">
                <a:solidFill>
                  <a:srgbClr val="0070C0"/>
                </a:solidFill>
              </a:rPr>
              <a:t> of the wave source or the receiver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Why?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0" y="1910556"/>
            <a:ext cx="41148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Consider first stationary source (</a:t>
            </a:r>
            <a:r>
              <a:rPr lang="en-US" dirty="0" smtClean="0"/>
              <a:t>e.g. </a:t>
            </a:r>
            <a:r>
              <a:rPr lang="en-US" dirty="0"/>
              <a:t>bug treading water with bobbing feet) : waves are circular because distance between crests (wavelength) is same in all directions. </a:t>
            </a:r>
          </a:p>
        </p:txBody>
      </p:sp>
      <p:pic>
        <p:nvPicPr>
          <p:cNvPr id="35850" name="Picture 10" descr="19-16Figure_FI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324600" y="3055984"/>
            <a:ext cx="2000250" cy="1838325"/>
          </a:xfrm>
          <a:noFill/>
          <a:ln/>
        </p:spPr>
      </p:pic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4572000" y="1986756"/>
            <a:ext cx="4267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Now consider if bug moves to the right at speed &lt; wave speed. Centers of the circular waves move in direction of bug’s motion.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4876800" y="3513184"/>
            <a:ext cx="1295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Snapshot at a fixed time.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381000" y="4960984"/>
            <a:ext cx="8763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Effect is that crests bunch at point B, spread out at point A. Since bug maintains same bobbing frequency, then point B sees waves coming more frequently i.e. </a:t>
            </a:r>
            <a:r>
              <a:rPr lang="en-US" sz="2000" i="1" dirty="0">
                <a:solidFill>
                  <a:srgbClr val="0070C0"/>
                </a:solidFill>
              </a:rPr>
              <a:t>B observes higher frequency  and shorter wavelength.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Similarly, </a:t>
            </a:r>
            <a:r>
              <a:rPr lang="en-US" sz="2000" i="1" dirty="0">
                <a:solidFill>
                  <a:srgbClr val="0070C0"/>
                </a:solidFill>
              </a:rPr>
              <a:t>A observes lower frequency and longer wavelength.</a:t>
            </a:r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 flipV="1">
            <a:off x="1447800" y="4427584"/>
            <a:ext cx="3581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9" grpId="0"/>
      <p:bldP spid="35856" grpId="0"/>
      <p:bldP spid="358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51453"/>
            <a:ext cx="8229600" cy="715962"/>
          </a:xfrm>
        </p:spPr>
        <p:txBody>
          <a:bodyPr/>
          <a:lstStyle/>
          <a:p>
            <a:r>
              <a:rPr lang="en-US" sz="3200" u="sng" dirty="0"/>
              <a:t>Doppler </a:t>
            </a:r>
            <a:r>
              <a:rPr lang="en-US" sz="3200" u="sng" dirty="0" err="1"/>
              <a:t>cont</a:t>
            </a:r>
            <a:endParaRPr lang="en-US" sz="3200" u="sng" dirty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6894" y="530925"/>
            <a:ext cx="9144000" cy="685800"/>
          </a:xfrm>
          <a:noFill/>
          <a:ln/>
        </p:spPr>
        <p:txBody>
          <a:bodyPr/>
          <a:lstStyle/>
          <a:p>
            <a:r>
              <a:rPr lang="en-US" sz="1800" dirty="0"/>
              <a:t>Nice animation of </a:t>
            </a:r>
            <a:r>
              <a:rPr lang="en-US" sz="1800" dirty="0" smtClean="0"/>
              <a:t>this at: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http</a:t>
            </a:r>
            <a:r>
              <a:rPr lang="en-US" sz="1800" dirty="0">
                <a:solidFill>
                  <a:srgbClr val="0070C0"/>
                </a:solidFill>
              </a:rPr>
              <a:t>://highered.mheducation.com/olcweb/cgi/pluginpop.cgi?it=swf::800::600::/sites/dl/free/0072482621/78778/Doppler_Nav.swf::Doppler+Shift+Interactive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53788" y="1506887"/>
            <a:ext cx="853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 Doppler effect is why a siren or horn of a car has a higher-than-normal pitch as it approaches you, and a lower-than-normal pitch as it leaves you:</a:t>
            </a:r>
          </a:p>
        </p:txBody>
      </p:sp>
      <p:pic>
        <p:nvPicPr>
          <p:cNvPr id="38918" name="Picture 6" descr="19-17Figure_FI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/>
          <a:srcRect b="17294"/>
          <a:stretch/>
        </p:blipFill>
        <p:spPr>
          <a:xfrm>
            <a:off x="2301688" y="2233963"/>
            <a:ext cx="4038600" cy="814037"/>
          </a:xfrm>
          <a:noFill/>
          <a:ln/>
        </p:spPr>
      </p:pic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85164" y="3514726"/>
            <a:ext cx="723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i="1"/>
              <a:t> Note:</a:t>
            </a:r>
            <a:r>
              <a:rPr lang="en-US"/>
              <a:t> don’t confuse pitch(=frequency) with loudness(=amplitude)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85164" y="3905251"/>
            <a:ext cx="88392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Also happens with light – where color is related to frequency, with high frequency being towards blue and low frequency is at the red end of spectrum</a:t>
            </a:r>
          </a:p>
          <a:p>
            <a:pPr>
              <a:spcBef>
                <a:spcPct val="50000"/>
              </a:spcBef>
            </a:pPr>
            <a:r>
              <a:rPr lang="en-US"/>
              <a:t>Hence, get “blue shift” of an approaching source (freq shifted up); and “red shift” of receding source (freq shifted down). </a:t>
            </a:r>
          </a:p>
          <a:p>
            <a:pPr>
              <a:spcBef>
                <a:spcPct val="50000"/>
              </a:spcBef>
            </a:pPr>
            <a:r>
              <a:rPr lang="en-US" b="1"/>
              <a:t>Eg.</a:t>
            </a:r>
            <a:r>
              <a:rPr lang="en-US"/>
              <a:t> Distant galaxies show red shift </a:t>
            </a:r>
          </a:p>
          <a:p>
            <a:pPr>
              <a:spcBef>
                <a:spcPct val="50000"/>
              </a:spcBef>
            </a:pPr>
            <a:r>
              <a:rPr lang="en-US" b="1"/>
              <a:t>Eg.</a:t>
            </a:r>
            <a:r>
              <a:rPr lang="en-US"/>
              <a:t> Spinning stars – can measure rate by comparing red shift of when it is turning away from us c.f. blue shift of when it turns towards us. 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85164" y="3133726"/>
            <a:ext cx="807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Police speed radar operate on the Doppler effect! (see next chap for more)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build="p"/>
      <p:bldP spid="38917" grpId="0"/>
      <p:bldP spid="389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u="sng"/>
              <a:t>Vibrations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u="sng" dirty="0"/>
              <a:t>Some Preliminaries </a:t>
            </a:r>
          </a:p>
          <a:p>
            <a:pPr>
              <a:buFontTx/>
              <a:buNone/>
            </a:pPr>
            <a:endParaRPr lang="en-US" sz="2000" u="sng" dirty="0"/>
          </a:p>
          <a:p>
            <a:pPr>
              <a:buFontTx/>
              <a:buNone/>
            </a:pPr>
            <a:r>
              <a:rPr lang="en-US" sz="2000" b="1" dirty="0">
                <a:solidFill>
                  <a:srgbClr val="00B050"/>
                </a:solidFill>
              </a:rPr>
              <a:t>Vibration = oscillation = anything that has a back-and-forth to it </a:t>
            </a:r>
          </a:p>
          <a:p>
            <a:pPr>
              <a:buFontTx/>
              <a:buNone/>
            </a:pPr>
            <a:endParaRPr lang="en-US" sz="2000" b="1" dirty="0"/>
          </a:p>
          <a:p>
            <a:pPr>
              <a:buFontTx/>
              <a:buNone/>
            </a:pPr>
            <a:r>
              <a:rPr lang="en-US" sz="2000" dirty="0" err="1"/>
              <a:t>Eg</a:t>
            </a:r>
            <a:r>
              <a:rPr lang="en-US" sz="2000" dirty="0"/>
              <a:t>. Draw a pen back and forth over the same line, repeatedly:</a:t>
            </a:r>
          </a:p>
          <a:p>
            <a:pPr>
              <a:buFontTx/>
              <a:buNone/>
            </a:pPr>
            <a:r>
              <a:rPr lang="en-US" sz="2000" dirty="0"/>
              <a:t>When you come back to the same point defines one cycle, one vibration</a:t>
            </a:r>
          </a:p>
          <a:p>
            <a:pPr>
              <a:buFontTx/>
              <a:buNone/>
            </a:pPr>
            <a:r>
              <a:rPr lang="en-US" sz="2000" dirty="0"/>
              <a:t>If do it faster, your “</a:t>
            </a:r>
            <a:r>
              <a:rPr lang="en-US" sz="2000" i="1" dirty="0"/>
              <a:t>frequency</a:t>
            </a:r>
            <a:r>
              <a:rPr lang="en-US" sz="2000" dirty="0"/>
              <a:t>” is higher, your “</a:t>
            </a:r>
            <a:r>
              <a:rPr lang="en-US" sz="2000" i="1" dirty="0"/>
              <a:t>period</a:t>
            </a:r>
            <a:r>
              <a:rPr lang="en-US" sz="2000" dirty="0"/>
              <a:t>” is less. </a:t>
            </a:r>
          </a:p>
          <a:p>
            <a:pPr>
              <a:buFontTx/>
              <a:buNone/>
            </a:pPr>
            <a:r>
              <a:rPr lang="en-US" sz="2000" dirty="0"/>
              <a:t>But your “</a:t>
            </a:r>
            <a:r>
              <a:rPr lang="en-US" sz="2000" i="1" dirty="0"/>
              <a:t>amplitude</a:t>
            </a:r>
            <a:r>
              <a:rPr lang="en-US" sz="2000" dirty="0"/>
              <a:t>”  (max. displacement) is the same – it’s bigger if the line is bigger.</a:t>
            </a:r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r>
              <a:rPr lang="en-US" sz="2000" dirty="0"/>
              <a:t>(We’ll come back to these terms shortly)</a:t>
            </a:r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r>
              <a:rPr lang="en-US" sz="2000" b="1" dirty="0">
                <a:solidFill>
                  <a:srgbClr val="00B050"/>
                </a:solidFill>
              </a:rPr>
              <a:t>Wave = vibration in both space and time </a:t>
            </a:r>
          </a:p>
          <a:p>
            <a:pPr>
              <a:buFontTx/>
              <a:buNone/>
            </a:pPr>
            <a:r>
              <a:rPr lang="en-US" sz="2000" dirty="0"/>
              <a:t>i.e. goes from one place to another: A vibration that </a:t>
            </a:r>
            <a:r>
              <a:rPr lang="en-US" sz="2000" i="1" dirty="0"/>
              <a:t>propagates</a:t>
            </a:r>
            <a:r>
              <a:rPr lang="en-US" sz="2000" dirty="0"/>
              <a:t> in space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7620000" y="2514600"/>
            <a:ext cx="1295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1682" y="0"/>
            <a:ext cx="8229600" cy="715962"/>
          </a:xfrm>
        </p:spPr>
        <p:txBody>
          <a:bodyPr/>
          <a:lstStyle/>
          <a:p>
            <a:r>
              <a:rPr lang="en-US" sz="3200" u="sng" dirty="0"/>
              <a:t>Clicker Question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200" u="sng"/>
              <a:t>Clicker Question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200" u="sng"/>
              <a:t>Question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765" y="632619"/>
            <a:ext cx="8382000" cy="5715000"/>
          </a:xfrm>
        </p:spPr>
        <p:txBody>
          <a:bodyPr/>
          <a:lstStyle/>
          <a:p>
            <a:pPr marL="609600" indent="-609600">
              <a:buFontTx/>
              <a:buAutoNum type="arabicParenBoth"/>
            </a:pPr>
            <a:endParaRPr lang="en-US" sz="2800" dirty="0"/>
          </a:p>
          <a:p>
            <a:pPr marL="990600" lvl="1" indent="-533400">
              <a:buFontTx/>
              <a:buNone/>
            </a:pPr>
            <a:r>
              <a:rPr lang="en-US" sz="2400" dirty="0"/>
              <a:t>	</a:t>
            </a:r>
            <a:r>
              <a:rPr lang="en-US" dirty="0"/>
              <a:t> </a:t>
            </a:r>
            <a:r>
              <a:rPr lang="en-US" sz="2400" dirty="0"/>
              <a:t>Is there a Doppler effect when the source of sound is stationary, and instead the listener is moving? If so, in what direction should listener move to hear a higher frequency?</a:t>
            </a:r>
          </a:p>
          <a:p>
            <a:pPr marL="990600" lvl="1" indent="-533400">
              <a:buFontTx/>
              <a:buNone/>
            </a:pPr>
            <a:r>
              <a:rPr lang="en-US" sz="2400" dirty="0"/>
              <a:t>			</a:t>
            </a:r>
          </a:p>
          <a:p>
            <a:pPr marL="990600" lvl="1" indent="-533400">
              <a:buFontTx/>
              <a:buNone/>
            </a:pPr>
            <a:r>
              <a:rPr lang="en-US" sz="2400" dirty="0"/>
              <a:t>			</a:t>
            </a:r>
            <a:r>
              <a:rPr lang="en-US" sz="2400" dirty="0" smtClean="0">
                <a:solidFill>
                  <a:srgbClr val="800080"/>
                </a:solidFill>
              </a:rPr>
              <a:t>Yes, there </a:t>
            </a:r>
            <a:r>
              <a:rPr lang="en-US" sz="2400" dirty="0">
                <a:solidFill>
                  <a:srgbClr val="800080"/>
                </a:solidFill>
              </a:rPr>
              <a:t>is a shift in frequency, because there is relative motion between the source and receiver. If you move toward a stationary sound source, you meet wave crests more frequently, so </a:t>
            </a:r>
            <a:r>
              <a:rPr lang="en-US" sz="2400" dirty="0" smtClean="0">
                <a:solidFill>
                  <a:srgbClr val="800080"/>
                </a:solidFill>
              </a:rPr>
              <a:t>receive </a:t>
            </a:r>
            <a:r>
              <a:rPr lang="en-US" sz="2400" dirty="0">
                <a:solidFill>
                  <a:srgbClr val="800080"/>
                </a:solidFill>
              </a:rPr>
              <a:t>a higher frequency.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u="sng" dirty="0"/>
              <a:t>Bow waves</a:t>
            </a:r>
          </a:p>
        </p:txBody>
      </p:sp>
      <p:pic>
        <p:nvPicPr>
          <p:cNvPr id="41988" name="Picture 4" descr="19-18Figure_FI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81004" y="355193"/>
            <a:ext cx="1736725" cy="1828800"/>
          </a:xfrm>
          <a:noFill/>
          <a:ln/>
        </p:spPr>
      </p:pic>
      <p:pic>
        <p:nvPicPr>
          <p:cNvPr id="41990" name="Picture 6" descr="19-19Figure_FI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477000" y="2312827"/>
            <a:ext cx="1905000" cy="1800225"/>
          </a:xfrm>
          <a:noFill/>
          <a:ln/>
        </p:spPr>
      </p:pic>
      <p:pic>
        <p:nvPicPr>
          <p:cNvPr id="41992" name="Picture 8" descr="19-20Figure_FI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1824318" y="4621945"/>
            <a:ext cx="4724400" cy="1617662"/>
          </a:xfrm>
          <a:noFill/>
          <a:ln/>
        </p:spPr>
      </p:pic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381000" y="876300"/>
            <a:ext cx="6096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sz="2000" dirty="0"/>
              <a:t>When </a:t>
            </a:r>
            <a:r>
              <a:rPr lang="en-US" sz="2000" i="1" dirty="0"/>
              <a:t>speed of source is as fast as wave speed</a:t>
            </a:r>
            <a:r>
              <a:rPr lang="en-US" sz="2000" dirty="0"/>
              <a:t>, waves pile up: instead of moving ahead of source, they superpose on top right in front.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533400" y="2160427"/>
            <a:ext cx="57150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sz="2000" dirty="0"/>
              <a:t>Now, if source moves </a:t>
            </a:r>
            <a:r>
              <a:rPr lang="en-US" sz="2000" i="1" dirty="0"/>
              <a:t>faster</a:t>
            </a:r>
            <a:r>
              <a:rPr lang="en-US" sz="2000" dirty="0"/>
              <a:t> than wave speed, waves overlap at the edges as shown: Overlapping circles form a V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Called a </a:t>
            </a:r>
            <a:r>
              <a:rPr lang="en-US" sz="2000" b="1" dirty="0"/>
              <a:t>bow wave </a:t>
            </a:r>
            <a:r>
              <a:rPr lang="en-US" sz="2000" dirty="0" err="1"/>
              <a:t>eg</a:t>
            </a:r>
            <a:r>
              <a:rPr lang="en-US" sz="2000" dirty="0"/>
              <a:t> can see when a boat speeds through water. 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405093" y="3953607"/>
            <a:ext cx="69830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sz="2000" dirty="0"/>
              <a:t>N</a:t>
            </a:r>
            <a:r>
              <a:rPr lang="en-US" sz="2000" dirty="0" smtClean="0"/>
              <a:t>ice animations </a:t>
            </a:r>
            <a:r>
              <a:rPr lang="en-US" sz="2000" dirty="0"/>
              <a:t>of these various Doppler phenomena </a:t>
            </a:r>
            <a:r>
              <a:rPr lang="en-US" sz="2000" dirty="0" smtClean="0"/>
              <a:t>at:</a:t>
            </a:r>
          </a:p>
          <a:p>
            <a:r>
              <a:rPr lang="en-US" sz="2000" dirty="0">
                <a:solidFill>
                  <a:srgbClr val="0070C0"/>
                </a:solidFill>
              </a:rPr>
              <a:t>http://en.wikipedia.org/wiki/Doppler_effect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6853518" y="4868007"/>
            <a:ext cx="2286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V becomes narrower as source speed increases.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4" grpId="0"/>
      <p:bldP spid="4199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z="3200" u="sng" dirty="0"/>
              <a:t>Shock Waves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812632"/>
            <a:ext cx="8001000" cy="60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Essentially is a bow wave in 3-dimensions: the overlapping spheres form a cone.</a:t>
            </a:r>
          </a:p>
        </p:txBody>
      </p:sp>
      <p:pic>
        <p:nvPicPr>
          <p:cNvPr id="46084" name="Picture 4" descr="19-23Figure_FI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72318" y="1654343"/>
            <a:ext cx="3810000" cy="2028825"/>
          </a:xfrm>
          <a:noFill/>
          <a:ln/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47918" y="1425743"/>
            <a:ext cx="47244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sz="2000" dirty="0"/>
              <a:t>A supersonic aircraft moves faster than speed of sound – so generates a shock sound wave. 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An observer hears a </a:t>
            </a:r>
            <a:r>
              <a:rPr lang="en-US" sz="2000" b="1" dirty="0"/>
              <a:t>sonic boom</a:t>
            </a:r>
            <a:r>
              <a:rPr lang="en-US" sz="2000" dirty="0"/>
              <a:t> (sharp crack like sound) when the shell reaches him – from superposition of crests.</a:t>
            </a:r>
          </a:p>
        </p:txBody>
      </p:sp>
      <p:pic>
        <p:nvPicPr>
          <p:cNvPr id="46087" name="Picture 7" descr="19-25Figure_FI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438836" y="3594004"/>
            <a:ext cx="1477963" cy="2011363"/>
          </a:xfrm>
          <a:noFill/>
          <a:ln/>
        </p:spPr>
      </p:pic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3429000" y="4131403"/>
            <a:ext cx="533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Observer A and C </a:t>
            </a:r>
            <a:r>
              <a:rPr lang="en-US" sz="2000" dirty="0" smtClean="0"/>
              <a:t>hear nothing. </a:t>
            </a:r>
            <a:r>
              <a:rPr lang="en-US" sz="2000" dirty="0"/>
              <a:t>Observer B is now hearing the sonic boom that C has already heard, and that A has not yet heard.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85165" y="5605367"/>
            <a:ext cx="845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sz="2000" dirty="0"/>
              <a:t>Similarly, get a “water boom” from bow waves; </a:t>
            </a:r>
            <a:r>
              <a:rPr lang="en-US" sz="2000" dirty="0" err="1"/>
              <a:t>eg</a:t>
            </a:r>
            <a:r>
              <a:rPr lang="en-US" sz="2000" dirty="0"/>
              <a:t> a duck can be doused when the bow wave goes by.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z="3200" u="sng"/>
              <a:t>Shock waves cont.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Speed of sound ~ 340 m/s ~ 1245 km/h at sea-level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We only hear a sonic boom with supersonic aircraft, </a:t>
            </a:r>
            <a:r>
              <a:rPr lang="en-US" sz="2000" i="1" dirty="0"/>
              <a:t>not</a:t>
            </a:r>
            <a:r>
              <a:rPr lang="en-US" sz="2000" dirty="0"/>
              <a:t> with subsonic – in the latter, sound waves continuously reach ear, no big overlap of crests.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Only when craft moves faster than sound do the waves reach listener in one big burst. 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Note a common misconception is that sonic boom is heard just at the moment the craft reaches “sound barrier”- not true! It has likely been traveling supersonically for a while, with its shock wave passing other listeners (c.f. previous picture)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Other examples of sonic booms: crack of a whip (tail of whip travelling faster than speed of sound), supersonic bullet…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u="sng" dirty="0"/>
              <a:t>Vibration of a pendulum</a:t>
            </a:r>
          </a:p>
        </p:txBody>
      </p:sp>
      <p:pic>
        <p:nvPicPr>
          <p:cNvPr id="4100" name="Picture 4" descr="19-01Figure_FI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65562" t="9917" b="30583"/>
          <a:stretch>
            <a:fillRect/>
          </a:stretch>
        </p:blipFill>
        <p:spPr>
          <a:xfrm>
            <a:off x="7077634" y="1141479"/>
            <a:ext cx="1895475" cy="1828800"/>
          </a:xfrm>
          <a:noFill/>
          <a:ln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4372" y="788554"/>
            <a:ext cx="807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sz="2000" dirty="0"/>
              <a:t>Suspend a stone at the end of a string and let it swing to and fro through small distances – makes a simple pendulum. 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4372" y="1535053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sz="2000" dirty="0"/>
              <a:t>Very regular oscillations if little friction – </a:t>
            </a:r>
            <a:r>
              <a:rPr lang="en-US" sz="2000" dirty="0" err="1"/>
              <a:t>eg</a:t>
            </a:r>
            <a:r>
              <a:rPr lang="en-US" sz="2000" dirty="0"/>
              <a:t> found in some clocks. 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28600" y="1985909"/>
            <a:ext cx="8305800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sz="2000" b="1" dirty="0">
                <a:solidFill>
                  <a:srgbClr val="00B050"/>
                </a:solidFill>
              </a:rPr>
              <a:t>Period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b="1" dirty="0">
                <a:solidFill>
                  <a:srgbClr val="00B050"/>
                </a:solidFill>
              </a:rPr>
              <a:t>= time of a to-and-fro swing (</a:t>
            </a:r>
            <a:r>
              <a:rPr lang="en-US" sz="2000" b="1" dirty="0" err="1">
                <a:solidFill>
                  <a:srgbClr val="00B050"/>
                </a:solidFill>
              </a:rPr>
              <a:t>i.e</a:t>
            </a:r>
            <a:r>
              <a:rPr lang="en-US" sz="2000" b="1" dirty="0">
                <a:solidFill>
                  <a:srgbClr val="00B050"/>
                </a:solidFill>
              </a:rPr>
              <a:t> a cycle)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For pendulum, period only </a:t>
            </a:r>
            <a:r>
              <a:rPr lang="en-US" sz="2000" i="1" dirty="0">
                <a:solidFill>
                  <a:srgbClr val="0070C0"/>
                </a:solidFill>
              </a:rPr>
              <a:t>depends on its </a:t>
            </a:r>
            <a:r>
              <a:rPr lang="en-US" sz="2000" i="1" dirty="0" smtClean="0">
                <a:solidFill>
                  <a:srgbClr val="0070C0"/>
                </a:solidFill>
              </a:rPr>
              <a:t>length and g.</a:t>
            </a:r>
            <a:endParaRPr lang="en-US" sz="2000" i="1" dirty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dirty="0"/>
              <a:t>The longer the length, the longer the period, i.e. takes more time to come back. i.e. swings less frequently.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i="1" dirty="0"/>
              <a:t>  </a:t>
            </a:r>
            <a:r>
              <a:rPr lang="en-US" sz="2000" dirty="0"/>
              <a:t>Period does </a:t>
            </a:r>
            <a:r>
              <a:rPr lang="en-US" sz="2000" i="1" dirty="0"/>
              <a:t>not </a:t>
            </a:r>
            <a:r>
              <a:rPr lang="en-US" sz="2000" dirty="0"/>
              <a:t>depend on the mass. Quite analogous to the free-fall and inclined planes of Galileo – all masses fall at the same rate in vacuum; also all masses swing back and forth on end of a same-length string at the same rate.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 </a:t>
            </a:r>
            <a:r>
              <a:rPr lang="en-US" sz="2000" b="1" dirty="0"/>
              <a:t>DEMO</a:t>
            </a:r>
            <a:r>
              <a:rPr lang="en-US" sz="2000" dirty="0"/>
              <a:t> </a:t>
            </a:r>
            <a:r>
              <a:rPr lang="en-US" dirty="0"/>
              <a:t>– swing various objects from a </a:t>
            </a:r>
            <a:r>
              <a:rPr lang="en-US" dirty="0" smtClean="0"/>
              <a:t>string; find </a:t>
            </a:r>
            <a:r>
              <a:rPr lang="en-US" dirty="0"/>
              <a:t>not mass-dependent but is length-dependent.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Also </a:t>
            </a:r>
            <a:r>
              <a:rPr lang="en-US" i="1" dirty="0"/>
              <a:t>depends on the value of g</a:t>
            </a:r>
            <a:r>
              <a:rPr lang="en-US" dirty="0"/>
              <a:t>  </a:t>
            </a:r>
            <a:r>
              <a:rPr lang="en-US" dirty="0" smtClean="0"/>
              <a:t>e.g. </a:t>
            </a:r>
            <a:r>
              <a:rPr lang="en-US" dirty="0"/>
              <a:t>the same pendulum oscillates slower on the moon than on earth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376"/>
            <a:ext cx="8229600" cy="1143000"/>
          </a:xfrm>
        </p:spPr>
        <p:txBody>
          <a:bodyPr/>
          <a:lstStyle/>
          <a:p>
            <a:r>
              <a:rPr lang="en-US" sz="3200" u="sng" dirty="0"/>
              <a:t>Clicker Question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24046"/>
            <a:ext cx="7848600" cy="792163"/>
          </a:xfrm>
        </p:spPr>
        <p:txBody>
          <a:bodyPr/>
          <a:lstStyle/>
          <a:p>
            <a:r>
              <a:rPr lang="en-US" sz="3200" u="sng" dirty="0"/>
              <a:t>Wave Description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" y="598746"/>
            <a:ext cx="8305800" cy="2133600"/>
          </a:xfrm>
        </p:spPr>
        <p:txBody>
          <a:bodyPr/>
          <a:lstStyle/>
          <a:p>
            <a:r>
              <a:rPr lang="en-US" sz="2000" b="1" dirty="0"/>
              <a:t>Simple harmonic motion – </a:t>
            </a:r>
            <a:r>
              <a:rPr lang="en-US" sz="2000" dirty="0"/>
              <a:t>describes </a:t>
            </a:r>
            <a:r>
              <a:rPr lang="en-US" sz="2000" dirty="0" smtClean="0"/>
              <a:t>general </a:t>
            </a:r>
            <a:r>
              <a:rPr lang="en-US" sz="2000" dirty="0"/>
              <a:t>wave-like motion. </a:t>
            </a:r>
          </a:p>
          <a:p>
            <a:pPr>
              <a:buFontTx/>
              <a:buNone/>
            </a:pPr>
            <a:r>
              <a:rPr lang="en-US" sz="2000" dirty="0" smtClean="0"/>
              <a:t>E.g. </a:t>
            </a:r>
            <a:r>
              <a:rPr lang="en-US" sz="2000" dirty="0"/>
              <a:t>a vertical spring with a mass at the end.</a:t>
            </a:r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r>
              <a:rPr lang="en-US" sz="2000" dirty="0"/>
              <a:t>Hold pendulum bob with ink at the end over a conveyer belt, it traces out a </a:t>
            </a:r>
            <a:r>
              <a:rPr lang="en-US" sz="2000" b="1" dirty="0"/>
              <a:t>sine wave</a:t>
            </a:r>
            <a:r>
              <a:rPr lang="en-US" sz="2000" dirty="0"/>
              <a:t>:</a:t>
            </a:r>
          </a:p>
        </p:txBody>
      </p:sp>
      <p:pic>
        <p:nvPicPr>
          <p:cNvPr id="8196" name="Picture 4" descr="19-03Figure_F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057400" y="2819400"/>
            <a:ext cx="5486400" cy="2016125"/>
          </a:xfrm>
          <a:noFill/>
          <a:ln/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85800" y="3200400"/>
            <a:ext cx="1371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(shown here is  spring but same principle…)</a:t>
            </a:r>
          </a:p>
        </p:txBody>
      </p:sp>
      <p:grpSp>
        <p:nvGrpSpPr>
          <p:cNvPr id="8202" name="Group 10"/>
          <p:cNvGrpSpPr>
            <a:grpSpLocks/>
          </p:cNvGrpSpPr>
          <p:nvPr/>
        </p:nvGrpSpPr>
        <p:grpSpPr bwMode="auto">
          <a:xfrm>
            <a:off x="3352800" y="2057400"/>
            <a:ext cx="3200400" cy="990600"/>
            <a:chOff x="2016" y="1968"/>
            <a:chExt cx="2016" cy="624"/>
          </a:xfrm>
        </p:grpSpPr>
        <p:sp>
          <p:nvSpPr>
            <p:cNvPr id="8199" name="Text Box 7"/>
            <p:cNvSpPr txBox="1">
              <a:spLocks noChangeArrowheads="1"/>
            </p:cNvSpPr>
            <p:nvPr/>
          </p:nvSpPr>
          <p:spPr bwMode="auto">
            <a:xfrm>
              <a:off x="2016" y="1968"/>
              <a:ext cx="17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accent2"/>
                  </a:solidFill>
                </a:rPr>
                <a:t>crests (high points)</a:t>
              </a:r>
            </a:p>
          </p:txBody>
        </p:sp>
        <p:sp>
          <p:nvSpPr>
            <p:cNvPr id="8200" name="Line 8"/>
            <p:cNvSpPr>
              <a:spLocks noChangeShapeType="1"/>
            </p:cNvSpPr>
            <p:nvPr/>
          </p:nvSpPr>
          <p:spPr bwMode="auto">
            <a:xfrm>
              <a:off x="2304" y="2208"/>
              <a:ext cx="96" cy="38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Line 9"/>
            <p:cNvSpPr>
              <a:spLocks noChangeShapeType="1"/>
            </p:cNvSpPr>
            <p:nvPr/>
          </p:nvSpPr>
          <p:spPr bwMode="auto">
            <a:xfrm>
              <a:off x="2928" y="2208"/>
              <a:ext cx="1104" cy="38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06" name="Group 14"/>
          <p:cNvGrpSpPr>
            <a:grpSpLocks/>
          </p:cNvGrpSpPr>
          <p:nvPr/>
        </p:nvGrpSpPr>
        <p:grpSpPr bwMode="auto">
          <a:xfrm>
            <a:off x="2667000" y="4267200"/>
            <a:ext cx="2743200" cy="976313"/>
            <a:chOff x="1680" y="3312"/>
            <a:chExt cx="1728" cy="615"/>
          </a:xfrm>
        </p:grpSpPr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1776" y="3696"/>
              <a:ext cx="16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accent2"/>
                  </a:solidFill>
                </a:rPr>
                <a:t>troughs (low points)</a:t>
              </a:r>
            </a:p>
          </p:txBody>
        </p:sp>
        <p:sp>
          <p:nvSpPr>
            <p:cNvPr id="8204" name="Line 12"/>
            <p:cNvSpPr>
              <a:spLocks noChangeShapeType="1"/>
            </p:cNvSpPr>
            <p:nvPr/>
          </p:nvSpPr>
          <p:spPr bwMode="auto">
            <a:xfrm flipH="1" flipV="1">
              <a:off x="1680" y="3312"/>
              <a:ext cx="144" cy="38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Line 13"/>
            <p:cNvSpPr>
              <a:spLocks noChangeShapeType="1"/>
            </p:cNvSpPr>
            <p:nvPr/>
          </p:nvSpPr>
          <p:spPr bwMode="auto">
            <a:xfrm flipV="1">
              <a:off x="2208" y="3312"/>
              <a:ext cx="960" cy="38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-76200" y="518160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So: </a:t>
            </a:r>
            <a:r>
              <a:rPr lang="en-US" sz="2000" b="1" dirty="0">
                <a:solidFill>
                  <a:srgbClr val="00B050"/>
                </a:solidFill>
              </a:rPr>
              <a:t>Amplitude = maximum displacement from equilibrium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/>
              <a:t>(</a:t>
            </a:r>
            <a:r>
              <a:rPr lang="en-US" sz="2000" dirty="0" smtClean="0"/>
              <a:t>i.e. </a:t>
            </a:r>
            <a:r>
              <a:rPr lang="en-US" sz="2000" dirty="0"/>
              <a:t>to crest or to trough) , and </a:t>
            </a:r>
            <a:r>
              <a:rPr lang="en-US" sz="2000" b="1" dirty="0">
                <a:solidFill>
                  <a:srgbClr val="00B050"/>
                </a:solidFill>
              </a:rPr>
              <a:t>Wavelength</a:t>
            </a:r>
            <a:r>
              <a:rPr lang="en-US" sz="2000" dirty="0">
                <a:solidFill>
                  <a:srgbClr val="00B050"/>
                </a:solidFill>
              </a:rPr>
              <a:t> = </a:t>
            </a:r>
            <a:r>
              <a:rPr lang="en-US" sz="2000" b="1" dirty="0">
                <a:solidFill>
                  <a:srgbClr val="00B050"/>
                </a:solidFill>
              </a:rPr>
              <a:t>crest-to-crest distance</a:t>
            </a:r>
            <a:r>
              <a:rPr lang="en-US" sz="2000" dirty="0"/>
              <a:t>, or, distance </a:t>
            </a:r>
            <a:r>
              <a:rPr lang="en-US" sz="2000" dirty="0" err="1"/>
              <a:t>btn</a:t>
            </a:r>
            <a:r>
              <a:rPr lang="en-US" sz="2000" dirty="0"/>
              <a:t> any successive identical parts</a:t>
            </a:r>
          </a:p>
        </p:txBody>
      </p:sp>
      <p:grpSp>
        <p:nvGrpSpPr>
          <p:cNvPr id="8210" name="Group 18"/>
          <p:cNvGrpSpPr>
            <a:grpSpLocks/>
          </p:cNvGrpSpPr>
          <p:nvPr/>
        </p:nvGrpSpPr>
        <p:grpSpPr bwMode="auto">
          <a:xfrm>
            <a:off x="7467600" y="3505200"/>
            <a:ext cx="1981200" cy="779463"/>
            <a:chOff x="4752" y="2736"/>
            <a:chExt cx="1248" cy="491"/>
          </a:xfrm>
        </p:grpSpPr>
        <p:sp>
          <p:nvSpPr>
            <p:cNvPr id="8208" name="Text Box 16"/>
            <p:cNvSpPr txBox="1">
              <a:spLocks noChangeArrowheads="1"/>
            </p:cNvSpPr>
            <p:nvPr/>
          </p:nvSpPr>
          <p:spPr bwMode="auto">
            <a:xfrm>
              <a:off x="4992" y="2736"/>
              <a:ext cx="1008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accent2"/>
                  </a:solidFill>
                </a:rPr>
                <a:t>equilibrium</a:t>
              </a:r>
            </a:p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accent2"/>
                  </a:solidFill>
                </a:rPr>
                <a:t>(middle)</a:t>
              </a:r>
            </a:p>
          </p:txBody>
        </p:sp>
        <p:sp>
          <p:nvSpPr>
            <p:cNvPr id="8209" name="Line 17"/>
            <p:cNvSpPr>
              <a:spLocks noChangeShapeType="1"/>
            </p:cNvSpPr>
            <p:nvPr/>
          </p:nvSpPr>
          <p:spPr bwMode="auto">
            <a:xfrm flipH="1">
              <a:off x="4752" y="2880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z="3200" u="sng" dirty="0"/>
              <a:t>Wave description cont.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14400"/>
            <a:ext cx="8382000" cy="1066800"/>
          </a:xfrm>
        </p:spPr>
        <p:txBody>
          <a:bodyPr/>
          <a:lstStyle/>
          <a:p>
            <a:r>
              <a:rPr lang="en-US" sz="2000" b="1" dirty="0">
                <a:solidFill>
                  <a:srgbClr val="00B050"/>
                </a:solidFill>
              </a:rPr>
              <a:t>Frequency </a:t>
            </a:r>
            <a:r>
              <a:rPr lang="en-US" sz="2000" dirty="0">
                <a:solidFill>
                  <a:srgbClr val="00B050"/>
                </a:solidFill>
              </a:rPr>
              <a:t>= </a:t>
            </a:r>
            <a:r>
              <a:rPr lang="en-US" sz="2000" b="1" dirty="0">
                <a:solidFill>
                  <a:srgbClr val="00B050"/>
                </a:solidFill>
              </a:rPr>
              <a:t>the number of to-and-fro vibrations in a given time</a:t>
            </a:r>
            <a:r>
              <a:rPr lang="en-US" sz="2000" dirty="0">
                <a:solidFill>
                  <a:srgbClr val="00B050"/>
                </a:solidFill>
              </a:rPr>
              <a:t> (</a:t>
            </a:r>
            <a:r>
              <a:rPr lang="en-US" sz="2000" dirty="0"/>
              <a:t>usually in a second).</a:t>
            </a:r>
          </a:p>
          <a:p>
            <a:pPr>
              <a:buFontTx/>
              <a:buNone/>
            </a:pPr>
            <a:r>
              <a:rPr lang="en-US" sz="2000" dirty="0"/>
              <a:t>One vibration per second = 1 </a:t>
            </a:r>
            <a:r>
              <a:rPr lang="en-US" sz="2000" b="1" dirty="0"/>
              <a:t>Hertz (Hz)</a:t>
            </a:r>
            <a:r>
              <a:rPr lang="en-US" sz="2000" dirty="0"/>
              <a:t> = 1 /s</a:t>
            </a:r>
          </a:p>
        </p:txBody>
      </p:sp>
      <p:grpSp>
        <p:nvGrpSpPr>
          <p:cNvPr id="10247" name="Group 7"/>
          <p:cNvGrpSpPr>
            <a:grpSpLocks/>
          </p:cNvGrpSpPr>
          <p:nvPr/>
        </p:nvGrpSpPr>
        <p:grpSpPr bwMode="auto">
          <a:xfrm>
            <a:off x="4648200" y="1219200"/>
            <a:ext cx="2362200" cy="381000"/>
            <a:chOff x="2352" y="1200"/>
            <a:chExt cx="1488" cy="240"/>
          </a:xfrm>
        </p:grpSpPr>
        <p:sp>
          <p:nvSpPr>
            <p:cNvPr id="10245" name="Text Box 5"/>
            <p:cNvSpPr txBox="1">
              <a:spLocks noChangeArrowheads="1"/>
            </p:cNvSpPr>
            <p:nvPr/>
          </p:nvSpPr>
          <p:spPr bwMode="auto">
            <a:xfrm>
              <a:off x="2352" y="1200"/>
              <a:ext cx="14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accent2"/>
                  </a:solidFill>
                </a:rPr>
                <a:t>unit of frequency</a:t>
              </a:r>
            </a:p>
          </p:txBody>
        </p:sp>
        <p:sp>
          <p:nvSpPr>
            <p:cNvPr id="10246" name="Line 6"/>
            <p:cNvSpPr>
              <a:spLocks noChangeShapeType="1"/>
            </p:cNvSpPr>
            <p:nvPr/>
          </p:nvSpPr>
          <p:spPr bwMode="auto">
            <a:xfrm flipH="1">
              <a:off x="2352" y="1392"/>
              <a:ext cx="144" cy="4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48" name="Picture 8" descr="19-04Figure_F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29400" y="2447023"/>
            <a:ext cx="2133600" cy="1649413"/>
          </a:xfrm>
          <a:noFill/>
          <a:ln/>
        </p:spPr>
      </p:pic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81000" y="2057400"/>
            <a:ext cx="64770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/>
              <a:t>Eg</a:t>
            </a:r>
            <a:r>
              <a:rPr lang="en-US" sz="2000" dirty="0"/>
              <a:t>. Vibrating electrons are the source of radio waves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 Electrons in this antenna vibrate 940 000 times per second – </a:t>
            </a:r>
            <a:r>
              <a:rPr lang="en-US" sz="2000" dirty="0" smtClean="0"/>
              <a:t>i.e. </a:t>
            </a:r>
            <a:r>
              <a:rPr lang="en-US" sz="2000" dirty="0"/>
              <a:t>at 940 kHz. This is the </a:t>
            </a:r>
            <a:r>
              <a:rPr lang="en-US" sz="2000" dirty="0" err="1"/>
              <a:t>freq</a:t>
            </a:r>
            <a:r>
              <a:rPr lang="en-US" sz="2000" dirty="0"/>
              <a:t> of the radio waves produced.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AM radio waves are in kilohertz (kHz =1000Hz), while FM are in megahertz (MHz = 10</a:t>
            </a:r>
            <a:r>
              <a:rPr lang="en-US" sz="2000" baseline="30000" dirty="0"/>
              <a:t>6</a:t>
            </a:r>
            <a:r>
              <a:rPr lang="en-US" sz="2000" dirty="0"/>
              <a:t> Hz).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Microwaves oscillate at  gigahertz (GHz = 10</a:t>
            </a:r>
            <a:r>
              <a:rPr lang="en-US" sz="2000" baseline="30000" dirty="0"/>
              <a:t>9</a:t>
            </a:r>
            <a:r>
              <a:rPr lang="en-US" sz="2000" dirty="0"/>
              <a:t> Hz)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04800" y="58674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277906" y="4853691"/>
            <a:ext cx="8839200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sz="2000" dirty="0"/>
              <a:t>Period and frequency are just inverses of each other:</a:t>
            </a:r>
          </a:p>
          <a:p>
            <a:pPr>
              <a:spcBef>
                <a:spcPct val="50000"/>
              </a:spcBef>
            </a:pPr>
            <a:r>
              <a:rPr lang="en-US" sz="2000" u="sng" dirty="0">
                <a:solidFill>
                  <a:srgbClr val="00B050"/>
                </a:solidFill>
              </a:rPr>
              <a:t>Period = 1/frequency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/>
              <a:t>			</a:t>
            </a:r>
            <a:r>
              <a:rPr lang="en-US" sz="2000" u="sng" dirty="0" err="1">
                <a:solidFill>
                  <a:srgbClr val="00B050"/>
                </a:solidFill>
              </a:rPr>
              <a:t>Frequency</a:t>
            </a:r>
            <a:r>
              <a:rPr lang="en-US" sz="2000" u="sng" dirty="0">
                <a:solidFill>
                  <a:srgbClr val="00B050"/>
                </a:solidFill>
              </a:rPr>
              <a:t> = 1/Period   </a:t>
            </a:r>
          </a:p>
          <a:p>
            <a:pPr>
              <a:spcBef>
                <a:spcPct val="50000"/>
              </a:spcBef>
            </a:pPr>
            <a:r>
              <a:rPr lang="en-US" dirty="0" err="1"/>
              <a:t>Eg</a:t>
            </a:r>
            <a:r>
              <a:rPr lang="en-US" dirty="0"/>
              <a:t>. If something makes four vibrations a second, its freq is 4 Hz. It takes ¼ s to complete one </a:t>
            </a:r>
            <a:r>
              <a:rPr lang="en-US" dirty="0" err="1"/>
              <a:t>vib</a:t>
            </a:r>
            <a:r>
              <a:rPr lang="en-US" dirty="0"/>
              <a:t>, so its period is ¼ 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sz="3200" u="sng" dirty="0"/>
              <a:t>Clicker Question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848600" cy="639763"/>
          </a:xfrm>
        </p:spPr>
        <p:txBody>
          <a:bodyPr/>
          <a:lstStyle/>
          <a:p>
            <a:r>
              <a:rPr lang="en-US" sz="3200" u="sng" dirty="0"/>
              <a:t>Wave motion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762000"/>
            <a:ext cx="8763000" cy="2133600"/>
          </a:xfrm>
        </p:spPr>
        <p:txBody>
          <a:bodyPr/>
          <a:lstStyle/>
          <a:p>
            <a:r>
              <a:rPr lang="en-US" sz="2000" dirty="0"/>
              <a:t>Key point is that the </a:t>
            </a:r>
            <a:r>
              <a:rPr lang="en-US" sz="2000" b="1" dirty="0">
                <a:solidFill>
                  <a:srgbClr val="0070C0"/>
                </a:solidFill>
              </a:rPr>
              <a:t>medium</a:t>
            </a:r>
            <a:r>
              <a:rPr lang="en-US" sz="2000" dirty="0">
                <a:solidFill>
                  <a:srgbClr val="0070C0"/>
                </a:solidFill>
              </a:rPr>
              <a:t> (matter that wave is in) does </a:t>
            </a:r>
            <a:r>
              <a:rPr lang="en-US" sz="2000" i="1" dirty="0">
                <a:solidFill>
                  <a:srgbClr val="0070C0"/>
                </a:solidFill>
              </a:rPr>
              <a:t>not</a:t>
            </a:r>
            <a:r>
              <a:rPr lang="en-US" sz="2000" dirty="0">
                <a:solidFill>
                  <a:srgbClr val="0070C0"/>
                </a:solidFill>
              </a:rPr>
              <a:t> get propagated as the wave moves; rather, it is the </a:t>
            </a:r>
            <a:r>
              <a:rPr lang="en-US" sz="2000" i="1" dirty="0">
                <a:solidFill>
                  <a:srgbClr val="0070C0"/>
                </a:solidFill>
              </a:rPr>
              <a:t>disturbance </a:t>
            </a:r>
            <a:r>
              <a:rPr lang="en-US" sz="2000" dirty="0">
                <a:solidFill>
                  <a:srgbClr val="0070C0"/>
                </a:solidFill>
              </a:rPr>
              <a:t>that propagates</a:t>
            </a:r>
          </a:p>
          <a:p>
            <a:r>
              <a:rPr lang="en-US" sz="2000" dirty="0" err="1"/>
              <a:t>Eg</a:t>
            </a:r>
            <a:r>
              <a:rPr lang="en-US" sz="2000" dirty="0"/>
              <a:t>.</a:t>
            </a:r>
            <a:r>
              <a:rPr lang="en-US" sz="2000" b="1" dirty="0"/>
              <a:t> DEMO</a:t>
            </a:r>
            <a:r>
              <a:rPr lang="en-US" sz="2000" dirty="0"/>
              <a:t>: </a:t>
            </a:r>
            <a:r>
              <a:rPr lang="en-US" sz="2000" dirty="0" smtClean="0"/>
              <a:t>Take </a:t>
            </a:r>
            <a:r>
              <a:rPr lang="en-US" sz="2000" dirty="0"/>
              <a:t>a horizontal rope, with bright marker tied at one point.  Shake it back and forth to generate a wave – notice the disturbance propagates down rope, but the marker just moves back and forth. Finally, all points return to original position: The disturbance, not the medium, has travelled along.</a:t>
            </a:r>
          </a:p>
        </p:txBody>
      </p:sp>
      <p:pic>
        <p:nvPicPr>
          <p:cNvPr id="13316" name="Picture 4" descr="19-06Figure_F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239000" y="3352800"/>
            <a:ext cx="1614488" cy="1893888"/>
          </a:xfrm>
          <a:noFill/>
          <a:ln/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6200" y="5382088"/>
            <a:ext cx="8839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  </a:t>
            </a:r>
            <a:r>
              <a:rPr lang="en-US" sz="2000" dirty="0"/>
              <a:t>Via waves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u="sng" dirty="0">
                <a:solidFill>
                  <a:srgbClr val="0070C0"/>
                </a:solidFill>
              </a:rPr>
              <a:t>energy</a:t>
            </a:r>
            <a:r>
              <a:rPr lang="en-US" sz="2000" dirty="0">
                <a:solidFill>
                  <a:srgbClr val="0070C0"/>
                </a:solidFill>
              </a:rPr>
              <a:t> can be transferred from a source to a receiver without the transfer of matter between the two points </a:t>
            </a:r>
            <a:r>
              <a:rPr lang="en-US" sz="2000" dirty="0"/>
              <a:t>(</a:t>
            </a:r>
            <a:r>
              <a:rPr lang="en-US" sz="2000" dirty="0" err="1"/>
              <a:t>eg</a:t>
            </a:r>
            <a:r>
              <a:rPr lang="en-US" sz="2000" dirty="0"/>
              <a:t> light waves, sound waves, microwaves</a:t>
            </a:r>
            <a:r>
              <a:rPr lang="en-US" sz="2000" dirty="0" smtClean="0"/>
              <a:t>…) </a:t>
            </a:r>
            <a:r>
              <a:rPr lang="en-US" sz="2000" dirty="0" smtClean="0">
                <a:solidFill>
                  <a:srgbClr val="00B050"/>
                </a:solidFill>
              </a:rPr>
              <a:t>The </a:t>
            </a:r>
            <a:r>
              <a:rPr lang="en-US" sz="2000" dirty="0">
                <a:solidFill>
                  <a:srgbClr val="00B050"/>
                </a:solidFill>
              </a:rPr>
              <a:t>larger the amplitude, the more the energy in the wave.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04800" y="5181600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76200" y="3287712"/>
            <a:ext cx="73152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 </a:t>
            </a:r>
            <a:r>
              <a:rPr lang="en-US" sz="2000" dirty="0" smtClean="0"/>
              <a:t>E.g</a:t>
            </a:r>
            <a:r>
              <a:rPr lang="en-US" sz="2000" dirty="0"/>
              <a:t>. Water wave: drop stone in a </a:t>
            </a:r>
            <a:r>
              <a:rPr lang="en-US" sz="2000" dirty="0" smtClean="0"/>
              <a:t>pond 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dirty="0"/>
              <a:t>expanding circles: </a:t>
            </a:r>
          </a:p>
          <a:p>
            <a:endParaRPr lang="en-US" dirty="0" smtClean="0"/>
          </a:p>
          <a:p>
            <a:r>
              <a:rPr lang="en-US" dirty="0" smtClean="0"/>
              <a:t>Water </a:t>
            </a:r>
            <a:r>
              <a:rPr lang="en-US" dirty="0"/>
              <a:t>is not transported with the circles – rather, at any point,  it moves up and down as wave passes by. </a:t>
            </a:r>
            <a:r>
              <a:rPr lang="en-US" dirty="0" smtClean="0"/>
              <a:t>Can </a:t>
            </a:r>
            <a:r>
              <a:rPr lang="en-US" dirty="0"/>
              <a:t>see this with a leaf on water’s surface – it just bobs up and </a:t>
            </a:r>
            <a:r>
              <a:rPr lang="en-US" dirty="0" smtClean="0"/>
              <a:t>down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  <a:p>
            <a:r>
              <a:rPr lang="en-US" sz="2000" dirty="0" smtClean="0"/>
              <a:t>Again, medium </a:t>
            </a:r>
            <a:r>
              <a:rPr lang="en-US" sz="2000" dirty="0"/>
              <a:t>returns to where it started after wave </a:t>
            </a:r>
            <a:r>
              <a:rPr lang="en-US" sz="2000" dirty="0" smtClean="0"/>
              <a:t>went </a:t>
            </a:r>
            <a:r>
              <a:rPr lang="en-US" sz="2000" dirty="0"/>
              <a:t>by.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u="sng" dirty="0"/>
              <a:t>Wave speed</a:t>
            </a:r>
          </a:p>
        </p:txBody>
      </p:sp>
      <p:pic>
        <p:nvPicPr>
          <p:cNvPr id="15364" name="Picture 4" descr="19-07Figure_FI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/>
          <a:srcRect b="8218"/>
          <a:stretch/>
        </p:blipFill>
        <p:spPr>
          <a:xfrm>
            <a:off x="1285875" y="1804987"/>
            <a:ext cx="4870450" cy="1471613"/>
          </a:xfrm>
          <a:noFill/>
          <a:ln/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66700" y="812193"/>
            <a:ext cx="822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Since speed = distance/time, can sit at a fixed point, measure distance between two crests (i.e. wavelength) and divide by how much time passes between arrival of subsequent crests (i.e. period):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66700" y="3331696"/>
            <a:ext cx="8763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Hence</a:t>
            </a:r>
            <a:r>
              <a:rPr lang="en-US" sz="2000" dirty="0">
                <a:solidFill>
                  <a:srgbClr val="00B0F0"/>
                </a:solidFill>
              </a:rPr>
              <a:t>, </a:t>
            </a:r>
            <a:r>
              <a:rPr lang="en-US" sz="2000" b="1" dirty="0">
                <a:solidFill>
                  <a:srgbClr val="00B0F0"/>
                </a:solidFill>
              </a:rPr>
              <a:t>wave speed = wavelength/period = wavelength x frequency</a:t>
            </a:r>
            <a:r>
              <a:rPr lang="en-US" sz="2000" b="1" dirty="0"/>
              <a:t>.</a:t>
            </a:r>
          </a:p>
          <a:p>
            <a:pPr>
              <a:spcBef>
                <a:spcPct val="50000"/>
              </a:spcBef>
            </a:pPr>
            <a:endParaRPr lang="en-US" sz="2000" b="1" dirty="0"/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Holds for all types of periodic wave motion (water waves, sound, light</a:t>
            </a:r>
            <a:r>
              <a:rPr lang="en-US" sz="2000" dirty="0" smtClean="0"/>
              <a:t>…)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Wave speed is </a:t>
            </a:r>
            <a:r>
              <a:rPr lang="en-US" sz="2000" dirty="0" smtClean="0">
                <a:solidFill>
                  <a:srgbClr val="00B050"/>
                </a:solidFill>
              </a:rPr>
              <a:t>a property of the type of wave and the medium</a:t>
            </a:r>
            <a:r>
              <a:rPr lang="en-US" sz="2000" dirty="0" smtClean="0"/>
              <a:t>, e.g. different water waves may have different wavelengths and periods but all have same wave speed in water. </a:t>
            </a:r>
            <a:endParaRPr lang="en-US" sz="2000" dirty="0"/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We often express this as </a:t>
            </a:r>
            <a:r>
              <a:rPr lang="en-US" sz="2000" i="1" u="sng" dirty="0">
                <a:solidFill>
                  <a:schemeClr val="accent2"/>
                </a:solidFill>
              </a:rPr>
              <a:t>v </a:t>
            </a:r>
            <a:r>
              <a:rPr lang="en-US" sz="2000" u="sng" dirty="0">
                <a:solidFill>
                  <a:schemeClr val="accent2"/>
                </a:solidFill>
              </a:rPr>
              <a:t>= f </a:t>
            </a:r>
            <a:r>
              <a:rPr lang="en-US" sz="2000" u="sng" dirty="0">
                <a:solidFill>
                  <a:schemeClr val="accent2"/>
                </a:solidFill>
                <a:latin typeface="Symbol" pitchFamily="18" charset="2"/>
              </a:rPr>
              <a:t>l 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181100" y="3288834"/>
            <a:ext cx="7315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04800" y="5285909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553200" y="2014678"/>
            <a:ext cx="2133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Bird measures time between crests to be 1s.</a:t>
            </a:r>
          </a:p>
        </p:txBody>
      </p:sp>
    </p:spTree>
    <p:extLst>
      <p:ext uri="{BB962C8B-B14F-4D97-AF65-F5344CB8AC3E}">
        <p14:creationId xmlns:p14="http://schemas.microsoft.com/office/powerpoint/2010/main" val="305112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8" grpId="0" animBg="1"/>
      <p:bldP spid="1537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5659</TotalTime>
  <Words>2013</Words>
  <Application>Microsoft Office PowerPoint</Application>
  <PresentationFormat>On-screen Show (4:3)</PresentationFormat>
  <Paragraphs>182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Symbol</vt:lpstr>
      <vt:lpstr>Wingdings</vt:lpstr>
      <vt:lpstr>Default Design</vt:lpstr>
      <vt:lpstr>Today:    Chap 19 (Vibrations and Waves)  Looking ahead: Midterm 2 Nov 18 (on Chs 9, 11, 13, 14, 15, 19, 20, 22 probably)    </vt:lpstr>
      <vt:lpstr>Vibrations</vt:lpstr>
      <vt:lpstr>Vibration of a pendulum</vt:lpstr>
      <vt:lpstr>Clicker Question</vt:lpstr>
      <vt:lpstr>Wave Description</vt:lpstr>
      <vt:lpstr>Wave description cont.</vt:lpstr>
      <vt:lpstr>Clicker Question</vt:lpstr>
      <vt:lpstr>Wave motion</vt:lpstr>
      <vt:lpstr>Wave speed</vt:lpstr>
      <vt:lpstr>Question</vt:lpstr>
      <vt:lpstr>Clicker Question</vt:lpstr>
      <vt:lpstr>PowerPoint Presentation</vt:lpstr>
      <vt:lpstr>Transverse Waves</vt:lpstr>
      <vt:lpstr>Longitudinal Waves</vt:lpstr>
      <vt:lpstr>Interference</vt:lpstr>
      <vt:lpstr>Standing waves</vt:lpstr>
      <vt:lpstr>Standing wave DEMO: Tie one end to wall, and shake at right frequency to get (a).  Then shake twice as fast, and get (b). Three times as fast, get (c).</vt:lpstr>
      <vt:lpstr>Doppler Effect</vt:lpstr>
      <vt:lpstr>Doppler cont</vt:lpstr>
      <vt:lpstr>Clicker Question</vt:lpstr>
      <vt:lpstr>Clicker Question</vt:lpstr>
      <vt:lpstr>Question</vt:lpstr>
      <vt:lpstr>Bow waves</vt:lpstr>
      <vt:lpstr>Shock Waves</vt:lpstr>
      <vt:lpstr>Shock waves cont.</vt:lpstr>
    </vt:vector>
  </TitlesOfParts>
  <Company>HC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Today: Finish Chapter 15 (Heat) Start Chapter 19</dc:title>
  <dc:creator>Neepa</dc:creator>
  <cp:lastModifiedBy>Neepa</cp:lastModifiedBy>
  <cp:revision>322</cp:revision>
  <dcterms:created xsi:type="dcterms:W3CDTF">2005-10-25T20:43:57Z</dcterms:created>
  <dcterms:modified xsi:type="dcterms:W3CDTF">2016-10-29T00:57:11Z</dcterms:modified>
</cp:coreProperties>
</file>