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25" r:id="rId2"/>
    <p:sldId id="314" r:id="rId3"/>
    <p:sldId id="315" r:id="rId4"/>
    <p:sldId id="316" r:id="rId5"/>
    <p:sldId id="321" r:id="rId6"/>
    <p:sldId id="317" r:id="rId7"/>
    <p:sldId id="318" r:id="rId8"/>
    <p:sldId id="322" r:id="rId9"/>
    <p:sldId id="262" r:id="rId10"/>
    <p:sldId id="265" r:id="rId11"/>
    <p:sldId id="266" r:id="rId12"/>
    <p:sldId id="267" r:id="rId13"/>
    <p:sldId id="268" r:id="rId14"/>
    <p:sldId id="283" r:id="rId15"/>
    <p:sldId id="269" r:id="rId16"/>
    <p:sldId id="270" r:id="rId17"/>
    <p:sldId id="271" r:id="rId18"/>
    <p:sldId id="281" r:id="rId19"/>
    <p:sldId id="272" r:id="rId20"/>
    <p:sldId id="273" r:id="rId21"/>
    <p:sldId id="274" r:id="rId22"/>
    <p:sldId id="275" r:id="rId23"/>
    <p:sldId id="276" r:id="rId24"/>
    <p:sldId id="277" r:id="rId25"/>
    <p:sldId id="278" r:id="rId26"/>
    <p:sldId id="323" r:id="rId2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33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3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71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71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71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43AD95C-BF19-4F54-BC7D-A69205981177}" type="slidenum">
              <a:rPr lang="en-US"/>
              <a:pPr/>
              <a:t>‹#›</a:t>
            </a:fld>
            <a:endParaRPr lang="en-US"/>
          </a:p>
        </p:txBody>
      </p:sp>
    </p:spTree>
    <p:extLst>
      <p:ext uri="{BB962C8B-B14F-4D97-AF65-F5344CB8AC3E}">
        <p14:creationId xmlns:p14="http://schemas.microsoft.com/office/powerpoint/2010/main" val="1196470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2048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204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2048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4DBC811D-EF2E-4701-B031-02690B4E237C}" type="slidenum">
              <a:rPr lang="en-US"/>
              <a:pPr/>
              <a:t>‹#›</a:t>
            </a:fld>
            <a:endParaRPr lang="en-US"/>
          </a:p>
        </p:txBody>
      </p:sp>
    </p:spTree>
    <p:extLst>
      <p:ext uri="{BB962C8B-B14F-4D97-AF65-F5344CB8AC3E}">
        <p14:creationId xmlns:p14="http://schemas.microsoft.com/office/powerpoint/2010/main" val="37435091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a:t>
            </a:fld>
            <a:endParaRPr lang="en-US"/>
          </a:p>
        </p:txBody>
      </p:sp>
    </p:spTree>
    <p:extLst>
      <p:ext uri="{BB962C8B-B14F-4D97-AF65-F5344CB8AC3E}">
        <p14:creationId xmlns:p14="http://schemas.microsoft.com/office/powerpoint/2010/main" val="205283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11</a:t>
            </a:fld>
            <a:endParaRPr lang="en-US"/>
          </a:p>
        </p:txBody>
      </p:sp>
    </p:spTree>
    <p:extLst>
      <p:ext uri="{BB962C8B-B14F-4D97-AF65-F5344CB8AC3E}">
        <p14:creationId xmlns:p14="http://schemas.microsoft.com/office/powerpoint/2010/main" val="257604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12</a:t>
            </a:fld>
            <a:endParaRPr lang="en-US"/>
          </a:p>
        </p:txBody>
      </p:sp>
    </p:spTree>
    <p:extLst>
      <p:ext uri="{BB962C8B-B14F-4D97-AF65-F5344CB8AC3E}">
        <p14:creationId xmlns:p14="http://schemas.microsoft.com/office/powerpoint/2010/main" val="44364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13</a:t>
            </a:fld>
            <a:endParaRPr lang="en-US"/>
          </a:p>
        </p:txBody>
      </p:sp>
    </p:spTree>
    <p:extLst>
      <p:ext uri="{BB962C8B-B14F-4D97-AF65-F5344CB8AC3E}">
        <p14:creationId xmlns:p14="http://schemas.microsoft.com/office/powerpoint/2010/main" val="1357447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14</a:t>
            </a:fld>
            <a:endParaRPr lang="en-US"/>
          </a:p>
        </p:txBody>
      </p:sp>
    </p:spTree>
    <p:extLst>
      <p:ext uri="{BB962C8B-B14F-4D97-AF65-F5344CB8AC3E}">
        <p14:creationId xmlns:p14="http://schemas.microsoft.com/office/powerpoint/2010/main" val="1922099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4FC36-CE36-4FD5-962B-DCEACB8753D7}" type="slidenum">
              <a:rPr lang="en-US"/>
              <a:pPr/>
              <a:t>15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Bring tuning fork</a:t>
            </a:r>
          </a:p>
        </p:txBody>
      </p:sp>
    </p:spTree>
    <p:extLst>
      <p:ext uri="{BB962C8B-B14F-4D97-AF65-F5344CB8AC3E}">
        <p14:creationId xmlns:p14="http://schemas.microsoft.com/office/powerpoint/2010/main" val="3433600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16</a:t>
            </a:fld>
            <a:endParaRPr lang="en-US"/>
          </a:p>
        </p:txBody>
      </p:sp>
    </p:spTree>
    <p:extLst>
      <p:ext uri="{BB962C8B-B14F-4D97-AF65-F5344CB8AC3E}">
        <p14:creationId xmlns:p14="http://schemas.microsoft.com/office/powerpoint/2010/main" val="2954542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17</a:t>
            </a:fld>
            <a:endParaRPr lang="en-US"/>
          </a:p>
        </p:txBody>
      </p:sp>
    </p:spTree>
    <p:extLst>
      <p:ext uri="{BB962C8B-B14F-4D97-AF65-F5344CB8AC3E}">
        <p14:creationId xmlns:p14="http://schemas.microsoft.com/office/powerpoint/2010/main" val="3335717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18</a:t>
            </a:fld>
            <a:endParaRPr lang="en-US"/>
          </a:p>
        </p:txBody>
      </p:sp>
    </p:spTree>
    <p:extLst>
      <p:ext uri="{BB962C8B-B14F-4D97-AF65-F5344CB8AC3E}">
        <p14:creationId xmlns:p14="http://schemas.microsoft.com/office/powerpoint/2010/main" val="872517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19</a:t>
            </a:fld>
            <a:endParaRPr lang="en-US"/>
          </a:p>
        </p:txBody>
      </p:sp>
    </p:spTree>
    <p:extLst>
      <p:ext uri="{BB962C8B-B14F-4D97-AF65-F5344CB8AC3E}">
        <p14:creationId xmlns:p14="http://schemas.microsoft.com/office/powerpoint/2010/main" val="299306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20</a:t>
            </a:fld>
            <a:endParaRPr lang="en-US"/>
          </a:p>
        </p:txBody>
      </p:sp>
    </p:spTree>
    <p:extLst>
      <p:ext uri="{BB962C8B-B14F-4D97-AF65-F5344CB8AC3E}">
        <p14:creationId xmlns:p14="http://schemas.microsoft.com/office/powerpoint/2010/main" val="146356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a:t>
            </a:fld>
            <a:endParaRPr lang="en-US"/>
          </a:p>
        </p:txBody>
      </p:sp>
    </p:spTree>
    <p:extLst>
      <p:ext uri="{BB962C8B-B14F-4D97-AF65-F5344CB8AC3E}">
        <p14:creationId xmlns:p14="http://schemas.microsoft.com/office/powerpoint/2010/main" val="921789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8BE44-4879-4773-AD8A-DA8A5FFEB981}" type="slidenum">
              <a:rPr lang="en-US"/>
              <a:pPr/>
              <a:t>21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Fix explanation</a:t>
            </a:r>
          </a:p>
        </p:txBody>
      </p:sp>
    </p:spTree>
    <p:extLst>
      <p:ext uri="{BB962C8B-B14F-4D97-AF65-F5344CB8AC3E}">
        <p14:creationId xmlns:p14="http://schemas.microsoft.com/office/powerpoint/2010/main" val="3012061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22</a:t>
            </a:fld>
            <a:endParaRPr lang="en-US"/>
          </a:p>
        </p:txBody>
      </p:sp>
    </p:spTree>
    <p:extLst>
      <p:ext uri="{BB962C8B-B14F-4D97-AF65-F5344CB8AC3E}">
        <p14:creationId xmlns:p14="http://schemas.microsoft.com/office/powerpoint/2010/main" val="4274732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23</a:t>
            </a:fld>
            <a:endParaRPr lang="en-US"/>
          </a:p>
        </p:txBody>
      </p:sp>
    </p:spTree>
    <p:extLst>
      <p:ext uri="{BB962C8B-B14F-4D97-AF65-F5344CB8AC3E}">
        <p14:creationId xmlns:p14="http://schemas.microsoft.com/office/powerpoint/2010/main" val="3294654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24</a:t>
            </a:fld>
            <a:endParaRPr lang="en-US"/>
          </a:p>
        </p:txBody>
      </p:sp>
    </p:spTree>
    <p:extLst>
      <p:ext uri="{BB962C8B-B14F-4D97-AF65-F5344CB8AC3E}">
        <p14:creationId xmlns:p14="http://schemas.microsoft.com/office/powerpoint/2010/main" val="1278078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25</a:t>
            </a:fld>
            <a:endParaRPr lang="en-US"/>
          </a:p>
        </p:txBody>
      </p:sp>
    </p:spTree>
    <p:extLst>
      <p:ext uri="{BB962C8B-B14F-4D97-AF65-F5344CB8AC3E}">
        <p14:creationId xmlns:p14="http://schemas.microsoft.com/office/powerpoint/2010/main" val="431431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26</a:t>
            </a:fld>
            <a:endParaRPr lang="en-US"/>
          </a:p>
        </p:txBody>
      </p:sp>
    </p:spTree>
    <p:extLst>
      <p:ext uri="{BB962C8B-B14F-4D97-AF65-F5344CB8AC3E}">
        <p14:creationId xmlns:p14="http://schemas.microsoft.com/office/powerpoint/2010/main" val="91406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3</a:t>
            </a:fld>
            <a:endParaRPr lang="en-US"/>
          </a:p>
        </p:txBody>
      </p:sp>
    </p:spTree>
    <p:extLst>
      <p:ext uri="{BB962C8B-B14F-4D97-AF65-F5344CB8AC3E}">
        <p14:creationId xmlns:p14="http://schemas.microsoft.com/office/powerpoint/2010/main" val="391481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4</a:t>
            </a:fld>
            <a:endParaRPr lang="en-US"/>
          </a:p>
        </p:txBody>
      </p:sp>
    </p:spTree>
    <p:extLst>
      <p:ext uri="{BB962C8B-B14F-4D97-AF65-F5344CB8AC3E}">
        <p14:creationId xmlns:p14="http://schemas.microsoft.com/office/powerpoint/2010/main" val="60129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5</a:t>
            </a:fld>
            <a:endParaRPr lang="en-US"/>
          </a:p>
        </p:txBody>
      </p:sp>
    </p:spTree>
    <p:extLst>
      <p:ext uri="{BB962C8B-B14F-4D97-AF65-F5344CB8AC3E}">
        <p14:creationId xmlns:p14="http://schemas.microsoft.com/office/powerpoint/2010/main" val="381369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6</a:t>
            </a:fld>
            <a:endParaRPr lang="en-US"/>
          </a:p>
        </p:txBody>
      </p:sp>
    </p:spTree>
    <p:extLst>
      <p:ext uri="{BB962C8B-B14F-4D97-AF65-F5344CB8AC3E}">
        <p14:creationId xmlns:p14="http://schemas.microsoft.com/office/powerpoint/2010/main" val="78071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7</a:t>
            </a:fld>
            <a:endParaRPr lang="en-US"/>
          </a:p>
        </p:txBody>
      </p:sp>
    </p:spTree>
    <p:extLst>
      <p:ext uri="{BB962C8B-B14F-4D97-AF65-F5344CB8AC3E}">
        <p14:creationId xmlns:p14="http://schemas.microsoft.com/office/powerpoint/2010/main" val="189589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9</a:t>
            </a:fld>
            <a:endParaRPr lang="en-US"/>
          </a:p>
        </p:txBody>
      </p:sp>
    </p:spTree>
    <p:extLst>
      <p:ext uri="{BB962C8B-B14F-4D97-AF65-F5344CB8AC3E}">
        <p14:creationId xmlns:p14="http://schemas.microsoft.com/office/powerpoint/2010/main" val="421632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10</a:t>
            </a:fld>
            <a:endParaRPr lang="en-US"/>
          </a:p>
        </p:txBody>
      </p:sp>
    </p:spTree>
    <p:extLst>
      <p:ext uri="{BB962C8B-B14F-4D97-AF65-F5344CB8AC3E}">
        <p14:creationId xmlns:p14="http://schemas.microsoft.com/office/powerpoint/2010/main" val="1817841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D5B35B-C230-4D6F-8756-6577E02E18F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30FA03-EBFD-4E67-A8B1-910D631409D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E18E42-11BC-4F73-AB7B-3D52305F029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90A42C3-3E12-4605-9ACF-6149A100D52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F192934-BA04-45BE-BFC0-872DD2F2B5A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C21B73-04A9-4242-8E80-868B9927FD4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6B8A8A-C1EB-44F6-AEE0-F52DF8E1C3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011D2E-BADF-4B16-931D-99E8E0393BF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7AD84A-B9C5-4A6B-B49C-03D97B0E5CA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BE09D3-D998-45A2-AF4A-21466B6D064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6417813-9D99-47E9-B169-66BF96ACE2E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89F897-382A-4BFB-8BBC-CCCD44ADF89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C7A5E2-99BF-4360-80DF-C25F1C3629D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9FBB873-BF66-450C-9C7B-D2AFD528C74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3518" y="1828800"/>
            <a:ext cx="8449541" cy="2514600"/>
          </a:xfrm>
        </p:spPr>
        <p:txBody>
          <a:bodyPr/>
          <a:lstStyle/>
          <a:p>
            <a:r>
              <a:rPr lang="en-US" sz="3200" b="1" u="sng" dirty="0" smtClean="0">
                <a:solidFill>
                  <a:schemeClr val="accent2"/>
                </a:solidFill>
              </a:rPr>
              <a:t/>
            </a:r>
            <a:br>
              <a:rPr lang="en-US" sz="3200" b="1" u="sng" dirty="0" smtClean="0">
                <a:solidFill>
                  <a:schemeClr val="accent2"/>
                </a:solidFill>
              </a:rPr>
            </a:br>
            <a:r>
              <a:rPr lang="en-US" sz="2800" b="1" u="sng" dirty="0" smtClean="0">
                <a:solidFill>
                  <a:schemeClr val="accent2"/>
                </a:solidFill>
              </a:rPr>
              <a:t>Today</a:t>
            </a:r>
            <a:r>
              <a:rPr lang="en-US" sz="2800" b="1" u="sng" dirty="0">
                <a:solidFill>
                  <a:schemeClr val="accent2"/>
                </a:solidFill>
              </a:rPr>
              <a:t>: </a:t>
            </a:r>
            <a:r>
              <a:rPr lang="en-US" sz="2800" b="1" u="sng" dirty="0" smtClean="0">
                <a:solidFill>
                  <a:schemeClr val="accent2"/>
                </a:solidFill>
              </a:rPr>
              <a:t/>
            </a:r>
            <a:br>
              <a:rPr lang="en-US" sz="2800" b="1" u="sng" dirty="0" smtClean="0">
                <a:solidFill>
                  <a:schemeClr val="accent2"/>
                </a:solidFill>
              </a:rPr>
            </a:br>
            <a:r>
              <a:rPr lang="en-US" sz="2400" b="1" dirty="0" smtClean="0">
                <a:solidFill>
                  <a:schemeClr val="accent2"/>
                </a:solidFill>
              </a:rPr>
              <a:t> </a:t>
            </a:r>
            <a:br>
              <a:rPr lang="en-US" sz="2400" b="1" dirty="0" smtClean="0">
                <a:solidFill>
                  <a:schemeClr val="accent2"/>
                </a:solidFill>
              </a:rPr>
            </a:br>
            <a:r>
              <a:rPr lang="en-US" sz="2400" b="1" dirty="0">
                <a:solidFill>
                  <a:schemeClr val="accent2"/>
                </a:solidFill>
              </a:rPr>
              <a:t/>
            </a:r>
            <a:br>
              <a:rPr lang="en-US" sz="2400" b="1" dirty="0">
                <a:solidFill>
                  <a:schemeClr val="accent2"/>
                </a:solidFill>
              </a:rPr>
            </a:br>
            <a:r>
              <a:rPr lang="en-US" sz="2400" b="1" dirty="0" smtClean="0">
                <a:solidFill>
                  <a:schemeClr val="accent2"/>
                </a:solidFill>
              </a:rPr>
              <a:t>Finish </a:t>
            </a:r>
            <a:r>
              <a:rPr lang="en-US" sz="2400" b="1" dirty="0" err="1" smtClean="0">
                <a:solidFill>
                  <a:schemeClr val="accent2"/>
                </a:solidFill>
              </a:rPr>
              <a:t>Ch</a:t>
            </a:r>
            <a:r>
              <a:rPr lang="en-US" sz="2400" b="1" dirty="0" smtClean="0">
                <a:solidFill>
                  <a:schemeClr val="accent2"/>
                </a:solidFill>
              </a:rPr>
              <a:t> </a:t>
            </a:r>
            <a:r>
              <a:rPr lang="en-US" sz="2400" b="1" dirty="0" smtClean="0">
                <a:solidFill>
                  <a:schemeClr val="accent2"/>
                </a:solidFill>
              </a:rPr>
              <a:t>19</a:t>
            </a:r>
            <a:br>
              <a:rPr lang="en-US" sz="2400" b="1" dirty="0" smtClean="0">
                <a:solidFill>
                  <a:schemeClr val="accent2"/>
                </a:solidFill>
              </a:rPr>
            </a:br>
            <a:r>
              <a:rPr lang="en-US" sz="2400" b="1" dirty="0" smtClean="0">
                <a:solidFill>
                  <a:schemeClr val="accent2"/>
                </a:solidFill>
              </a:rPr>
              <a:t/>
            </a:r>
            <a:br>
              <a:rPr lang="en-US" sz="2400" b="1" dirty="0" smtClean="0">
                <a:solidFill>
                  <a:schemeClr val="accent2"/>
                </a:solidFill>
              </a:rPr>
            </a:br>
            <a:r>
              <a:rPr lang="en-US" sz="2400" b="1" dirty="0" smtClean="0">
                <a:solidFill>
                  <a:schemeClr val="accent2"/>
                </a:solidFill>
              </a:rPr>
              <a:t>Start Sound </a:t>
            </a:r>
            <a:r>
              <a:rPr lang="en-US" sz="2400" b="1" dirty="0" err="1" smtClean="0">
                <a:solidFill>
                  <a:schemeClr val="accent2"/>
                </a:solidFill>
              </a:rPr>
              <a:t>Ch</a:t>
            </a:r>
            <a:r>
              <a:rPr lang="en-US" sz="2400" b="1" dirty="0" smtClean="0">
                <a:solidFill>
                  <a:schemeClr val="accent2"/>
                </a:solidFill>
              </a:rPr>
              <a:t> 20</a:t>
            </a:r>
            <a:br>
              <a:rPr lang="en-US" sz="2400" b="1" dirty="0" smtClean="0">
                <a:solidFill>
                  <a:schemeClr val="accent2"/>
                </a:solidFill>
              </a:rPr>
            </a:br>
            <a:r>
              <a:rPr lang="en-US" sz="2800" b="1" dirty="0" smtClean="0">
                <a:solidFill>
                  <a:srgbClr val="0070C0"/>
                </a:solidFill>
              </a:rPr>
              <a:t/>
            </a:r>
            <a:br>
              <a:rPr lang="en-US" sz="2800" b="1" dirty="0" smtClean="0">
                <a:solidFill>
                  <a:srgbClr val="0070C0"/>
                </a:solidFill>
              </a:rPr>
            </a:br>
            <a:r>
              <a:rPr lang="en-US" sz="2800" b="1" dirty="0">
                <a:solidFill>
                  <a:srgbClr val="0070C0"/>
                </a:solidFill>
              </a:rPr>
              <a:t/>
            </a:r>
            <a:br>
              <a:rPr lang="en-US" sz="2800" b="1" dirty="0">
                <a:solidFill>
                  <a:srgbClr val="0070C0"/>
                </a:solidFill>
              </a:rPr>
            </a:br>
            <a:r>
              <a:rPr lang="en-US" sz="2800" b="1" u="sng" dirty="0" smtClean="0">
                <a:solidFill>
                  <a:srgbClr val="0070C0"/>
                </a:solidFill>
              </a:rPr>
              <a:t>Looking ahead: </a:t>
            </a:r>
            <a:br>
              <a:rPr lang="en-US" sz="2800" b="1" u="sng" dirty="0" smtClean="0">
                <a:solidFill>
                  <a:srgbClr val="0070C0"/>
                </a:solidFill>
              </a:rPr>
            </a:br>
            <a:r>
              <a:rPr lang="en-US" sz="2800" b="1" u="sng" dirty="0" smtClean="0">
                <a:solidFill>
                  <a:srgbClr val="0070C0"/>
                </a:solidFill>
              </a:rPr>
              <a:t/>
            </a:r>
            <a:br>
              <a:rPr lang="en-US" sz="2800" b="1" u="sng" dirty="0" smtClean="0">
                <a:solidFill>
                  <a:srgbClr val="0070C0"/>
                </a:solidFill>
              </a:rPr>
            </a:br>
            <a:r>
              <a:rPr lang="en-US" sz="2400" b="1" dirty="0" smtClean="0">
                <a:solidFill>
                  <a:srgbClr val="0070C0"/>
                </a:solidFill>
              </a:rPr>
              <a:t>Nov 18th</a:t>
            </a:r>
            <a:r>
              <a:rPr lang="en-US" sz="2400" b="1" dirty="0" smtClean="0">
                <a:solidFill>
                  <a:srgbClr val="0070C0"/>
                </a:solidFill>
              </a:rPr>
              <a:t> </a:t>
            </a:r>
            <a:r>
              <a:rPr lang="en-US" sz="2400" b="1" dirty="0" smtClean="0">
                <a:solidFill>
                  <a:srgbClr val="0070C0"/>
                </a:solidFill>
              </a:rPr>
              <a:t>is 2nd </a:t>
            </a:r>
            <a:r>
              <a:rPr lang="en-US" sz="2400" b="1" dirty="0" smtClean="0">
                <a:solidFill>
                  <a:srgbClr val="0070C0"/>
                </a:solidFill>
              </a:rPr>
              <a:t>midterm: </a:t>
            </a:r>
            <a:r>
              <a:rPr lang="en-US" sz="2400" b="1" dirty="0" err="1" smtClean="0">
                <a:solidFill>
                  <a:srgbClr val="0070C0"/>
                </a:solidFill>
              </a:rPr>
              <a:t>Chs</a:t>
            </a:r>
            <a:r>
              <a:rPr lang="en-US" sz="2400" b="1" dirty="0" smtClean="0">
                <a:solidFill>
                  <a:srgbClr val="0070C0"/>
                </a:solidFill>
              </a:rPr>
              <a:t>. 9, 11, 13, 14, 15, 19, </a:t>
            </a:r>
            <a:r>
              <a:rPr lang="en-US" sz="2400" b="1" dirty="0" smtClean="0">
                <a:solidFill>
                  <a:srgbClr val="0070C0"/>
                </a:solidFill>
              </a:rPr>
              <a:t>20, 22</a:t>
            </a:r>
            <a:br>
              <a:rPr lang="en-US" sz="2400" b="1" dirty="0" smtClean="0">
                <a:solidFill>
                  <a:srgbClr val="0070C0"/>
                </a:solidFill>
              </a:rPr>
            </a:br>
            <a:r>
              <a:rPr lang="en-US" sz="2400" b="1" dirty="0" smtClean="0">
                <a:solidFill>
                  <a:srgbClr val="0070C0"/>
                </a:solidFill>
              </a:rPr>
              <a:t>        </a:t>
            </a:r>
            <a:r>
              <a:rPr lang="en-US" sz="2400" b="1" dirty="0" smtClean="0">
                <a:solidFill>
                  <a:srgbClr val="0070C0"/>
                </a:solidFill>
              </a:rPr>
              <a:t>(probably)</a:t>
            </a:r>
            <a:r>
              <a:rPr lang="en-US" sz="2400" b="1" dirty="0">
                <a:solidFill>
                  <a:srgbClr val="0070C0"/>
                </a:solidFill>
              </a:rPr>
              <a:t/>
            </a:r>
            <a:br>
              <a:rPr lang="en-US" sz="2400" b="1" dirty="0">
                <a:solidFill>
                  <a:srgbClr val="0070C0"/>
                </a:solidFill>
              </a:rPr>
            </a:br>
            <a:r>
              <a:rPr lang="en-US" sz="3200" b="1" dirty="0">
                <a:solidFill>
                  <a:schemeClr val="accent2"/>
                </a:solidFill>
              </a:rPr>
              <a:t>	</a:t>
            </a:r>
          </a:p>
        </p:txBody>
      </p:sp>
      <p:sp>
        <p:nvSpPr>
          <p:cNvPr id="2053" name="Rectangle 5"/>
          <p:cNvSpPr>
            <a:spLocks noChangeArrowheads="1"/>
          </p:cNvSpPr>
          <p:nvPr/>
        </p:nvSpPr>
        <p:spPr bwMode="auto">
          <a:xfrm>
            <a:off x="93518" y="0"/>
            <a:ext cx="8593282" cy="6400800"/>
          </a:xfrm>
          <a:prstGeom prst="rect">
            <a:avLst/>
          </a:prstGeom>
          <a:no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331955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r>
              <a:rPr lang="en-US" sz="3200" u="sng"/>
              <a:t>Reflection of Sound</a:t>
            </a:r>
          </a:p>
        </p:txBody>
      </p:sp>
      <p:sp>
        <p:nvSpPr>
          <p:cNvPr id="13315" name="Rectangle 3"/>
          <p:cNvSpPr>
            <a:spLocks noGrp="1" noChangeArrowheads="1"/>
          </p:cNvSpPr>
          <p:nvPr>
            <p:ph type="body" sz="half" idx="1"/>
          </p:nvPr>
        </p:nvSpPr>
        <p:spPr>
          <a:xfrm>
            <a:off x="457200" y="1143000"/>
            <a:ext cx="8305800" cy="1066800"/>
          </a:xfrm>
        </p:spPr>
        <p:txBody>
          <a:bodyPr/>
          <a:lstStyle/>
          <a:p>
            <a:r>
              <a:rPr lang="en-US" sz="2000" dirty="0"/>
              <a:t>Called an </a:t>
            </a:r>
            <a:r>
              <a:rPr lang="en-US" sz="2000" b="1" dirty="0">
                <a:solidFill>
                  <a:srgbClr val="00B050"/>
                </a:solidFill>
              </a:rPr>
              <a:t>echo</a:t>
            </a:r>
          </a:p>
          <a:p>
            <a:r>
              <a:rPr lang="en-US" sz="2000" dirty="0"/>
              <a:t>When wave strikes a surface, some is </a:t>
            </a:r>
            <a:r>
              <a:rPr lang="en-US" sz="2000" b="1" dirty="0">
                <a:solidFill>
                  <a:srgbClr val="00B050"/>
                </a:solidFill>
              </a:rPr>
              <a:t>reflected</a:t>
            </a:r>
            <a:r>
              <a:rPr lang="en-US" sz="2000" dirty="0"/>
              <a:t> and some is </a:t>
            </a:r>
            <a:r>
              <a:rPr lang="en-US" sz="2000" b="1" dirty="0">
                <a:solidFill>
                  <a:srgbClr val="00B050"/>
                </a:solidFill>
              </a:rPr>
              <a:t>transmitted</a:t>
            </a:r>
            <a:r>
              <a:rPr lang="en-US" sz="2000" b="1" dirty="0"/>
              <a:t> </a:t>
            </a:r>
            <a:r>
              <a:rPr lang="en-US" sz="2000" dirty="0"/>
              <a:t>(i.e. absorbed) </a:t>
            </a:r>
            <a:endParaRPr lang="en-US" sz="2000" b="1" dirty="0"/>
          </a:p>
        </p:txBody>
      </p:sp>
      <p:pic>
        <p:nvPicPr>
          <p:cNvPr id="13316" name="Picture 4" descr="20-06Figure_FIG"/>
          <p:cNvPicPr>
            <a:picLocks noGrp="1" noChangeAspect="1" noChangeArrowheads="1"/>
          </p:cNvPicPr>
          <p:nvPr>
            <p:ph sz="half" idx="2"/>
          </p:nvPr>
        </p:nvPicPr>
        <p:blipFill>
          <a:blip r:embed="rId3" cstate="print"/>
          <a:srcRect b="3847"/>
          <a:stretch>
            <a:fillRect/>
          </a:stretch>
        </p:blipFill>
        <p:spPr>
          <a:xfrm>
            <a:off x="6574766" y="1891461"/>
            <a:ext cx="1600200" cy="1905000"/>
          </a:xfrm>
          <a:noFill/>
          <a:ln/>
        </p:spPr>
      </p:pic>
      <p:grpSp>
        <p:nvGrpSpPr>
          <p:cNvPr id="13320" name="Group 8"/>
          <p:cNvGrpSpPr>
            <a:grpSpLocks/>
          </p:cNvGrpSpPr>
          <p:nvPr/>
        </p:nvGrpSpPr>
        <p:grpSpPr bwMode="auto">
          <a:xfrm>
            <a:off x="5334000" y="838200"/>
            <a:ext cx="3810000" cy="685800"/>
            <a:chOff x="3360" y="768"/>
            <a:chExt cx="2400" cy="432"/>
          </a:xfrm>
        </p:grpSpPr>
        <p:sp>
          <p:nvSpPr>
            <p:cNvPr id="13318" name="Text Box 6"/>
            <p:cNvSpPr txBox="1">
              <a:spLocks noChangeArrowheads="1"/>
            </p:cNvSpPr>
            <p:nvPr/>
          </p:nvSpPr>
          <p:spPr bwMode="auto">
            <a:xfrm>
              <a:off x="3360" y="768"/>
              <a:ext cx="2400" cy="404"/>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The smoother the surface, the more is reflected, less absorbed</a:t>
              </a:r>
            </a:p>
          </p:txBody>
        </p:sp>
        <p:sp>
          <p:nvSpPr>
            <p:cNvPr id="13319" name="Line 7"/>
            <p:cNvSpPr>
              <a:spLocks noChangeShapeType="1"/>
            </p:cNvSpPr>
            <p:nvPr/>
          </p:nvSpPr>
          <p:spPr bwMode="auto">
            <a:xfrm flipH="1">
              <a:off x="3504" y="1104"/>
              <a:ext cx="288" cy="96"/>
            </a:xfrm>
            <a:prstGeom prst="line">
              <a:avLst/>
            </a:prstGeom>
            <a:noFill/>
            <a:ln w="9525">
              <a:solidFill>
                <a:schemeClr val="accent2"/>
              </a:solidFill>
              <a:round/>
              <a:headEnd/>
              <a:tailEnd type="triangle" w="med" len="med"/>
            </a:ln>
            <a:effectLst/>
          </p:spPr>
          <p:txBody>
            <a:bodyPr/>
            <a:lstStyle/>
            <a:p>
              <a:endParaRPr lang="en-US"/>
            </a:p>
          </p:txBody>
        </p:sp>
      </p:grpSp>
      <p:sp>
        <p:nvSpPr>
          <p:cNvPr id="13321" name="Text Box 9"/>
          <p:cNvSpPr txBox="1">
            <a:spLocks noChangeArrowheads="1"/>
          </p:cNvSpPr>
          <p:nvPr/>
        </p:nvSpPr>
        <p:spPr bwMode="auto">
          <a:xfrm>
            <a:off x="685800" y="2362200"/>
            <a:ext cx="4800600" cy="13112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solidFill>
                  <a:srgbClr val="0070C0"/>
                </a:solidFill>
              </a:rPr>
              <a:t>Reflection rule: </a:t>
            </a:r>
          </a:p>
          <a:p>
            <a:pPr>
              <a:spcBef>
                <a:spcPct val="50000"/>
              </a:spcBef>
            </a:pPr>
            <a:r>
              <a:rPr lang="en-US" sz="2000" dirty="0"/>
              <a:t>Angle of incidence = angle of reflection</a:t>
            </a:r>
          </a:p>
          <a:p>
            <a:pPr>
              <a:spcBef>
                <a:spcPct val="50000"/>
              </a:spcBef>
            </a:pPr>
            <a:r>
              <a:rPr lang="en-US" sz="2000" dirty="0"/>
              <a:t>(same for light and sound)</a:t>
            </a:r>
          </a:p>
        </p:txBody>
      </p:sp>
      <p:sp>
        <p:nvSpPr>
          <p:cNvPr id="13322" name="Text Box 10"/>
          <p:cNvSpPr txBox="1">
            <a:spLocks noChangeArrowheads="1"/>
          </p:cNvSpPr>
          <p:nvPr/>
        </p:nvSpPr>
        <p:spPr bwMode="auto">
          <a:xfrm>
            <a:off x="228600" y="3832404"/>
            <a:ext cx="8382000" cy="14636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Can get multiple reflections  - called</a:t>
            </a:r>
            <a:r>
              <a:rPr lang="en-US" sz="2000" i="1" dirty="0"/>
              <a:t> </a:t>
            </a:r>
            <a:r>
              <a:rPr lang="en-US" sz="2000" b="1" i="1" dirty="0">
                <a:solidFill>
                  <a:srgbClr val="00B050"/>
                </a:solidFill>
              </a:rPr>
              <a:t>reverberations</a:t>
            </a:r>
            <a:r>
              <a:rPr lang="en-US" sz="2000" dirty="0">
                <a:solidFill>
                  <a:srgbClr val="00B050"/>
                </a:solidFill>
              </a:rPr>
              <a:t> </a:t>
            </a:r>
            <a:r>
              <a:rPr lang="en-US" sz="2000" dirty="0"/>
              <a:t>– when sound reflects off from one surface onto another and then another…</a:t>
            </a:r>
          </a:p>
          <a:p>
            <a:pPr>
              <a:spcBef>
                <a:spcPct val="50000"/>
              </a:spcBef>
            </a:pPr>
            <a:r>
              <a:rPr lang="en-US" sz="2000" dirty="0"/>
              <a:t>Causes garbling of sound. Can lessen if surfaces are dampened – </a:t>
            </a:r>
            <a:r>
              <a:rPr lang="en-US" sz="2000" dirty="0" smtClean="0"/>
              <a:t>i.e. </a:t>
            </a:r>
            <a:r>
              <a:rPr lang="en-US" sz="2000" dirty="0"/>
              <a:t>if use material that absorbs more and reflects less. But then also quieter.</a:t>
            </a:r>
          </a:p>
        </p:txBody>
      </p:sp>
      <p:sp>
        <p:nvSpPr>
          <p:cNvPr id="13323" name="Text Box 11"/>
          <p:cNvSpPr txBox="1">
            <a:spLocks noChangeArrowheads="1"/>
          </p:cNvSpPr>
          <p:nvPr/>
        </p:nvSpPr>
        <p:spPr bwMode="auto">
          <a:xfrm>
            <a:off x="114300" y="5332022"/>
            <a:ext cx="8610600" cy="1128712"/>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Good concert halls need to balance the two effects – study of </a:t>
            </a:r>
            <a:r>
              <a:rPr lang="en-US" sz="2000" b="1" dirty="0"/>
              <a:t>acoustics.</a:t>
            </a:r>
          </a:p>
          <a:p>
            <a:pPr>
              <a:spcBef>
                <a:spcPct val="50000"/>
              </a:spcBef>
              <a:buFontTx/>
              <a:buChar char="•"/>
            </a:pPr>
            <a:r>
              <a:rPr lang="en-US" sz="2000" dirty="0"/>
              <a:t> </a:t>
            </a:r>
            <a:r>
              <a:rPr lang="en-US" dirty="0"/>
              <a:t>Sometimes use plastic reflectors above orchestra –if you can see the musician, likely you can hear their music, since same reflection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2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32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3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r>
              <a:rPr lang="en-US" sz="3200" u="sng" dirty="0"/>
              <a:t>Refraction of sound</a:t>
            </a:r>
          </a:p>
        </p:txBody>
      </p:sp>
      <p:sp>
        <p:nvSpPr>
          <p:cNvPr id="15363" name="Rectangle 3"/>
          <p:cNvSpPr>
            <a:spLocks noGrp="1" noChangeArrowheads="1"/>
          </p:cNvSpPr>
          <p:nvPr>
            <p:ph type="body" sz="half" idx="1"/>
          </p:nvPr>
        </p:nvSpPr>
        <p:spPr>
          <a:xfrm>
            <a:off x="457200" y="914400"/>
            <a:ext cx="8382000" cy="1066800"/>
          </a:xfrm>
        </p:spPr>
        <p:txBody>
          <a:bodyPr/>
          <a:lstStyle/>
          <a:p>
            <a:r>
              <a:rPr lang="en-US" sz="2000" dirty="0">
                <a:solidFill>
                  <a:srgbClr val="00B050"/>
                </a:solidFill>
              </a:rPr>
              <a:t>Means </a:t>
            </a:r>
            <a:r>
              <a:rPr lang="en-US" sz="2000" b="1" dirty="0">
                <a:solidFill>
                  <a:srgbClr val="00B050"/>
                </a:solidFill>
              </a:rPr>
              <a:t>bending. </a:t>
            </a:r>
          </a:p>
          <a:p>
            <a:r>
              <a:rPr lang="en-US" sz="2000" dirty="0"/>
              <a:t>Happens when parts of the wave front travel at </a:t>
            </a:r>
            <a:r>
              <a:rPr lang="en-US" sz="2000" b="1" dirty="0"/>
              <a:t>different speeds</a:t>
            </a:r>
            <a:r>
              <a:rPr lang="en-US" sz="2000" dirty="0"/>
              <a:t> </a:t>
            </a:r>
            <a:r>
              <a:rPr lang="en-US" sz="2000" dirty="0" err="1"/>
              <a:t>eg</a:t>
            </a:r>
            <a:r>
              <a:rPr lang="en-US" sz="2000" dirty="0"/>
              <a:t> through windy air or air of varying  temperatures:</a:t>
            </a:r>
          </a:p>
        </p:txBody>
      </p:sp>
      <p:pic>
        <p:nvPicPr>
          <p:cNvPr id="15364" name="Picture 4" descr="20-08Figure_FIG"/>
          <p:cNvPicPr>
            <a:picLocks noGrp="1" noChangeAspect="1" noChangeArrowheads="1"/>
          </p:cNvPicPr>
          <p:nvPr>
            <p:ph sz="half" idx="2"/>
          </p:nvPr>
        </p:nvPicPr>
        <p:blipFill>
          <a:blip r:embed="rId3"/>
          <a:srcRect b="7631"/>
          <a:stretch>
            <a:fillRect/>
          </a:stretch>
        </p:blipFill>
        <p:spPr>
          <a:xfrm>
            <a:off x="4267200" y="3505200"/>
            <a:ext cx="4267200" cy="2335213"/>
          </a:xfrm>
          <a:noFill/>
          <a:ln/>
        </p:spPr>
      </p:pic>
      <p:sp>
        <p:nvSpPr>
          <p:cNvPr id="15366" name="Text Box 6"/>
          <p:cNvSpPr txBox="1">
            <a:spLocks noChangeArrowheads="1"/>
          </p:cNvSpPr>
          <p:nvPr/>
        </p:nvSpPr>
        <p:spPr bwMode="auto">
          <a:xfrm>
            <a:off x="533400" y="2544762"/>
            <a:ext cx="3505200" cy="1311275"/>
          </a:xfrm>
          <a:prstGeom prst="rect">
            <a:avLst/>
          </a:prstGeom>
          <a:noFill/>
          <a:ln w="9525">
            <a:noFill/>
            <a:miter lim="800000"/>
            <a:headEnd/>
            <a:tailEnd/>
          </a:ln>
          <a:effectLst/>
        </p:spPr>
        <p:txBody>
          <a:bodyPr>
            <a:spAutoFit/>
          </a:bodyPr>
          <a:lstStyle/>
          <a:p>
            <a:pPr>
              <a:spcBef>
                <a:spcPct val="50000"/>
              </a:spcBef>
            </a:pPr>
            <a:r>
              <a:rPr lang="en-US" sz="2000" dirty="0"/>
              <a:t>Speed of sound is faster in warm air than cold, so effectively bends </a:t>
            </a:r>
            <a:r>
              <a:rPr lang="en-US" sz="2000" dirty="0" smtClean="0"/>
              <a:t>from </a:t>
            </a:r>
            <a:r>
              <a:rPr lang="en-US" sz="2000" dirty="0"/>
              <a:t>warm  toward the cool air.</a:t>
            </a:r>
          </a:p>
        </p:txBody>
      </p:sp>
      <p:grpSp>
        <p:nvGrpSpPr>
          <p:cNvPr id="15374" name="Group 14"/>
          <p:cNvGrpSpPr>
            <a:grpSpLocks/>
          </p:cNvGrpSpPr>
          <p:nvPr/>
        </p:nvGrpSpPr>
        <p:grpSpPr bwMode="auto">
          <a:xfrm>
            <a:off x="5791200" y="2286000"/>
            <a:ext cx="3048000" cy="1219200"/>
            <a:chOff x="3648" y="1440"/>
            <a:chExt cx="1920" cy="768"/>
          </a:xfrm>
        </p:grpSpPr>
        <p:sp>
          <p:nvSpPr>
            <p:cNvPr id="15367" name="Text Box 7"/>
            <p:cNvSpPr txBox="1">
              <a:spLocks noChangeArrowheads="1"/>
            </p:cNvSpPr>
            <p:nvPr/>
          </p:nvSpPr>
          <p:spPr bwMode="auto">
            <a:xfrm>
              <a:off x="3696" y="1440"/>
              <a:ext cx="1872" cy="577"/>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warm day – air often warmer closer to the ground</a:t>
              </a:r>
            </a:p>
          </p:txBody>
        </p:sp>
        <p:sp>
          <p:nvSpPr>
            <p:cNvPr id="15368" name="Line 8"/>
            <p:cNvSpPr>
              <a:spLocks noChangeShapeType="1"/>
            </p:cNvSpPr>
            <p:nvPr/>
          </p:nvSpPr>
          <p:spPr bwMode="auto">
            <a:xfrm flipH="1">
              <a:off x="3648" y="2016"/>
              <a:ext cx="192" cy="192"/>
            </a:xfrm>
            <a:prstGeom prst="line">
              <a:avLst/>
            </a:prstGeom>
            <a:noFill/>
            <a:ln w="9525">
              <a:solidFill>
                <a:schemeClr val="tx1"/>
              </a:solidFill>
              <a:round/>
              <a:headEnd/>
              <a:tailEnd type="triangle" w="med" len="med"/>
            </a:ln>
            <a:effectLst/>
          </p:spPr>
          <p:txBody>
            <a:bodyPr/>
            <a:lstStyle/>
            <a:p>
              <a:endParaRPr lang="en-US"/>
            </a:p>
          </p:txBody>
        </p:sp>
      </p:grpSp>
      <p:grpSp>
        <p:nvGrpSpPr>
          <p:cNvPr id="15371" name="Group 11"/>
          <p:cNvGrpSpPr>
            <a:grpSpLocks/>
          </p:cNvGrpSpPr>
          <p:nvPr/>
        </p:nvGrpSpPr>
        <p:grpSpPr bwMode="auto">
          <a:xfrm>
            <a:off x="4427538" y="5715001"/>
            <a:ext cx="4705350" cy="534988"/>
            <a:chOff x="2817" y="3600"/>
            <a:chExt cx="2964" cy="337"/>
          </a:xfrm>
        </p:grpSpPr>
        <p:sp>
          <p:nvSpPr>
            <p:cNvPr id="15369" name="Text Box 9"/>
            <p:cNvSpPr txBox="1">
              <a:spLocks noChangeArrowheads="1"/>
            </p:cNvSpPr>
            <p:nvPr/>
          </p:nvSpPr>
          <p:spPr bwMode="auto">
            <a:xfrm>
              <a:off x="2817" y="3706"/>
              <a:ext cx="2964" cy="231"/>
            </a:xfrm>
            <a:prstGeom prst="rect">
              <a:avLst/>
            </a:prstGeom>
            <a:noFill/>
            <a:ln w="9525">
              <a:noFill/>
              <a:miter lim="800000"/>
              <a:headEnd/>
              <a:tailEnd/>
            </a:ln>
            <a:effectLst/>
          </p:spPr>
          <p:txBody>
            <a:bodyPr wrap="none">
              <a:spAutoFit/>
            </a:bodyPr>
            <a:lstStyle/>
            <a:p>
              <a:r>
                <a:rPr lang="en-US" dirty="0">
                  <a:solidFill>
                    <a:schemeClr val="accent2"/>
                  </a:solidFill>
                </a:rPr>
                <a:t>cold day or at night, air is colder near ground</a:t>
              </a:r>
            </a:p>
          </p:txBody>
        </p:sp>
        <p:sp>
          <p:nvSpPr>
            <p:cNvPr id="15370" name="Line 10"/>
            <p:cNvSpPr>
              <a:spLocks noChangeShapeType="1"/>
            </p:cNvSpPr>
            <p:nvPr/>
          </p:nvSpPr>
          <p:spPr bwMode="auto">
            <a:xfrm flipV="1">
              <a:off x="3408" y="3600"/>
              <a:ext cx="192" cy="192"/>
            </a:xfrm>
            <a:prstGeom prst="line">
              <a:avLst/>
            </a:prstGeom>
            <a:noFill/>
            <a:ln w="9525">
              <a:solidFill>
                <a:schemeClr val="tx1"/>
              </a:solidFill>
              <a:round/>
              <a:headEnd/>
              <a:tailEnd type="triangle" w="med" len="med"/>
            </a:ln>
            <a:effectLst/>
          </p:spPr>
          <p:txBody>
            <a:bodyPr/>
            <a:lstStyle/>
            <a:p>
              <a:endParaRPr lang="en-US"/>
            </a:p>
          </p:txBody>
        </p:sp>
      </p:grpSp>
      <p:sp>
        <p:nvSpPr>
          <p:cNvPr id="15373" name="Text Box 13"/>
          <p:cNvSpPr txBox="1">
            <a:spLocks noChangeArrowheads="1"/>
          </p:cNvSpPr>
          <p:nvPr/>
        </p:nvSpPr>
        <p:spPr bwMode="auto">
          <a:xfrm>
            <a:off x="685800" y="4221162"/>
            <a:ext cx="3429000" cy="1616075"/>
          </a:xfrm>
          <a:prstGeom prst="rect">
            <a:avLst/>
          </a:prstGeom>
          <a:noFill/>
          <a:ln w="9525">
            <a:noFill/>
            <a:miter lim="800000"/>
            <a:headEnd/>
            <a:tailEnd/>
          </a:ln>
          <a:effectLst/>
        </p:spPr>
        <p:txBody>
          <a:bodyPr>
            <a:spAutoFit/>
          </a:bodyPr>
          <a:lstStyle/>
          <a:p>
            <a:pPr>
              <a:spcBef>
                <a:spcPct val="50000"/>
              </a:spcBef>
            </a:pPr>
            <a:r>
              <a:rPr lang="en-US" sz="2000" dirty="0"/>
              <a:t>Explains why sometimes we don’t hear thunder from far away lightning – </a:t>
            </a:r>
            <a:r>
              <a:rPr lang="en-US" sz="2000" dirty="0" smtClean="0"/>
              <a:t>cooler </a:t>
            </a:r>
            <a:r>
              <a:rPr lang="en-US" sz="2000" dirty="0"/>
              <a:t>air above, so sound bent away from 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200" u="sng" dirty="0"/>
              <a:t>More on refraction/reflection…</a:t>
            </a:r>
          </a:p>
        </p:txBody>
      </p:sp>
      <p:sp>
        <p:nvSpPr>
          <p:cNvPr id="17411" name="Rectangle 3"/>
          <p:cNvSpPr>
            <a:spLocks noGrp="1" noChangeArrowheads="1"/>
          </p:cNvSpPr>
          <p:nvPr>
            <p:ph type="body" idx="1"/>
          </p:nvPr>
        </p:nvSpPr>
        <p:spPr>
          <a:xfrm>
            <a:off x="457200" y="1413325"/>
            <a:ext cx="8229600" cy="4525963"/>
          </a:xfrm>
        </p:spPr>
        <p:txBody>
          <a:bodyPr/>
          <a:lstStyle/>
          <a:p>
            <a:r>
              <a:rPr lang="en-US" sz="2000" dirty="0">
                <a:solidFill>
                  <a:srgbClr val="0070C0"/>
                </a:solidFill>
              </a:rPr>
              <a:t>Refraction happens under water, due to varying water temp </a:t>
            </a:r>
            <a:r>
              <a:rPr lang="en-US" sz="2000" dirty="0"/>
              <a:t>– can be problematic for vessels trying to chart sea bottom’s features by bouncing ultrasonic waves off the ground.</a:t>
            </a:r>
          </a:p>
          <a:p>
            <a:r>
              <a:rPr lang="en-US" sz="2000" dirty="0"/>
              <a:t>But </a:t>
            </a:r>
            <a:r>
              <a:rPr lang="en-US" sz="2000" dirty="0" smtClean="0"/>
              <a:t>it could be </a:t>
            </a:r>
            <a:r>
              <a:rPr lang="en-US" sz="2000" dirty="0"/>
              <a:t>useful for submarines  that don’t want to be detected.</a:t>
            </a:r>
          </a:p>
          <a:p>
            <a:endParaRPr lang="en-US" sz="2000" dirty="0"/>
          </a:p>
          <a:p>
            <a:r>
              <a:rPr lang="en-US" sz="2000" dirty="0">
                <a:solidFill>
                  <a:srgbClr val="0070C0"/>
                </a:solidFill>
              </a:rPr>
              <a:t>Ultrasound procedure in medical diagnosis </a:t>
            </a:r>
            <a:r>
              <a:rPr lang="en-US" sz="2000" dirty="0"/>
              <a:t>– ultrasonic waves strongly reflected from outside of organs, so can give a picture of the organs.</a:t>
            </a:r>
          </a:p>
          <a:p>
            <a:pPr>
              <a:buFontTx/>
              <a:buNone/>
            </a:pPr>
            <a:r>
              <a:rPr lang="en-US" sz="2000" dirty="0"/>
              <a:t>				- If object is moving (</a:t>
            </a:r>
            <a:r>
              <a:rPr lang="en-US" sz="2000" dirty="0" err="1"/>
              <a:t>eg</a:t>
            </a:r>
            <a:r>
              <a:rPr lang="en-US" sz="2000" dirty="0"/>
              <a:t> a baby’s heart) then the reflected wave is Doppler-shifted; measuring the shift can give baby’s heartbeat, even when </a:t>
            </a:r>
            <a:r>
              <a:rPr lang="en-US" sz="2000" dirty="0" err="1"/>
              <a:t>foetus</a:t>
            </a:r>
            <a:r>
              <a:rPr lang="en-US" sz="2000" dirty="0"/>
              <a:t> is just 10 weeks old!</a:t>
            </a:r>
          </a:p>
          <a:p>
            <a:pPr>
              <a:buFontTx/>
              <a:buNone/>
            </a:pPr>
            <a:endParaRPr lang="en-US" sz="2000" dirty="0"/>
          </a:p>
          <a:p>
            <a:r>
              <a:rPr lang="en-US" sz="2000" dirty="0">
                <a:solidFill>
                  <a:srgbClr val="0070C0"/>
                </a:solidFill>
              </a:rPr>
              <a:t>Dolphins and bats </a:t>
            </a:r>
            <a:r>
              <a:rPr lang="en-US" sz="2000" dirty="0" smtClean="0">
                <a:solidFill>
                  <a:srgbClr val="0070C0"/>
                </a:solidFill>
              </a:rPr>
              <a:t>use </a:t>
            </a:r>
            <a:r>
              <a:rPr lang="en-US" sz="2000" dirty="0">
                <a:solidFill>
                  <a:srgbClr val="0070C0"/>
                </a:solidFill>
              </a:rPr>
              <a:t>ultrasound </a:t>
            </a:r>
            <a:r>
              <a:rPr lang="en-US" sz="2000" dirty="0" smtClean="0">
                <a:solidFill>
                  <a:srgbClr val="0070C0"/>
                </a:solidFill>
              </a:rPr>
              <a:t>reflection and refraction </a:t>
            </a:r>
            <a:r>
              <a:rPr lang="en-US" sz="2000" dirty="0">
                <a:solidFill>
                  <a:srgbClr val="0070C0"/>
                </a:solidFill>
              </a:rPr>
              <a:t>and Doppler effect</a:t>
            </a:r>
            <a:r>
              <a:rPr lang="en-US" sz="2000" dirty="0"/>
              <a:t> to get a sense of their surroundings. </a:t>
            </a:r>
          </a:p>
          <a:p>
            <a:pPr>
              <a:buFontTx/>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u="sng"/>
              <a:t>Energy in sound waves</a:t>
            </a:r>
          </a:p>
        </p:txBody>
      </p:sp>
      <p:sp>
        <p:nvSpPr>
          <p:cNvPr id="18435" name="Rectangle 3"/>
          <p:cNvSpPr>
            <a:spLocks noGrp="1" noChangeArrowheads="1"/>
          </p:cNvSpPr>
          <p:nvPr>
            <p:ph type="body" idx="1"/>
          </p:nvPr>
        </p:nvSpPr>
        <p:spPr/>
        <p:txBody>
          <a:bodyPr/>
          <a:lstStyle/>
          <a:p>
            <a:r>
              <a:rPr lang="en-US" sz="2000"/>
              <a:t>Very small compared to other waves eg. 10 million people talking at the same time produces the same amount of sound energy as that needed to light a common flashlight!</a:t>
            </a:r>
          </a:p>
          <a:p>
            <a:endParaRPr lang="en-US" sz="2000"/>
          </a:p>
          <a:p>
            <a:r>
              <a:rPr lang="en-US" sz="2000"/>
              <a:t>We can only hear because our ears are so sensitive.</a:t>
            </a:r>
          </a:p>
          <a:p>
            <a:endParaRPr lang="en-US" sz="2000"/>
          </a:p>
          <a:p>
            <a:r>
              <a:rPr lang="en-US" sz="2000"/>
              <a:t>As sound travels, sound energy dissipates to thermal. </a:t>
            </a:r>
          </a:p>
          <a:p>
            <a:endParaRPr lang="en-US" sz="2000"/>
          </a:p>
          <a:p>
            <a:r>
              <a:rPr lang="en-US" sz="2000"/>
              <a:t>Higher frequencies dissipate more rapidly than lower frequencies – hence you may hear the boom-boom drums from party music down the street but not the melody…</a:t>
            </a:r>
          </a:p>
          <a:p>
            <a:pPr>
              <a:buFontTx/>
              <a:buNone/>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91706" y="-30192"/>
            <a:ext cx="8229600" cy="1143000"/>
          </a:xfrm>
        </p:spPr>
        <p:txBody>
          <a:bodyPr/>
          <a:lstStyle/>
          <a:p>
            <a:r>
              <a:rPr lang="en-US" sz="3200" b="1" u="sng" dirty="0"/>
              <a:t>Clicker Question</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70473" y="-206478"/>
            <a:ext cx="8229600" cy="1143000"/>
          </a:xfrm>
        </p:spPr>
        <p:txBody>
          <a:bodyPr/>
          <a:lstStyle/>
          <a:p>
            <a:r>
              <a:rPr lang="en-US" sz="3200" b="1" u="sng" dirty="0"/>
              <a:t>Forced vibrations</a:t>
            </a:r>
          </a:p>
        </p:txBody>
      </p:sp>
      <p:sp>
        <p:nvSpPr>
          <p:cNvPr id="19459" name="Rectangle 3"/>
          <p:cNvSpPr>
            <a:spLocks noGrp="1" noChangeArrowheads="1"/>
          </p:cNvSpPr>
          <p:nvPr>
            <p:ph type="body" idx="1"/>
          </p:nvPr>
        </p:nvSpPr>
        <p:spPr>
          <a:xfrm>
            <a:off x="0" y="578874"/>
            <a:ext cx="9296400" cy="2057400"/>
          </a:xfrm>
        </p:spPr>
        <p:txBody>
          <a:bodyPr/>
          <a:lstStyle/>
          <a:p>
            <a:r>
              <a:rPr lang="en-US" sz="2000" dirty="0"/>
              <a:t>When force an object to vibrate at a certain frequency</a:t>
            </a:r>
          </a:p>
          <a:p>
            <a:endParaRPr lang="en-US" sz="2000" dirty="0"/>
          </a:p>
          <a:p>
            <a:r>
              <a:rPr lang="en-US" sz="2000" dirty="0" err="1">
                <a:solidFill>
                  <a:srgbClr val="0070C0"/>
                </a:solidFill>
              </a:rPr>
              <a:t>Eg</a:t>
            </a:r>
            <a:r>
              <a:rPr lang="en-US" sz="2000" dirty="0">
                <a:solidFill>
                  <a:srgbClr val="0070C0"/>
                </a:solidFill>
              </a:rPr>
              <a:t>. Tuning fork (</a:t>
            </a:r>
            <a:r>
              <a:rPr lang="en-US" sz="2000" b="1" dirty="0">
                <a:solidFill>
                  <a:srgbClr val="0070C0"/>
                </a:solidFill>
              </a:rPr>
              <a:t>DEMO</a:t>
            </a:r>
            <a:r>
              <a:rPr lang="en-US" sz="2000" dirty="0">
                <a:solidFill>
                  <a:srgbClr val="0070C0"/>
                </a:solidFill>
              </a:rPr>
              <a:t>)</a:t>
            </a:r>
            <a:r>
              <a:rPr lang="en-US" sz="2000" dirty="0"/>
              <a:t>: bang </a:t>
            </a:r>
            <a:r>
              <a:rPr lang="en-US" sz="2000" dirty="0" smtClean="0"/>
              <a:t>and </a:t>
            </a:r>
            <a:r>
              <a:rPr lang="en-US" sz="2000" dirty="0"/>
              <a:t>hold in air, sound is quite faint. But if bang it, and </a:t>
            </a:r>
            <a:r>
              <a:rPr lang="en-US" sz="2000" dirty="0" smtClean="0"/>
              <a:t>then </a:t>
            </a:r>
            <a:r>
              <a:rPr lang="en-US" sz="2000" dirty="0"/>
              <a:t>hold on table, </a:t>
            </a:r>
            <a:r>
              <a:rPr lang="en-US" sz="2000" dirty="0" smtClean="0"/>
              <a:t>get louder </a:t>
            </a:r>
            <a:r>
              <a:rPr lang="en-US" sz="2000" dirty="0" smtClean="0"/>
              <a:t>sound, </a:t>
            </a:r>
            <a:r>
              <a:rPr lang="en-US" sz="2000" dirty="0"/>
              <a:t>because </a:t>
            </a:r>
            <a:r>
              <a:rPr lang="en-US" sz="2000" dirty="0" smtClean="0"/>
              <a:t>table forced </a:t>
            </a:r>
            <a:r>
              <a:rPr lang="en-US" sz="2000" dirty="0"/>
              <a:t>to vibrate too – with its larger surface area, more air molecules </a:t>
            </a:r>
            <a:r>
              <a:rPr lang="en-US" sz="2000" dirty="0" smtClean="0"/>
              <a:t>forced</a:t>
            </a:r>
            <a:r>
              <a:rPr lang="en-US" sz="2000" dirty="0" smtClean="0"/>
              <a:t> </a:t>
            </a:r>
            <a:r>
              <a:rPr lang="en-US" sz="2000" dirty="0"/>
              <a:t>to vibrate…</a:t>
            </a:r>
          </a:p>
        </p:txBody>
      </p:sp>
      <p:sp>
        <p:nvSpPr>
          <p:cNvPr id="19460" name="Text Box 4"/>
          <p:cNvSpPr txBox="1">
            <a:spLocks noChangeArrowheads="1"/>
          </p:cNvSpPr>
          <p:nvPr/>
        </p:nvSpPr>
        <p:spPr bwMode="auto">
          <a:xfrm>
            <a:off x="1507003" y="2376717"/>
            <a:ext cx="6019800" cy="519113"/>
          </a:xfrm>
          <a:prstGeom prst="rect">
            <a:avLst/>
          </a:prstGeom>
          <a:noFill/>
          <a:ln w="9525">
            <a:noFill/>
            <a:miter lim="800000"/>
            <a:headEnd/>
            <a:tailEnd/>
          </a:ln>
          <a:effectLst/>
        </p:spPr>
        <p:txBody>
          <a:bodyPr>
            <a:spAutoFit/>
          </a:bodyPr>
          <a:lstStyle/>
          <a:p>
            <a:pPr algn="ctr">
              <a:spcBef>
                <a:spcPct val="50000"/>
              </a:spcBef>
            </a:pPr>
            <a:r>
              <a:rPr lang="en-US" sz="2800" b="1" u="sng" dirty="0"/>
              <a:t>Natural Frequency</a:t>
            </a:r>
          </a:p>
        </p:txBody>
      </p:sp>
      <p:sp>
        <p:nvSpPr>
          <p:cNvPr id="19461" name="Text Box 5"/>
          <p:cNvSpPr txBox="1">
            <a:spLocks noChangeArrowheads="1"/>
          </p:cNvSpPr>
          <p:nvPr/>
        </p:nvSpPr>
        <p:spPr bwMode="auto">
          <a:xfrm>
            <a:off x="31630" y="2895830"/>
            <a:ext cx="9144000" cy="39020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Characteristic frequency (or frequencies) that an object tends to vibrate at, if disturbed. (But not forced by an external vibrating object)</a:t>
            </a:r>
          </a:p>
          <a:p>
            <a:pPr>
              <a:spcBef>
                <a:spcPct val="50000"/>
              </a:spcBef>
            </a:pPr>
            <a:r>
              <a:rPr lang="en-US" sz="2000" dirty="0" smtClean="0">
                <a:solidFill>
                  <a:srgbClr val="0070C0"/>
                </a:solidFill>
              </a:rPr>
              <a:t>E.g</a:t>
            </a:r>
            <a:r>
              <a:rPr lang="en-US" sz="2000" dirty="0">
                <a:solidFill>
                  <a:srgbClr val="0070C0"/>
                </a:solidFill>
              </a:rPr>
              <a:t>. Tuning fork, Wine glasses </a:t>
            </a:r>
            <a:r>
              <a:rPr lang="en-US" sz="2000" dirty="0"/>
              <a:t>with different amounts of water – characteristic pitch</a:t>
            </a:r>
          </a:p>
          <a:p>
            <a:pPr>
              <a:spcBef>
                <a:spcPct val="50000"/>
              </a:spcBef>
              <a:buFontTx/>
              <a:buChar char="•"/>
            </a:pPr>
            <a:r>
              <a:rPr lang="en-US" sz="2000" dirty="0"/>
              <a:t> Determined by elastic properties, shape etc of object – to do with structure. (So only elastic objects have natural </a:t>
            </a:r>
            <a:r>
              <a:rPr lang="en-US" sz="2000" dirty="0" err="1"/>
              <a:t>freqs</a:t>
            </a:r>
            <a:r>
              <a:rPr lang="en-US" sz="2000" dirty="0"/>
              <a:t> – putty does not)</a:t>
            </a:r>
          </a:p>
          <a:p>
            <a:pPr>
              <a:spcBef>
                <a:spcPct val="50000"/>
              </a:spcBef>
              <a:buFontTx/>
              <a:buChar char="•"/>
            </a:pPr>
            <a:r>
              <a:rPr lang="en-US" sz="2000" dirty="0"/>
              <a:t> Not just a property of sound waves</a:t>
            </a:r>
          </a:p>
          <a:p>
            <a:pPr>
              <a:spcBef>
                <a:spcPct val="50000"/>
              </a:spcBef>
            </a:pPr>
            <a:r>
              <a:rPr lang="en-US" sz="2000" dirty="0" err="1">
                <a:solidFill>
                  <a:srgbClr val="0070C0"/>
                </a:solidFill>
              </a:rPr>
              <a:t>Eg</a:t>
            </a:r>
            <a:r>
              <a:rPr lang="en-US" sz="2000" dirty="0">
                <a:solidFill>
                  <a:srgbClr val="0070C0"/>
                </a:solidFill>
              </a:rPr>
              <a:t> Pendulum has a natural frequency determined by its length </a:t>
            </a:r>
            <a:r>
              <a:rPr lang="en-US" sz="2000" dirty="0"/>
              <a:t>– if released, will oscillate with that freq. </a:t>
            </a:r>
            <a:r>
              <a:rPr lang="en-US" sz="2000" dirty="0" smtClean="0"/>
              <a:t>(c.f. last lecture)</a:t>
            </a:r>
            <a:endParaRPr lang="en-US" sz="2000" dirty="0"/>
          </a:p>
          <a:p>
            <a:pPr>
              <a:spcBef>
                <a:spcPct val="50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6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077200" cy="792163"/>
          </a:xfrm>
        </p:spPr>
        <p:txBody>
          <a:bodyPr/>
          <a:lstStyle/>
          <a:p>
            <a:r>
              <a:rPr lang="en-US" sz="3200" u="sng"/>
              <a:t>Resonance</a:t>
            </a:r>
          </a:p>
        </p:txBody>
      </p:sp>
      <p:sp>
        <p:nvSpPr>
          <p:cNvPr id="22531" name="Rectangle 3"/>
          <p:cNvSpPr>
            <a:spLocks noGrp="1" noChangeArrowheads="1"/>
          </p:cNvSpPr>
          <p:nvPr>
            <p:ph type="body" sz="half" idx="1"/>
          </p:nvPr>
        </p:nvSpPr>
        <p:spPr>
          <a:xfrm>
            <a:off x="609600" y="685800"/>
            <a:ext cx="8001000" cy="3657600"/>
          </a:xfrm>
        </p:spPr>
        <p:txBody>
          <a:bodyPr/>
          <a:lstStyle/>
          <a:p>
            <a:pPr>
              <a:lnSpc>
                <a:spcPct val="90000"/>
              </a:lnSpc>
            </a:pPr>
            <a:r>
              <a:rPr lang="en-US" sz="1800" dirty="0"/>
              <a:t>Is when </a:t>
            </a:r>
            <a:r>
              <a:rPr lang="en-US" sz="1800" b="1" dirty="0"/>
              <a:t>frequency of forced vibration = object’s natural frequency</a:t>
            </a:r>
          </a:p>
          <a:p>
            <a:pPr>
              <a:lnSpc>
                <a:spcPct val="90000"/>
              </a:lnSpc>
            </a:pPr>
            <a:r>
              <a:rPr lang="en-US" sz="1800" dirty="0"/>
              <a:t>A </a:t>
            </a:r>
            <a:r>
              <a:rPr lang="en-US" sz="1800" b="1" dirty="0"/>
              <a:t>dramatic increase in amplitude</a:t>
            </a:r>
            <a:r>
              <a:rPr lang="en-US" sz="1800" dirty="0"/>
              <a:t> results</a:t>
            </a:r>
          </a:p>
          <a:p>
            <a:pPr>
              <a:lnSpc>
                <a:spcPct val="90000"/>
              </a:lnSpc>
              <a:buFontTx/>
              <a:buNone/>
            </a:pPr>
            <a:endParaRPr lang="en-US" sz="1800" dirty="0"/>
          </a:p>
          <a:p>
            <a:pPr>
              <a:lnSpc>
                <a:spcPct val="90000"/>
              </a:lnSpc>
            </a:pPr>
            <a:r>
              <a:rPr lang="en-US" sz="1800" dirty="0" err="1">
                <a:solidFill>
                  <a:srgbClr val="0070C0"/>
                </a:solidFill>
              </a:rPr>
              <a:t>Eg</a:t>
            </a:r>
            <a:r>
              <a:rPr lang="en-US" sz="1800" dirty="0">
                <a:solidFill>
                  <a:srgbClr val="0070C0"/>
                </a:solidFill>
              </a:rPr>
              <a:t>. Pumping legs when on a swing</a:t>
            </a:r>
            <a:r>
              <a:rPr lang="en-US" sz="1800" dirty="0"/>
              <a:t>: pump in rhythm with the swing’s natural freq, and you go higher. </a:t>
            </a:r>
          </a:p>
          <a:p>
            <a:pPr>
              <a:lnSpc>
                <a:spcPct val="90000"/>
              </a:lnSpc>
              <a:buFontTx/>
              <a:buNone/>
            </a:pPr>
            <a:r>
              <a:rPr lang="en-US" sz="1800" dirty="0"/>
              <a:t>	Or, get someone to push you at in rhythm with swing  - i.e. “in resonance” </a:t>
            </a:r>
          </a:p>
          <a:p>
            <a:pPr>
              <a:lnSpc>
                <a:spcPct val="90000"/>
              </a:lnSpc>
              <a:buFontTx/>
              <a:buNone/>
            </a:pPr>
            <a:r>
              <a:rPr lang="en-US" sz="1800" dirty="0"/>
              <a:t> </a:t>
            </a:r>
          </a:p>
          <a:p>
            <a:pPr>
              <a:lnSpc>
                <a:spcPct val="90000"/>
              </a:lnSpc>
              <a:buFontTx/>
              <a:buNone/>
            </a:pPr>
            <a:r>
              <a:rPr lang="en-US" sz="1800" dirty="0"/>
              <a:t>	Note that if you are pushed really forcefully but </a:t>
            </a:r>
            <a:r>
              <a:rPr lang="en-US" sz="1800" i="1" dirty="0"/>
              <a:t>not </a:t>
            </a:r>
            <a:r>
              <a:rPr lang="en-US" sz="1800" dirty="0"/>
              <a:t>in resonance, you don’t go higher – timing is more important than force.</a:t>
            </a:r>
          </a:p>
          <a:p>
            <a:pPr>
              <a:lnSpc>
                <a:spcPct val="90000"/>
              </a:lnSpc>
              <a:buFontTx/>
              <a:buNone/>
            </a:pPr>
            <a:endParaRPr lang="en-US" sz="1800" dirty="0"/>
          </a:p>
          <a:p>
            <a:pPr>
              <a:lnSpc>
                <a:spcPct val="90000"/>
              </a:lnSpc>
            </a:pPr>
            <a:r>
              <a:rPr lang="en-US" sz="1800" b="1" dirty="0">
                <a:solidFill>
                  <a:srgbClr val="0070C0"/>
                </a:solidFill>
              </a:rPr>
              <a:t>DEMO:</a:t>
            </a:r>
            <a:r>
              <a:rPr lang="en-US" sz="1800" dirty="0">
                <a:solidFill>
                  <a:srgbClr val="0070C0"/>
                </a:solidFill>
              </a:rPr>
              <a:t> </a:t>
            </a:r>
            <a:r>
              <a:rPr lang="en-US" sz="1800" dirty="0"/>
              <a:t>two separated same-frequency tuning forks. Striking one sets the other into vibration! Often called </a:t>
            </a:r>
            <a:r>
              <a:rPr lang="en-US" sz="1800" b="1" i="1" dirty="0"/>
              <a:t>sympathetic vibration</a:t>
            </a:r>
            <a:r>
              <a:rPr lang="en-US" sz="1800" i="1" dirty="0"/>
              <a:t>.</a:t>
            </a: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p:txBody>
      </p:sp>
      <p:pic>
        <p:nvPicPr>
          <p:cNvPr id="22532" name="Picture 4" descr="20-13Figure_FIG"/>
          <p:cNvPicPr>
            <a:picLocks noGrp="1" noChangeAspect="1" noChangeArrowheads="1"/>
          </p:cNvPicPr>
          <p:nvPr>
            <p:ph sz="half" idx="2"/>
          </p:nvPr>
        </p:nvPicPr>
        <p:blipFill>
          <a:blip r:embed="rId3"/>
          <a:srcRect b="13123"/>
          <a:stretch>
            <a:fillRect/>
          </a:stretch>
        </p:blipFill>
        <p:spPr>
          <a:xfrm>
            <a:off x="3733800" y="4114800"/>
            <a:ext cx="4572000" cy="1330325"/>
          </a:xfrm>
          <a:noFill/>
          <a:ln/>
        </p:spPr>
      </p:pic>
      <p:sp>
        <p:nvSpPr>
          <p:cNvPr id="22534" name="Text Box 6"/>
          <p:cNvSpPr txBox="1">
            <a:spLocks noChangeArrowheads="1"/>
          </p:cNvSpPr>
          <p:nvPr/>
        </p:nvSpPr>
        <p:spPr bwMode="auto">
          <a:xfrm>
            <a:off x="381000" y="4495800"/>
            <a:ext cx="3124200" cy="641350"/>
          </a:xfrm>
          <a:prstGeom prst="rect">
            <a:avLst/>
          </a:prstGeom>
          <a:noFill/>
          <a:ln w="9525">
            <a:noFill/>
            <a:miter lim="800000"/>
            <a:headEnd/>
            <a:tailEnd/>
          </a:ln>
          <a:effectLst/>
        </p:spPr>
        <p:txBody>
          <a:bodyPr>
            <a:spAutoFit/>
          </a:bodyPr>
          <a:lstStyle/>
          <a:p>
            <a:pPr>
              <a:spcBef>
                <a:spcPct val="50000"/>
              </a:spcBef>
            </a:pPr>
            <a:r>
              <a:rPr lang="en-US"/>
              <a:t>Here’s what’s happening to the second fork: </a:t>
            </a:r>
          </a:p>
        </p:txBody>
      </p:sp>
      <p:grpSp>
        <p:nvGrpSpPr>
          <p:cNvPr id="22545" name="Group 17"/>
          <p:cNvGrpSpPr>
            <a:grpSpLocks/>
          </p:cNvGrpSpPr>
          <p:nvPr/>
        </p:nvGrpSpPr>
        <p:grpSpPr bwMode="auto">
          <a:xfrm>
            <a:off x="1066800" y="5257800"/>
            <a:ext cx="3505200" cy="962025"/>
            <a:chOff x="672" y="3312"/>
            <a:chExt cx="2208" cy="606"/>
          </a:xfrm>
        </p:grpSpPr>
        <p:sp>
          <p:nvSpPr>
            <p:cNvPr id="22535" name="Text Box 7"/>
            <p:cNvSpPr txBox="1">
              <a:spLocks noChangeArrowheads="1"/>
            </p:cNvSpPr>
            <p:nvPr/>
          </p:nvSpPr>
          <p:spPr bwMode="auto">
            <a:xfrm>
              <a:off x="672" y="3552"/>
              <a:ext cx="1728" cy="366"/>
            </a:xfrm>
            <a:prstGeom prst="rect">
              <a:avLst/>
            </a:prstGeom>
            <a:noFill/>
            <a:ln w="9525">
              <a:noFill/>
              <a:miter lim="800000"/>
              <a:headEnd/>
              <a:tailEnd/>
            </a:ln>
            <a:effectLst/>
          </p:spPr>
          <p:txBody>
            <a:bodyPr>
              <a:spAutoFit/>
            </a:bodyPr>
            <a:lstStyle/>
            <a:p>
              <a:pPr>
                <a:spcBef>
                  <a:spcPct val="50000"/>
                </a:spcBef>
              </a:pPr>
              <a:r>
                <a:rPr lang="en-US" sz="1600"/>
                <a:t>1</a:t>
              </a:r>
              <a:r>
                <a:rPr lang="en-US" sz="1600" baseline="30000"/>
                <a:t>st</a:t>
              </a:r>
              <a:r>
                <a:rPr lang="en-US" sz="1600"/>
                <a:t> compression pushes fork in a tiny bit…</a:t>
              </a:r>
            </a:p>
          </p:txBody>
        </p:sp>
        <p:sp>
          <p:nvSpPr>
            <p:cNvPr id="22537" name="Line 9"/>
            <p:cNvSpPr>
              <a:spLocks noChangeShapeType="1"/>
            </p:cNvSpPr>
            <p:nvPr/>
          </p:nvSpPr>
          <p:spPr bwMode="auto">
            <a:xfrm flipV="1">
              <a:off x="1968" y="3312"/>
              <a:ext cx="480" cy="288"/>
            </a:xfrm>
            <a:prstGeom prst="line">
              <a:avLst/>
            </a:prstGeom>
            <a:noFill/>
            <a:ln w="9525">
              <a:solidFill>
                <a:schemeClr val="tx1"/>
              </a:solidFill>
              <a:round/>
              <a:headEnd/>
              <a:tailEnd type="triangle" w="med" len="med"/>
            </a:ln>
            <a:effectLst/>
          </p:spPr>
          <p:txBody>
            <a:bodyPr/>
            <a:lstStyle/>
            <a:p>
              <a:endParaRPr lang="en-US"/>
            </a:p>
          </p:txBody>
        </p:sp>
        <p:sp>
          <p:nvSpPr>
            <p:cNvPr id="22539" name="Line 11"/>
            <p:cNvSpPr>
              <a:spLocks noChangeShapeType="1"/>
            </p:cNvSpPr>
            <p:nvPr/>
          </p:nvSpPr>
          <p:spPr bwMode="auto">
            <a:xfrm flipV="1">
              <a:off x="2112" y="3312"/>
              <a:ext cx="768" cy="336"/>
            </a:xfrm>
            <a:prstGeom prst="line">
              <a:avLst/>
            </a:prstGeom>
            <a:noFill/>
            <a:ln w="9525">
              <a:solidFill>
                <a:schemeClr val="tx1"/>
              </a:solidFill>
              <a:round/>
              <a:headEnd/>
              <a:tailEnd type="triangle" w="med" len="med"/>
            </a:ln>
            <a:effectLst/>
          </p:spPr>
          <p:txBody>
            <a:bodyPr/>
            <a:lstStyle/>
            <a:p>
              <a:endParaRPr lang="en-US"/>
            </a:p>
          </p:txBody>
        </p:sp>
      </p:grpSp>
      <p:grpSp>
        <p:nvGrpSpPr>
          <p:cNvPr id="22546" name="Group 18"/>
          <p:cNvGrpSpPr>
            <a:grpSpLocks/>
          </p:cNvGrpSpPr>
          <p:nvPr/>
        </p:nvGrpSpPr>
        <p:grpSpPr bwMode="auto">
          <a:xfrm>
            <a:off x="3962400" y="5181600"/>
            <a:ext cx="3124200" cy="1676400"/>
            <a:chOff x="2496" y="3264"/>
            <a:chExt cx="1968" cy="1056"/>
          </a:xfrm>
        </p:grpSpPr>
        <p:sp>
          <p:nvSpPr>
            <p:cNvPr id="22536" name="Text Box 8"/>
            <p:cNvSpPr txBox="1">
              <a:spLocks noChangeArrowheads="1"/>
            </p:cNvSpPr>
            <p:nvPr/>
          </p:nvSpPr>
          <p:spPr bwMode="auto">
            <a:xfrm>
              <a:off x="2496" y="3492"/>
              <a:ext cx="1968" cy="828"/>
            </a:xfrm>
            <a:prstGeom prst="rect">
              <a:avLst/>
            </a:prstGeom>
            <a:noFill/>
            <a:ln w="9525">
              <a:noFill/>
              <a:miter lim="800000"/>
              <a:headEnd/>
              <a:tailEnd/>
            </a:ln>
            <a:effectLst/>
          </p:spPr>
          <p:txBody>
            <a:bodyPr>
              <a:spAutoFit/>
            </a:bodyPr>
            <a:lstStyle/>
            <a:p>
              <a:pPr>
                <a:spcBef>
                  <a:spcPct val="50000"/>
                </a:spcBef>
              </a:pPr>
              <a:r>
                <a:rPr lang="en-US" sz="1600"/>
                <a:t>…on return, it meets 1</a:t>
              </a:r>
              <a:r>
                <a:rPr lang="en-US" sz="1600" baseline="30000"/>
                <a:t>st</a:t>
              </a:r>
              <a:r>
                <a:rPr lang="en-US" sz="1600"/>
                <a:t> rarefaction, so moves out with greater amplitude – effects of natural freq and wave from 1</a:t>
              </a:r>
              <a:r>
                <a:rPr lang="en-US" sz="1600" baseline="30000"/>
                <a:t>st</a:t>
              </a:r>
              <a:r>
                <a:rPr lang="en-US" sz="1600"/>
                <a:t>  fork add.</a:t>
              </a:r>
            </a:p>
          </p:txBody>
        </p:sp>
        <p:sp>
          <p:nvSpPr>
            <p:cNvPr id="22540" name="Line 12"/>
            <p:cNvSpPr>
              <a:spLocks noChangeShapeType="1"/>
            </p:cNvSpPr>
            <p:nvPr/>
          </p:nvSpPr>
          <p:spPr bwMode="auto">
            <a:xfrm flipV="1">
              <a:off x="3552" y="3264"/>
              <a:ext cx="144" cy="192"/>
            </a:xfrm>
            <a:prstGeom prst="line">
              <a:avLst/>
            </a:prstGeom>
            <a:noFill/>
            <a:ln w="9525">
              <a:solidFill>
                <a:schemeClr val="tx1"/>
              </a:solidFill>
              <a:round/>
              <a:headEnd/>
              <a:tailEnd type="triangle" w="med" len="med"/>
            </a:ln>
            <a:effectLst/>
          </p:spPr>
          <p:txBody>
            <a:bodyPr/>
            <a:lstStyle/>
            <a:p>
              <a:endParaRPr lang="en-US"/>
            </a:p>
          </p:txBody>
        </p:sp>
      </p:grpSp>
      <p:sp>
        <p:nvSpPr>
          <p:cNvPr id="22541" name="Line 13"/>
          <p:cNvSpPr>
            <a:spLocks noChangeShapeType="1"/>
          </p:cNvSpPr>
          <p:nvPr/>
        </p:nvSpPr>
        <p:spPr bwMode="auto">
          <a:xfrm flipV="1">
            <a:off x="6096000" y="5257800"/>
            <a:ext cx="533400" cy="228600"/>
          </a:xfrm>
          <a:prstGeom prst="line">
            <a:avLst/>
          </a:prstGeom>
          <a:noFill/>
          <a:ln w="9525">
            <a:solidFill>
              <a:schemeClr val="tx1"/>
            </a:solidFill>
            <a:round/>
            <a:headEnd/>
            <a:tailEnd type="triangle" w="med" len="med"/>
          </a:ln>
          <a:effectLst/>
        </p:spPr>
        <p:txBody>
          <a:bodyPr/>
          <a:lstStyle/>
          <a:p>
            <a:endParaRPr lang="en-US"/>
          </a:p>
        </p:txBody>
      </p:sp>
      <p:grpSp>
        <p:nvGrpSpPr>
          <p:cNvPr id="22544" name="Group 16"/>
          <p:cNvGrpSpPr>
            <a:grpSpLocks/>
          </p:cNvGrpSpPr>
          <p:nvPr/>
        </p:nvGrpSpPr>
        <p:grpSpPr bwMode="auto">
          <a:xfrm>
            <a:off x="6934200" y="5181600"/>
            <a:ext cx="2209800" cy="1676400"/>
            <a:chOff x="4368" y="3264"/>
            <a:chExt cx="1392" cy="1056"/>
          </a:xfrm>
        </p:grpSpPr>
        <p:sp>
          <p:nvSpPr>
            <p:cNvPr id="22542" name="Text Box 14"/>
            <p:cNvSpPr txBox="1">
              <a:spLocks noChangeArrowheads="1"/>
            </p:cNvSpPr>
            <p:nvPr/>
          </p:nvSpPr>
          <p:spPr bwMode="auto">
            <a:xfrm>
              <a:off x="4368" y="3492"/>
              <a:ext cx="1392" cy="828"/>
            </a:xfrm>
            <a:prstGeom prst="rect">
              <a:avLst/>
            </a:prstGeom>
            <a:noFill/>
            <a:ln w="9525">
              <a:noFill/>
              <a:miter lim="800000"/>
              <a:headEnd/>
              <a:tailEnd/>
            </a:ln>
            <a:effectLst/>
          </p:spPr>
          <p:txBody>
            <a:bodyPr>
              <a:spAutoFit/>
            </a:bodyPr>
            <a:lstStyle/>
            <a:p>
              <a:pPr>
                <a:spcBef>
                  <a:spcPct val="50000"/>
                </a:spcBef>
              </a:pPr>
              <a:r>
                <a:rPr lang="en-US" sz="1600"/>
                <a:t>Returns at time when another compression arrives – will move out yet further because already moving.</a:t>
              </a:r>
            </a:p>
          </p:txBody>
        </p:sp>
        <p:sp>
          <p:nvSpPr>
            <p:cNvPr id="22543" name="Line 15"/>
            <p:cNvSpPr>
              <a:spLocks noChangeShapeType="1"/>
            </p:cNvSpPr>
            <p:nvPr/>
          </p:nvSpPr>
          <p:spPr bwMode="auto">
            <a:xfrm flipV="1">
              <a:off x="4752" y="3264"/>
              <a:ext cx="96" cy="192"/>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5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5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5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5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0"/>
            <a:ext cx="8229600" cy="792163"/>
          </a:xfrm>
        </p:spPr>
        <p:txBody>
          <a:bodyPr/>
          <a:lstStyle/>
          <a:p>
            <a:r>
              <a:rPr lang="en-US" sz="3200" u="sng"/>
              <a:t>Resonance continued</a:t>
            </a:r>
          </a:p>
        </p:txBody>
      </p:sp>
      <p:sp>
        <p:nvSpPr>
          <p:cNvPr id="24579" name="Rectangle 3"/>
          <p:cNvSpPr>
            <a:spLocks noGrp="1" noChangeArrowheads="1"/>
          </p:cNvSpPr>
          <p:nvPr>
            <p:ph type="body" sz="half" idx="1"/>
          </p:nvPr>
        </p:nvSpPr>
        <p:spPr>
          <a:xfrm>
            <a:off x="0" y="762000"/>
            <a:ext cx="9144000" cy="3581400"/>
          </a:xfrm>
        </p:spPr>
        <p:txBody>
          <a:bodyPr/>
          <a:lstStyle/>
          <a:p>
            <a:pPr>
              <a:lnSpc>
                <a:spcPct val="90000"/>
              </a:lnSpc>
            </a:pPr>
            <a:r>
              <a:rPr lang="en-US" sz="2000" dirty="0"/>
              <a:t>Note that if the forks did not have matched frequencies, the timing of the pushes with the natural inclination of the second fork will be off; won’t get increased amplitude.</a:t>
            </a:r>
          </a:p>
          <a:p>
            <a:pPr>
              <a:lnSpc>
                <a:spcPct val="90000"/>
              </a:lnSpc>
            </a:pPr>
            <a:endParaRPr lang="en-US" sz="2000" dirty="0"/>
          </a:p>
          <a:p>
            <a:pPr>
              <a:lnSpc>
                <a:spcPct val="90000"/>
              </a:lnSpc>
            </a:pPr>
            <a:r>
              <a:rPr lang="en-US" sz="2000" dirty="0"/>
              <a:t>Same principle when tune your radio! </a:t>
            </a:r>
          </a:p>
          <a:p>
            <a:pPr>
              <a:lnSpc>
                <a:spcPct val="90000"/>
              </a:lnSpc>
            </a:pPr>
            <a:r>
              <a:rPr lang="en-US" sz="2000" dirty="0"/>
              <a:t>Very  important in musical instrument design.</a:t>
            </a:r>
          </a:p>
          <a:p>
            <a:pPr>
              <a:lnSpc>
                <a:spcPct val="90000"/>
              </a:lnSpc>
            </a:pPr>
            <a:endParaRPr lang="en-US" sz="2000" dirty="0"/>
          </a:p>
          <a:p>
            <a:pPr>
              <a:lnSpc>
                <a:spcPct val="90000"/>
              </a:lnSpc>
            </a:pPr>
            <a:r>
              <a:rPr lang="en-US" sz="2000" dirty="0"/>
              <a:t>This is why soldiers “break step”  when crossing bridges: in 1831, British troops inadvertently marched in resonance (</a:t>
            </a:r>
            <a:r>
              <a:rPr lang="en-US" sz="2000" dirty="0" err="1"/>
              <a:t>ie</a:t>
            </a:r>
            <a:r>
              <a:rPr lang="en-US" sz="2000" dirty="0"/>
              <a:t> in rhythm) with the natural freq of a footbridge, breaking it. </a:t>
            </a:r>
          </a:p>
          <a:p>
            <a:pPr>
              <a:lnSpc>
                <a:spcPct val="90000"/>
              </a:lnSpc>
            </a:pPr>
            <a:endParaRPr lang="en-US" sz="2000" dirty="0"/>
          </a:p>
          <a:p>
            <a:pPr>
              <a:lnSpc>
                <a:spcPct val="90000"/>
              </a:lnSpc>
            </a:pPr>
            <a:r>
              <a:rPr lang="en-US" sz="2000" dirty="0"/>
              <a:t>In 1940, this Washington bridge was destroyed by a resonance with wind!</a:t>
            </a:r>
          </a:p>
          <a:p>
            <a:pPr>
              <a:lnSpc>
                <a:spcPct val="90000"/>
              </a:lnSpc>
              <a:buFontTx/>
              <a:buNone/>
            </a:pPr>
            <a:endParaRPr lang="en-US" sz="2000" dirty="0"/>
          </a:p>
        </p:txBody>
      </p:sp>
      <p:pic>
        <p:nvPicPr>
          <p:cNvPr id="24580" name="Picture 4" descr="fig20-13a"/>
          <p:cNvPicPr>
            <a:picLocks noGrp="1" noChangeAspect="1" noChangeArrowheads="1"/>
          </p:cNvPicPr>
          <p:nvPr>
            <p:ph sz="quarter" idx="2"/>
          </p:nvPr>
        </p:nvPicPr>
        <p:blipFill>
          <a:blip r:embed="rId3"/>
          <a:srcRect/>
          <a:stretch>
            <a:fillRect/>
          </a:stretch>
        </p:blipFill>
        <p:spPr>
          <a:xfrm>
            <a:off x="533400" y="4533900"/>
            <a:ext cx="2438400" cy="2324100"/>
          </a:xfrm>
          <a:noFill/>
          <a:ln/>
        </p:spPr>
      </p:pic>
      <p:pic>
        <p:nvPicPr>
          <p:cNvPr id="24582" name="Picture 6" descr="fig20-13b"/>
          <p:cNvPicPr>
            <a:picLocks noGrp="1" noChangeAspect="1" noChangeArrowheads="1"/>
          </p:cNvPicPr>
          <p:nvPr>
            <p:ph sz="quarter" idx="3"/>
          </p:nvPr>
        </p:nvPicPr>
        <p:blipFill>
          <a:blip r:embed="rId4"/>
          <a:srcRect/>
          <a:stretch>
            <a:fillRect/>
          </a:stretch>
        </p:blipFill>
        <p:spPr>
          <a:xfrm>
            <a:off x="3733800" y="4597400"/>
            <a:ext cx="2362200" cy="2260600"/>
          </a:xfrm>
          <a:noFill/>
          <a:ln/>
        </p:spPr>
      </p:pic>
      <p:pic>
        <p:nvPicPr>
          <p:cNvPr id="24584" name="Picture 8" descr="fig20-13c"/>
          <p:cNvPicPr>
            <a:picLocks noChangeAspect="1" noChangeArrowheads="1"/>
          </p:cNvPicPr>
          <p:nvPr/>
        </p:nvPicPr>
        <p:blipFill>
          <a:blip r:embed="rId5"/>
          <a:srcRect/>
          <a:stretch>
            <a:fillRect/>
          </a:stretch>
        </p:blipFill>
        <p:spPr bwMode="auto">
          <a:xfrm>
            <a:off x="6629400" y="4445000"/>
            <a:ext cx="2514600" cy="241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762000" y="4191000"/>
            <a:ext cx="7162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44037" name="Text Box 5"/>
          <p:cNvSpPr txBox="1">
            <a:spLocks noChangeArrowheads="1"/>
          </p:cNvSpPr>
          <p:nvPr/>
        </p:nvSpPr>
        <p:spPr bwMode="auto">
          <a:xfrm>
            <a:off x="990600" y="304800"/>
            <a:ext cx="7620000" cy="519113"/>
          </a:xfrm>
          <a:prstGeom prst="rect">
            <a:avLst/>
          </a:prstGeom>
          <a:noFill/>
          <a:ln w="9525">
            <a:noFill/>
            <a:miter lim="800000"/>
            <a:headEnd/>
            <a:tailEnd/>
          </a:ln>
          <a:effectLst/>
        </p:spPr>
        <p:txBody>
          <a:bodyPr>
            <a:spAutoFit/>
          </a:bodyPr>
          <a:lstStyle/>
          <a:p>
            <a:pPr algn="ctr">
              <a:spcBef>
                <a:spcPct val="50000"/>
              </a:spcBef>
            </a:pPr>
            <a:r>
              <a:rPr lang="en-US" sz="2800" b="1" u="sng"/>
              <a:t>Clicker Question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39762"/>
          </a:xfrm>
        </p:spPr>
        <p:txBody>
          <a:bodyPr/>
          <a:lstStyle/>
          <a:p>
            <a:r>
              <a:rPr lang="en-US" sz="3200" u="sng"/>
              <a:t>Interference</a:t>
            </a:r>
          </a:p>
        </p:txBody>
      </p:sp>
      <p:pic>
        <p:nvPicPr>
          <p:cNvPr id="27652" name="Picture 4" descr="20-15Figure_FIG"/>
          <p:cNvPicPr>
            <a:picLocks noGrp="1" noChangeAspect="1" noChangeArrowheads="1"/>
          </p:cNvPicPr>
          <p:nvPr>
            <p:ph idx="1"/>
          </p:nvPr>
        </p:nvPicPr>
        <p:blipFill>
          <a:blip r:embed="rId3"/>
          <a:srcRect/>
          <a:stretch>
            <a:fillRect/>
          </a:stretch>
        </p:blipFill>
        <p:spPr>
          <a:xfrm>
            <a:off x="762000" y="2006600"/>
            <a:ext cx="6477000" cy="4330700"/>
          </a:xfrm>
          <a:noFill/>
          <a:ln/>
        </p:spPr>
      </p:pic>
      <p:sp>
        <p:nvSpPr>
          <p:cNvPr id="27654" name="Text Box 6"/>
          <p:cNvSpPr txBox="1">
            <a:spLocks noChangeArrowheads="1"/>
          </p:cNvSpPr>
          <p:nvPr/>
        </p:nvSpPr>
        <p:spPr bwMode="auto">
          <a:xfrm>
            <a:off x="457200" y="1219200"/>
            <a:ext cx="7543800" cy="3968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Recall from Chap 19, but now applied to longitudinal waves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381000" y="457200"/>
            <a:ext cx="8229600" cy="5029200"/>
          </a:xfrm>
        </p:spPr>
        <p:txBody>
          <a:bodyPr/>
          <a:lstStyle/>
          <a:p>
            <a:pPr>
              <a:buFontTx/>
              <a:buNone/>
            </a:pPr>
            <a:r>
              <a:rPr lang="en-US" sz="2400" b="1" u="sng" dirty="0" smtClean="0"/>
              <a:t>Preliminaries</a:t>
            </a:r>
            <a:endParaRPr lang="en-US" sz="2400" b="1" u="sng" dirty="0"/>
          </a:p>
          <a:p>
            <a:r>
              <a:rPr lang="en-US" sz="2000" dirty="0"/>
              <a:t>What is the origin of sound? </a:t>
            </a:r>
          </a:p>
          <a:p>
            <a:pPr>
              <a:buFontTx/>
              <a:buNone/>
            </a:pPr>
            <a:r>
              <a:rPr lang="en-US" sz="2000" dirty="0"/>
              <a:t>		</a:t>
            </a:r>
            <a:r>
              <a:rPr lang="en-US" sz="2000" b="1" dirty="0">
                <a:solidFill>
                  <a:srgbClr val="0070C0"/>
                </a:solidFill>
              </a:rPr>
              <a:t>Vibrations</a:t>
            </a:r>
            <a:r>
              <a:rPr lang="en-US" sz="2000" dirty="0"/>
              <a:t> of </a:t>
            </a:r>
            <a:r>
              <a:rPr lang="en-US" sz="2000" dirty="0" smtClean="0"/>
              <a:t>objects, e.g</a:t>
            </a:r>
            <a:r>
              <a:rPr lang="en-US" sz="2000" dirty="0"/>
              <a:t>. of a string, of a reed, of vocal cords..</a:t>
            </a:r>
          </a:p>
          <a:p>
            <a:pPr>
              <a:buFontTx/>
              <a:buNone/>
            </a:pPr>
            <a:r>
              <a:rPr lang="en-US" sz="2000" dirty="0"/>
              <a:t>Usually the small vibration stimulates vibration of a larger object </a:t>
            </a:r>
            <a:r>
              <a:rPr lang="en-US" sz="2000" dirty="0" smtClean="0"/>
              <a:t>e.g</a:t>
            </a:r>
            <a:r>
              <a:rPr lang="en-US" sz="2000" dirty="0"/>
              <a:t>. of the air, that then propagates through surroundings in form of </a:t>
            </a:r>
            <a:r>
              <a:rPr lang="en-US" sz="2000" b="1" dirty="0"/>
              <a:t>longitudinal waves</a:t>
            </a:r>
            <a:r>
              <a:rPr lang="en-US" sz="2000" dirty="0"/>
              <a:t>.</a:t>
            </a:r>
          </a:p>
          <a:p>
            <a:pPr>
              <a:buFontTx/>
              <a:buNone/>
            </a:pPr>
            <a:endParaRPr lang="en-US" sz="2000" dirty="0"/>
          </a:p>
          <a:p>
            <a:r>
              <a:rPr lang="en-US" sz="2000" dirty="0"/>
              <a:t>Usually  </a:t>
            </a:r>
            <a:r>
              <a:rPr lang="en-US" sz="2000" b="1" dirty="0">
                <a:solidFill>
                  <a:srgbClr val="0070C0"/>
                </a:solidFill>
              </a:rPr>
              <a:t>frequency</a:t>
            </a:r>
            <a:r>
              <a:rPr lang="en-US" sz="2000" dirty="0">
                <a:solidFill>
                  <a:srgbClr val="0070C0"/>
                </a:solidFill>
              </a:rPr>
              <a:t> of original vibration = frequency of sound waves = </a:t>
            </a:r>
            <a:r>
              <a:rPr lang="en-US" sz="2000" b="1" dirty="0">
                <a:solidFill>
                  <a:srgbClr val="0070C0"/>
                </a:solidFill>
              </a:rPr>
              <a:t>pitch</a:t>
            </a:r>
          </a:p>
          <a:p>
            <a:r>
              <a:rPr lang="en-US" sz="2000" dirty="0"/>
              <a:t>High pitch means  high frequency (</a:t>
            </a:r>
            <a:r>
              <a:rPr lang="en-US" sz="2000" dirty="0" smtClean="0"/>
              <a:t>e.g. </a:t>
            </a:r>
            <a:r>
              <a:rPr lang="en-US" sz="2000" dirty="0"/>
              <a:t>a piccolo), whereas low pitch means low frequency (</a:t>
            </a:r>
            <a:r>
              <a:rPr lang="en-US" sz="2000" dirty="0" smtClean="0"/>
              <a:t>e.g. </a:t>
            </a:r>
            <a:r>
              <a:rPr lang="en-US" sz="2000" dirty="0"/>
              <a:t>fog horn)</a:t>
            </a:r>
          </a:p>
          <a:p>
            <a:endParaRPr lang="en-US" sz="2000" dirty="0"/>
          </a:p>
          <a:p>
            <a:r>
              <a:rPr lang="en-US" sz="2000" dirty="0"/>
              <a:t>Human ear can hear between 20 – 20 000 Hz.</a:t>
            </a:r>
          </a:p>
          <a:p>
            <a:endParaRPr lang="en-US" sz="2000" dirty="0"/>
          </a:p>
          <a:p>
            <a:r>
              <a:rPr lang="en-US" sz="2000" dirty="0"/>
              <a:t>Infrasonic  – below 20 Hz </a:t>
            </a:r>
          </a:p>
          <a:p>
            <a:r>
              <a:rPr lang="en-US" sz="2000" dirty="0"/>
              <a:t>Ultrasonic – above 20 000 Hz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2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2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2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2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2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r>
              <a:rPr lang="en-US" sz="3200" u="sng"/>
              <a:t>Interference cont.</a:t>
            </a:r>
          </a:p>
        </p:txBody>
      </p:sp>
      <p:sp>
        <p:nvSpPr>
          <p:cNvPr id="29699" name="Rectangle 3"/>
          <p:cNvSpPr>
            <a:spLocks noGrp="1" noChangeArrowheads="1"/>
          </p:cNvSpPr>
          <p:nvPr>
            <p:ph type="body" sz="half" idx="1"/>
          </p:nvPr>
        </p:nvSpPr>
        <p:spPr>
          <a:xfrm>
            <a:off x="457200" y="914400"/>
            <a:ext cx="8305800" cy="1676400"/>
          </a:xfrm>
        </p:spPr>
        <p:txBody>
          <a:bodyPr/>
          <a:lstStyle/>
          <a:p>
            <a:r>
              <a:rPr lang="en-US" sz="2000" dirty="0"/>
              <a:t>Consider two speakers </a:t>
            </a:r>
            <a:r>
              <a:rPr lang="en-US" sz="2000" dirty="0" smtClean="0"/>
              <a:t>driven in synch by </a:t>
            </a:r>
            <a:r>
              <a:rPr lang="en-US" sz="2000" dirty="0"/>
              <a:t>same frequency sound:</a:t>
            </a:r>
          </a:p>
          <a:p>
            <a:pPr>
              <a:buFontTx/>
              <a:buNone/>
            </a:pPr>
            <a:r>
              <a:rPr lang="en-US" sz="2000" dirty="0"/>
              <a:t>If sit </a:t>
            </a:r>
            <a:r>
              <a:rPr lang="en-US" sz="2000" dirty="0" err="1"/>
              <a:t>equi</a:t>
            </a:r>
            <a:r>
              <a:rPr lang="en-US" sz="2000" dirty="0"/>
              <a:t>-distant from each, then speakers add, sound is louder (picture a) – constructive interference.</a:t>
            </a:r>
          </a:p>
          <a:p>
            <a:pPr>
              <a:buFontTx/>
              <a:buNone/>
            </a:pPr>
            <a:r>
              <a:rPr lang="en-US" sz="2000" dirty="0"/>
              <a:t>If move a bit to one side, then compression of one meets rarefactions of other, sound is gone (picture b) – destructive interference. </a:t>
            </a:r>
          </a:p>
        </p:txBody>
      </p:sp>
      <p:pic>
        <p:nvPicPr>
          <p:cNvPr id="29700" name="Picture 4" descr="20-16Figure_FIG"/>
          <p:cNvPicPr>
            <a:picLocks noGrp="1" noChangeAspect="1" noChangeArrowheads="1"/>
          </p:cNvPicPr>
          <p:nvPr>
            <p:ph sz="half" idx="2"/>
          </p:nvPr>
        </p:nvPicPr>
        <p:blipFill>
          <a:blip r:embed="rId3"/>
          <a:srcRect b="11047"/>
          <a:stretch>
            <a:fillRect/>
          </a:stretch>
        </p:blipFill>
        <p:spPr>
          <a:xfrm>
            <a:off x="2895600" y="2895600"/>
            <a:ext cx="5257800" cy="1981200"/>
          </a:xfrm>
          <a:noFill/>
          <a:ln/>
        </p:spPr>
      </p:pic>
      <p:grpSp>
        <p:nvGrpSpPr>
          <p:cNvPr id="29704" name="Group 8"/>
          <p:cNvGrpSpPr>
            <a:grpSpLocks/>
          </p:cNvGrpSpPr>
          <p:nvPr/>
        </p:nvGrpSpPr>
        <p:grpSpPr bwMode="auto">
          <a:xfrm>
            <a:off x="762000" y="2743200"/>
            <a:ext cx="2286000" cy="1495425"/>
            <a:chOff x="144" y="2208"/>
            <a:chExt cx="1440" cy="942"/>
          </a:xfrm>
        </p:grpSpPr>
        <p:sp>
          <p:nvSpPr>
            <p:cNvPr id="29702" name="Text Box 6"/>
            <p:cNvSpPr txBox="1">
              <a:spLocks noChangeArrowheads="1"/>
            </p:cNvSpPr>
            <p:nvPr/>
          </p:nvSpPr>
          <p:spPr bwMode="auto">
            <a:xfrm>
              <a:off x="144" y="2400"/>
              <a:ext cx="1440" cy="750"/>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actually, because of reflection from walls etc., you do hear a little sound</a:t>
              </a:r>
            </a:p>
          </p:txBody>
        </p:sp>
        <p:sp>
          <p:nvSpPr>
            <p:cNvPr id="29703" name="Line 7"/>
            <p:cNvSpPr>
              <a:spLocks noChangeShapeType="1"/>
            </p:cNvSpPr>
            <p:nvPr/>
          </p:nvSpPr>
          <p:spPr bwMode="auto">
            <a:xfrm flipV="1">
              <a:off x="528" y="2208"/>
              <a:ext cx="144" cy="192"/>
            </a:xfrm>
            <a:prstGeom prst="line">
              <a:avLst/>
            </a:prstGeom>
            <a:noFill/>
            <a:ln w="9525">
              <a:solidFill>
                <a:schemeClr val="accent2"/>
              </a:solidFill>
              <a:round/>
              <a:headEnd/>
              <a:tailEnd type="triangle" w="med" len="med"/>
            </a:ln>
            <a:effectLst/>
          </p:spPr>
          <p:txBody>
            <a:bodyPr/>
            <a:lstStyle/>
            <a:p>
              <a:endParaRPr lang="en-US"/>
            </a:p>
          </p:txBody>
        </p:sp>
      </p:grpSp>
      <p:sp>
        <p:nvSpPr>
          <p:cNvPr id="29705" name="Text Box 9"/>
          <p:cNvSpPr txBox="1">
            <a:spLocks noChangeArrowheads="1"/>
          </p:cNvSpPr>
          <p:nvPr/>
        </p:nvSpPr>
        <p:spPr bwMode="auto">
          <a:xfrm>
            <a:off x="381000" y="4953000"/>
            <a:ext cx="8763000" cy="17684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Whether, for certain path-length difference, you get constructive or destructive, depends on the frequency.</a:t>
            </a:r>
          </a:p>
          <a:p>
            <a:pPr>
              <a:spcBef>
                <a:spcPct val="50000"/>
              </a:spcBef>
              <a:buFontTx/>
              <a:buChar char="•"/>
            </a:pPr>
            <a:r>
              <a:rPr lang="en-US" sz="2000" dirty="0"/>
              <a:t> Usually speakers emit variety of frequencies – only some destructively interfere for a given path-length difference. So usually not a problem, esp. when reflecting surfaces around.</a:t>
            </a:r>
          </a:p>
        </p:txBody>
      </p:sp>
      <p:grpSp>
        <p:nvGrpSpPr>
          <p:cNvPr id="29709" name="Group 13"/>
          <p:cNvGrpSpPr>
            <a:grpSpLocks/>
          </p:cNvGrpSpPr>
          <p:nvPr/>
        </p:nvGrpSpPr>
        <p:grpSpPr bwMode="auto">
          <a:xfrm>
            <a:off x="6781800" y="4038600"/>
            <a:ext cx="2362200" cy="915988"/>
            <a:chOff x="4272" y="2544"/>
            <a:chExt cx="1488" cy="577"/>
          </a:xfrm>
        </p:grpSpPr>
        <p:sp>
          <p:nvSpPr>
            <p:cNvPr id="29706" name="Text Box 10"/>
            <p:cNvSpPr txBox="1">
              <a:spLocks noChangeArrowheads="1"/>
            </p:cNvSpPr>
            <p:nvPr/>
          </p:nvSpPr>
          <p:spPr bwMode="auto">
            <a:xfrm>
              <a:off x="4416" y="2544"/>
              <a:ext cx="1344" cy="577"/>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Here, </a:t>
              </a:r>
              <a:r>
                <a:rPr lang="en-US" i="1">
                  <a:solidFill>
                    <a:schemeClr val="accent2"/>
                  </a:solidFill>
                </a:rPr>
                <a:t>path-length difference</a:t>
              </a:r>
              <a:r>
                <a:rPr lang="en-US">
                  <a:solidFill>
                    <a:schemeClr val="accent2"/>
                  </a:solidFill>
                </a:rPr>
                <a:t> is half a wavelength</a:t>
              </a:r>
            </a:p>
          </p:txBody>
        </p:sp>
        <p:sp>
          <p:nvSpPr>
            <p:cNvPr id="29708" name="Line 12"/>
            <p:cNvSpPr>
              <a:spLocks noChangeShapeType="1"/>
            </p:cNvSpPr>
            <p:nvPr/>
          </p:nvSpPr>
          <p:spPr bwMode="auto">
            <a:xfrm flipH="1" flipV="1">
              <a:off x="4272" y="2784"/>
              <a:ext cx="192" cy="96"/>
            </a:xfrm>
            <a:prstGeom prst="line">
              <a:avLst/>
            </a:prstGeom>
            <a:noFill/>
            <a:ln w="9525">
              <a:solidFill>
                <a:schemeClr val="accent2"/>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7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0"/>
            <a:ext cx="8229600" cy="1143000"/>
          </a:xfrm>
        </p:spPr>
        <p:txBody>
          <a:bodyPr/>
          <a:lstStyle/>
          <a:p>
            <a:r>
              <a:rPr lang="en-US" sz="3200" u="sng"/>
              <a:t>More on interference</a:t>
            </a:r>
          </a:p>
        </p:txBody>
      </p:sp>
      <p:pic>
        <p:nvPicPr>
          <p:cNvPr id="31748" name="Picture 4" descr="20-17Figure_FIG"/>
          <p:cNvPicPr>
            <a:picLocks noGrp="1" noChangeAspect="1" noChangeArrowheads="1"/>
          </p:cNvPicPr>
          <p:nvPr>
            <p:ph idx="1"/>
          </p:nvPr>
        </p:nvPicPr>
        <p:blipFill>
          <a:blip r:embed="rId3"/>
          <a:srcRect b="13835"/>
          <a:stretch>
            <a:fillRect/>
          </a:stretch>
        </p:blipFill>
        <p:spPr>
          <a:xfrm>
            <a:off x="1524000" y="2667000"/>
            <a:ext cx="4876800" cy="1690688"/>
          </a:xfrm>
          <a:noFill/>
          <a:ln/>
        </p:spPr>
      </p:pic>
      <p:sp>
        <p:nvSpPr>
          <p:cNvPr id="31750" name="Text Box 6"/>
          <p:cNvSpPr txBox="1">
            <a:spLocks noChangeArrowheads="1"/>
          </p:cNvSpPr>
          <p:nvPr/>
        </p:nvSpPr>
        <p:spPr bwMode="auto">
          <a:xfrm>
            <a:off x="533400" y="914400"/>
            <a:ext cx="8610600" cy="1768475"/>
          </a:xfrm>
          <a:prstGeom prst="rect">
            <a:avLst/>
          </a:prstGeom>
          <a:noFill/>
          <a:ln w="9525">
            <a:noFill/>
            <a:miter lim="800000"/>
            <a:headEnd/>
            <a:tailEnd/>
          </a:ln>
          <a:effectLst/>
        </p:spPr>
        <p:txBody>
          <a:bodyPr>
            <a:spAutoFit/>
          </a:bodyPr>
          <a:lstStyle/>
          <a:p>
            <a:pPr>
              <a:spcBef>
                <a:spcPct val="50000"/>
              </a:spcBef>
            </a:pPr>
            <a:r>
              <a:rPr lang="en-US" sz="2000" u="sng" dirty="0"/>
              <a:t>Another example you may be able to try at home:</a:t>
            </a:r>
            <a:r>
              <a:rPr lang="en-US" sz="2000" dirty="0"/>
              <a:t> Consider driving two speakers with same signal, but switching the + and – inputs on one of them. This makes them out of phase.</a:t>
            </a:r>
          </a:p>
          <a:p>
            <a:pPr>
              <a:spcBef>
                <a:spcPct val="50000"/>
              </a:spcBef>
            </a:pPr>
            <a:r>
              <a:rPr lang="en-US" sz="2000" dirty="0"/>
              <a:t>Get almost no sound when brought face-to-face  - destructive interference as compression regions from one overlap with rarefaction from other.</a:t>
            </a:r>
          </a:p>
        </p:txBody>
      </p:sp>
      <p:sp>
        <p:nvSpPr>
          <p:cNvPr id="31752" name="Text Box 8"/>
          <p:cNvSpPr txBox="1">
            <a:spLocks noChangeArrowheads="1"/>
          </p:cNvSpPr>
          <p:nvPr/>
        </p:nvSpPr>
        <p:spPr bwMode="auto">
          <a:xfrm>
            <a:off x="533400" y="4343400"/>
            <a:ext cx="8610600" cy="1463675"/>
          </a:xfrm>
          <a:prstGeom prst="rect">
            <a:avLst/>
          </a:prstGeom>
          <a:noFill/>
          <a:ln w="9525">
            <a:noFill/>
            <a:miter lim="800000"/>
            <a:headEnd/>
            <a:tailEnd/>
          </a:ln>
          <a:effectLst/>
        </p:spPr>
        <p:txBody>
          <a:bodyPr>
            <a:spAutoFit/>
          </a:bodyPr>
          <a:lstStyle/>
          <a:p>
            <a:pPr>
              <a:spcBef>
                <a:spcPct val="50000"/>
              </a:spcBef>
            </a:pPr>
            <a:r>
              <a:rPr lang="en-US" sz="2000" i="1" dirty="0"/>
              <a:t>At very short distances, you can hear very high frequencies – why?</a:t>
            </a:r>
          </a:p>
          <a:p>
            <a:pPr>
              <a:spcBef>
                <a:spcPct val="50000"/>
              </a:spcBef>
            </a:pPr>
            <a:r>
              <a:rPr lang="en-US" sz="2000" dirty="0"/>
              <a:t>	</a:t>
            </a:r>
            <a:r>
              <a:rPr lang="en-US" sz="2000" dirty="0">
                <a:solidFill>
                  <a:srgbClr val="660033"/>
                </a:solidFill>
              </a:rPr>
              <a:t>There is a very short path length difference, negligible effect for large wavelength</a:t>
            </a:r>
            <a:r>
              <a:rPr lang="en-US" sz="2000" dirty="0">
                <a:solidFill>
                  <a:srgbClr val="660033"/>
                </a:solidFill>
                <a:latin typeface="Symbol" pitchFamily="18" charset="2"/>
              </a:rPr>
              <a:t> l </a:t>
            </a:r>
            <a:r>
              <a:rPr lang="en-US" sz="2000" dirty="0">
                <a:solidFill>
                  <a:srgbClr val="660033"/>
                </a:solidFill>
              </a:rPr>
              <a:t>(low freq), so these destructively interfere. But for high </a:t>
            </a:r>
            <a:r>
              <a:rPr lang="en-US" sz="2000" dirty="0" err="1">
                <a:solidFill>
                  <a:srgbClr val="660033"/>
                </a:solidFill>
              </a:rPr>
              <a:t>freqs</a:t>
            </a:r>
            <a:r>
              <a:rPr lang="en-US" sz="2000" dirty="0">
                <a:solidFill>
                  <a:srgbClr val="660033"/>
                </a:solidFill>
              </a:rPr>
              <a:t> (short </a:t>
            </a:r>
            <a:r>
              <a:rPr lang="en-US" sz="2000" dirty="0">
                <a:solidFill>
                  <a:srgbClr val="660033"/>
                </a:solidFill>
                <a:latin typeface="Symbol" pitchFamily="18" charset="2"/>
              </a:rPr>
              <a:t>l</a:t>
            </a:r>
            <a:r>
              <a:rPr lang="en-US" sz="2000" dirty="0">
                <a:solidFill>
                  <a:srgbClr val="660033"/>
                </a:solidFill>
              </a:rPr>
              <a:t>’s) if path-length diff is </a:t>
            </a:r>
            <a:r>
              <a:rPr lang="en-US" sz="2000" dirty="0">
                <a:solidFill>
                  <a:srgbClr val="660033"/>
                </a:solidFill>
                <a:latin typeface="Symbol" pitchFamily="18" charset="2"/>
              </a:rPr>
              <a:t>l</a:t>
            </a:r>
            <a:r>
              <a:rPr lang="en-US" sz="2000" dirty="0">
                <a:solidFill>
                  <a:srgbClr val="660033"/>
                </a:solidFill>
              </a:rPr>
              <a:t>/2, then speakers become in phase. </a:t>
            </a:r>
          </a:p>
        </p:txBody>
      </p:sp>
      <p:sp>
        <p:nvSpPr>
          <p:cNvPr id="31753" name="Text Box 9"/>
          <p:cNvSpPr txBox="1">
            <a:spLocks noChangeArrowheads="1"/>
          </p:cNvSpPr>
          <p:nvPr/>
        </p:nvSpPr>
        <p:spPr bwMode="auto">
          <a:xfrm>
            <a:off x="228600" y="5791200"/>
            <a:ext cx="8915400" cy="915987"/>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b="1" dirty="0"/>
              <a:t>Anti-noise technology</a:t>
            </a:r>
            <a:r>
              <a:rPr lang="en-US" dirty="0"/>
              <a:t> – need </a:t>
            </a:r>
            <a:r>
              <a:rPr lang="en-US" dirty="0" err="1"/>
              <a:t>eg</a:t>
            </a:r>
            <a:r>
              <a:rPr lang="en-US" dirty="0"/>
              <a:t> in jackhammers. Electronic microchips produce mirror-image wave patterns of the sound. This is fed to headphones, so to cancel out the loud noise for the operator, while enabling him to still hear co-workers voices!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5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5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1143000"/>
          </a:xfrm>
        </p:spPr>
        <p:txBody>
          <a:bodyPr/>
          <a:lstStyle/>
          <a:p>
            <a:r>
              <a:rPr lang="en-US" sz="3200" u="sng"/>
              <a:t>Beats</a:t>
            </a:r>
          </a:p>
        </p:txBody>
      </p:sp>
      <p:sp>
        <p:nvSpPr>
          <p:cNvPr id="34819" name="Rectangle 3"/>
          <p:cNvSpPr>
            <a:spLocks noGrp="1" noChangeArrowheads="1"/>
          </p:cNvSpPr>
          <p:nvPr>
            <p:ph type="body" sz="half" idx="1"/>
          </p:nvPr>
        </p:nvSpPr>
        <p:spPr>
          <a:xfrm>
            <a:off x="457200" y="914400"/>
            <a:ext cx="8305800" cy="1524000"/>
          </a:xfrm>
        </p:spPr>
        <p:txBody>
          <a:bodyPr/>
          <a:lstStyle/>
          <a:p>
            <a:r>
              <a:rPr lang="en-US" sz="2000"/>
              <a:t>Are a </a:t>
            </a:r>
            <a:r>
              <a:rPr lang="en-US" sz="2000" b="1"/>
              <a:t>periodic variation in loudness (amplitude) –throbbing - due to two tones of slightly different frequency.  </a:t>
            </a:r>
          </a:p>
          <a:p>
            <a:r>
              <a:rPr lang="en-US" sz="2000"/>
              <a:t>Arises from interference</a:t>
            </a:r>
          </a:p>
          <a:p>
            <a:r>
              <a:rPr lang="en-US" sz="2000"/>
              <a:t>Eg. Two slightly mismatched tuning forks – compressions and rarefactions are periodically  in step, then out of step:</a:t>
            </a:r>
          </a:p>
        </p:txBody>
      </p:sp>
      <p:pic>
        <p:nvPicPr>
          <p:cNvPr id="34820" name="Picture 4" descr="20-20Figure_FIG"/>
          <p:cNvPicPr>
            <a:picLocks noGrp="1" noChangeAspect="1" noChangeArrowheads="1"/>
          </p:cNvPicPr>
          <p:nvPr>
            <p:ph sz="quarter" idx="2"/>
          </p:nvPr>
        </p:nvPicPr>
        <p:blipFill>
          <a:blip r:embed="rId3"/>
          <a:srcRect/>
          <a:stretch>
            <a:fillRect/>
          </a:stretch>
        </p:blipFill>
        <p:spPr>
          <a:xfrm>
            <a:off x="1600200" y="2895600"/>
            <a:ext cx="5791200" cy="1541463"/>
          </a:xfrm>
          <a:noFill/>
          <a:ln/>
        </p:spPr>
      </p:pic>
      <p:sp>
        <p:nvSpPr>
          <p:cNvPr id="34822" name="Text Box 6"/>
          <p:cNvSpPr txBox="1">
            <a:spLocks noChangeArrowheads="1"/>
          </p:cNvSpPr>
          <p:nvPr/>
        </p:nvSpPr>
        <p:spPr bwMode="auto">
          <a:xfrm>
            <a:off x="304800" y="4724400"/>
            <a:ext cx="7162800" cy="7016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Eg Analogy with two combs with slightly different teeth spacing:</a:t>
            </a:r>
          </a:p>
        </p:txBody>
      </p:sp>
      <p:pic>
        <p:nvPicPr>
          <p:cNvPr id="34823" name="Picture 7" descr="20-21Figure_FIG"/>
          <p:cNvPicPr>
            <a:picLocks noGrp="1" noChangeAspect="1" noChangeArrowheads="1"/>
          </p:cNvPicPr>
          <p:nvPr>
            <p:ph sz="quarter" idx="3"/>
          </p:nvPr>
        </p:nvPicPr>
        <p:blipFill>
          <a:blip r:embed="rId4" cstate="print"/>
          <a:srcRect b="5966"/>
          <a:stretch>
            <a:fillRect/>
          </a:stretch>
        </p:blipFill>
        <p:spPr>
          <a:xfrm>
            <a:off x="7391400" y="4572000"/>
            <a:ext cx="1301750" cy="1676400"/>
          </a:xfrm>
          <a:noFill/>
          <a:ln/>
        </p:spPr>
      </p:pic>
      <p:sp>
        <p:nvSpPr>
          <p:cNvPr id="34825" name="Text Box 9"/>
          <p:cNvSpPr txBox="1">
            <a:spLocks noChangeArrowheads="1"/>
          </p:cNvSpPr>
          <p:nvPr/>
        </p:nvSpPr>
        <p:spPr bwMode="auto">
          <a:xfrm>
            <a:off x="228600" y="5638800"/>
            <a:ext cx="7467600" cy="8540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b="1"/>
              <a:t>Number of beats per second = Frequency difference = f</a:t>
            </a:r>
            <a:r>
              <a:rPr lang="en-US" sz="2000" b="1" baseline="-25000"/>
              <a:t>1</a:t>
            </a:r>
            <a:r>
              <a:rPr lang="en-US" sz="2000" b="1"/>
              <a:t>–f</a:t>
            </a:r>
            <a:r>
              <a:rPr lang="en-US" sz="2000" b="1" baseline="-25000"/>
              <a:t>2</a:t>
            </a:r>
            <a:r>
              <a:rPr lang="en-US" sz="2000" b="1"/>
              <a:t> </a:t>
            </a:r>
          </a:p>
          <a:p>
            <a:pPr>
              <a:spcBef>
                <a:spcPct val="50000"/>
              </a:spcBef>
              <a:buFontTx/>
              <a:buChar char="•"/>
            </a:pPr>
            <a:r>
              <a:rPr lang="en-US" sz="2000" b="1"/>
              <a:t> Overall tone (pitch) heard = Frequency average</a:t>
            </a:r>
          </a:p>
        </p:txBody>
      </p:sp>
      <p:sp>
        <p:nvSpPr>
          <p:cNvPr id="34826" name="Rectangle 10"/>
          <p:cNvSpPr>
            <a:spLocks noChangeArrowheads="1"/>
          </p:cNvSpPr>
          <p:nvPr/>
        </p:nvSpPr>
        <p:spPr bwMode="auto">
          <a:xfrm>
            <a:off x="228600" y="5562600"/>
            <a:ext cx="7543800" cy="914400"/>
          </a:xfrm>
          <a:prstGeom prst="rect">
            <a:avLst/>
          </a:prstGeom>
          <a:noFill/>
          <a:ln w="9525">
            <a:solidFill>
              <a:schemeClr val="tx1"/>
            </a:solidFill>
            <a:miter lim="800000"/>
            <a:headEnd/>
            <a:tailEnd/>
          </a:ln>
          <a:effectLst/>
        </p:spPr>
        <p:txBody>
          <a:bodyPr wrap="none" anchor="ctr"/>
          <a:lstStyle/>
          <a:p>
            <a:endParaRPr lang="en-US"/>
          </a:p>
        </p:txBody>
      </p:sp>
      <p:sp>
        <p:nvSpPr>
          <p:cNvPr id="34827" name="Text Box 11"/>
          <p:cNvSpPr txBox="1">
            <a:spLocks noChangeArrowheads="1"/>
          </p:cNvSpPr>
          <p:nvPr/>
        </p:nvSpPr>
        <p:spPr bwMode="auto">
          <a:xfrm>
            <a:off x="304800" y="6491288"/>
            <a:ext cx="8382000" cy="366712"/>
          </a:xfrm>
          <a:prstGeom prst="rect">
            <a:avLst/>
          </a:prstGeom>
          <a:noFill/>
          <a:ln w="9525">
            <a:noFill/>
            <a:miter lim="800000"/>
            <a:headEnd/>
            <a:tailEnd/>
          </a:ln>
          <a:effectLst/>
        </p:spPr>
        <p:txBody>
          <a:bodyPr>
            <a:spAutoFit/>
          </a:bodyPr>
          <a:lstStyle/>
          <a:p>
            <a:pPr>
              <a:spcBef>
                <a:spcPct val="50000"/>
              </a:spcBef>
            </a:pP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82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8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8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1143000"/>
          </a:xfrm>
        </p:spPr>
        <p:txBody>
          <a:bodyPr/>
          <a:lstStyle/>
          <a:p>
            <a:r>
              <a:rPr lang="en-US" sz="3200" u="sng" dirty="0"/>
              <a:t>More on Beats</a:t>
            </a:r>
          </a:p>
        </p:txBody>
      </p:sp>
      <p:sp>
        <p:nvSpPr>
          <p:cNvPr id="37891" name="Rectangle 3"/>
          <p:cNvSpPr>
            <a:spLocks noGrp="1" noChangeArrowheads="1"/>
          </p:cNvSpPr>
          <p:nvPr>
            <p:ph type="body" idx="1"/>
          </p:nvPr>
        </p:nvSpPr>
        <p:spPr>
          <a:xfrm>
            <a:off x="381000" y="1752600"/>
            <a:ext cx="8382000" cy="4525963"/>
          </a:xfrm>
        </p:spPr>
        <p:txBody>
          <a:bodyPr/>
          <a:lstStyle/>
          <a:p>
            <a:pPr>
              <a:spcBef>
                <a:spcPct val="50000"/>
              </a:spcBef>
            </a:pPr>
            <a:r>
              <a:rPr lang="en-US" sz="2000" dirty="0"/>
              <a:t>Useful for tuning musical instruments – listen for beats to disappear when </a:t>
            </a:r>
            <a:r>
              <a:rPr lang="en-US" sz="2000" dirty="0" err="1"/>
              <a:t>freqs</a:t>
            </a:r>
            <a:r>
              <a:rPr lang="en-US" sz="2000" dirty="0"/>
              <a:t> of instrument identical to a standard (tuning fork). (See Question shortly)</a:t>
            </a:r>
          </a:p>
          <a:p>
            <a:pPr>
              <a:spcBef>
                <a:spcPct val="50000"/>
              </a:spcBef>
            </a:pPr>
            <a:endParaRPr lang="en-US" sz="2000" dirty="0"/>
          </a:p>
          <a:p>
            <a:pPr>
              <a:spcBef>
                <a:spcPct val="50000"/>
              </a:spcBef>
            </a:pPr>
            <a:r>
              <a:rPr lang="en-US" sz="2000" dirty="0"/>
              <a:t>Beats produced when incident wave interferes with a reflected wave from a moving object: reflected wave has Doppler-shifted frequency, so the two waves differ slightly in freq. Hear beats. </a:t>
            </a:r>
          </a:p>
          <a:p>
            <a:pPr>
              <a:spcBef>
                <a:spcPct val="50000"/>
              </a:spcBef>
              <a:buFontTx/>
              <a:buNone/>
            </a:pPr>
            <a:endParaRPr lang="en-US" sz="2000" dirty="0"/>
          </a:p>
          <a:p>
            <a:pPr>
              <a:spcBef>
                <a:spcPct val="50000"/>
              </a:spcBef>
            </a:pPr>
            <a:r>
              <a:rPr lang="en-US" sz="2000" dirty="0" smtClean="0"/>
              <a:t>Underlies </a:t>
            </a:r>
            <a:r>
              <a:rPr lang="en-US" sz="2000" dirty="0"/>
              <a:t>how police radar in speed-detectors work, since Doppler shift, and </a:t>
            </a:r>
            <a:r>
              <a:rPr lang="en-US" sz="2000" dirty="0" smtClean="0"/>
              <a:t>therefore the beat frequency, </a:t>
            </a:r>
            <a:r>
              <a:rPr lang="en-US" sz="2000" dirty="0"/>
              <a:t>is related to speed of car.</a:t>
            </a:r>
          </a:p>
          <a:p>
            <a:pPr>
              <a:spcBef>
                <a:spcPct val="50000"/>
              </a:spcBef>
            </a:pPr>
            <a:endParaRPr lang="en-US" sz="2000" u="sng" dirty="0"/>
          </a:p>
          <a:p>
            <a:pPr>
              <a:spcBef>
                <a:spcPct val="50000"/>
              </a:spcBef>
            </a:pPr>
            <a:r>
              <a:rPr lang="en-US" sz="2000" dirty="0"/>
              <a:t>Also underlies how dolphins use beats to sense motions </a:t>
            </a:r>
          </a:p>
          <a:p>
            <a:endParaRPr lang="en-US" sz="2000" dirty="0"/>
          </a:p>
        </p:txBody>
      </p:sp>
      <p:sp>
        <p:nvSpPr>
          <p:cNvPr id="4" name="Rectangle 3"/>
          <p:cNvSpPr/>
          <p:nvPr/>
        </p:nvSpPr>
        <p:spPr>
          <a:xfrm>
            <a:off x="457200" y="1066800"/>
            <a:ext cx="8153400" cy="400110"/>
          </a:xfrm>
          <a:prstGeom prst="rect">
            <a:avLst/>
          </a:prstGeom>
        </p:spPr>
        <p:txBody>
          <a:bodyPr wrap="square">
            <a:spAutoFit/>
          </a:bodyPr>
          <a:lstStyle/>
          <a:p>
            <a:pPr>
              <a:buFont typeface="Arial" pitchFamily="34" charset="0"/>
              <a:buChar char="•"/>
            </a:pPr>
            <a:r>
              <a:rPr lang="en-US" sz="2000" dirty="0" smtClean="0"/>
              <a:t> Nice demo </a:t>
            </a:r>
            <a:r>
              <a:rPr lang="en-US" sz="2000" dirty="0"/>
              <a:t>at http://birdglue.com/music-class/beats/index.html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28600"/>
            <a:ext cx="8229600" cy="762000"/>
          </a:xfrm>
        </p:spPr>
        <p:txBody>
          <a:bodyPr/>
          <a:lstStyle/>
          <a:p>
            <a:r>
              <a:rPr lang="en-US" sz="3200" u="sng" dirty="0"/>
              <a:t>Clicker Question</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lstStyle/>
          <a:p>
            <a:r>
              <a:rPr lang="en-US" sz="3200" u="sng"/>
              <a:t>Question</a:t>
            </a:r>
          </a:p>
        </p:txBody>
      </p:sp>
      <p:sp>
        <p:nvSpPr>
          <p:cNvPr id="39939" name="Rectangle 3"/>
          <p:cNvSpPr>
            <a:spLocks noGrp="1" noChangeArrowheads="1"/>
          </p:cNvSpPr>
          <p:nvPr>
            <p:ph type="body" idx="1"/>
          </p:nvPr>
        </p:nvSpPr>
        <p:spPr>
          <a:xfrm>
            <a:off x="381000" y="1143000"/>
            <a:ext cx="8305800" cy="5410200"/>
          </a:xfrm>
        </p:spPr>
        <p:txBody>
          <a:bodyPr/>
          <a:lstStyle/>
          <a:p>
            <a:pPr marL="609600" indent="-609600">
              <a:buFontTx/>
              <a:buNone/>
            </a:pPr>
            <a:endParaRPr lang="en-US"/>
          </a:p>
          <a:p>
            <a:pPr marL="609600" indent="-609600">
              <a:buFontTx/>
              <a:buNone/>
            </a:pPr>
            <a:r>
              <a:rPr lang="en-US" sz="2400"/>
              <a:t>A human cannot hear sound at freqs above 20 000 Hz. But if you walk into a room in which two sources are emitting sound waves at 100 kHz and 102 kHz you will hear sound. Why?</a:t>
            </a:r>
          </a:p>
          <a:p>
            <a:pPr marL="609600" indent="-609600">
              <a:buFontTx/>
              <a:buNone/>
            </a:pPr>
            <a:endParaRPr lang="en-US" sz="2400"/>
          </a:p>
          <a:p>
            <a:pPr marL="609600" indent="-609600">
              <a:buFontTx/>
              <a:buNone/>
            </a:pPr>
            <a:r>
              <a:rPr lang="en-US" sz="2400"/>
              <a:t>			</a:t>
            </a:r>
            <a:r>
              <a:rPr lang="en-US" sz="2400">
                <a:solidFill>
                  <a:srgbClr val="660033"/>
                </a:solidFill>
              </a:rPr>
              <a:t>You are hearing the (much lower) beat frequency, 2 kHz = 2000 Hz.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p:cNvSpPr txBox="1">
            <a:spLocks noChangeArrowheads="1"/>
          </p:cNvSpPr>
          <p:nvPr/>
        </p:nvSpPr>
        <p:spPr bwMode="auto">
          <a:xfrm>
            <a:off x="533400" y="304800"/>
            <a:ext cx="8305800" cy="523220"/>
          </a:xfrm>
          <a:prstGeom prst="rect">
            <a:avLst/>
          </a:prstGeom>
          <a:noFill/>
          <a:ln w="9525">
            <a:noFill/>
            <a:miter lim="800000"/>
            <a:headEnd/>
            <a:tailEnd/>
          </a:ln>
          <a:effectLst/>
        </p:spPr>
        <p:txBody>
          <a:bodyPr>
            <a:spAutoFit/>
          </a:bodyPr>
          <a:lstStyle/>
          <a:p>
            <a:pPr algn="ctr">
              <a:spcBef>
                <a:spcPct val="50000"/>
              </a:spcBef>
            </a:pPr>
            <a:r>
              <a:rPr lang="en-US" sz="2800" b="1" u="sng" dirty="0"/>
              <a:t>Clicker </a:t>
            </a:r>
            <a:r>
              <a:rPr lang="en-US" sz="2800" b="1" u="sng" dirty="0" smtClean="0"/>
              <a:t>Question</a:t>
            </a:r>
            <a:endParaRPr lang="en-US" sz="2800" b="1" u="sng" dirty="0"/>
          </a:p>
        </p:txBody>
      </p:sp>
    </p:spTree>
    <p:extLst>
      <p:ext uri="{BB962C8B-B14F-4D97-AF65-F5344CB8AC3E}">
        <p14:creationId xmlns:p14="http://schemas.microsoft.com/office/powerpoint/2010/main" val="73502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0"/>
            <a:ext cx="8229600" cy="1143000"/>
          </a:xfrm>
        </p:spPr>
        <p:txBody>
          <a:bodyPr/>
          <a:lstStyle/>
          <a:p>
            <a:r>
              <a:rPr lang="en-US" sz="2800" u="sng"/>
              <a:t>How does sound travel in air?</a:t>
            </a:r>
          </a:p>
        </p:txBody>
      </p:sp>
      <p:sp>
        <p:nvSpPr>
          <p:cNvPr id="82947" name="Rectangle 3"/>
          <p:cNvSpPr>
            <a:spLocks noGrp="1" noChangeArrowheads="1"/>
          </p:cNvSpPr>
          <p:nvPr>
            <p:ph type="body" sz="half" idx="1"/>
          </p:nvPr>
        </p:nvSpPr>
        <p:spPr>
          <a:xfrm>
            <a:off x="152400" y="868393"/>
            <a:ext cx="8991600" cy="762000"/>
          </a:xfrm>
        </p:spPr>
        <p:txBody>
          <a:bodyPr/>
          <a:lstStyle/>
          <a:p>
            <a:r>
              <a:rPr lang="en-US" sz="2000" dirty="0"/>
              <a:t>Longitudinal wave – air molecules vibrate to and fro along direction of wave</a:t>
            </a:r>
          </a:p>
          <a:p>
            <a:pPr>
              <a:buFontTx/>
              <a:buNone/>
            </a:pPr>
            <a:endParaRPr lang="en-US" sz="2000" dirty="0"/>
          </a:p>
        </p:txBody>
      </p:sp>
      <p:pic>
        <p:nvPicPr>
          <p:cNvPr id="82948" name="Picture 4" descr="20-01Figure_FIG"/>
          <p:cNvPicPr>
            <a:picLocks noGrp="1" noChangeAspect="1" noChangeArrowheads="1"/>
          </p:cNvPicPr>
          <p:nvPr>
            <p:ph sz="quarter" idx="3"/>
          </p:nvPr>
        </p:nvPicPr>
        <p:blipFill>
          <a:blip r:embed="rId3" cstate="print"/>
          <a:srcRect/>
          <a:stretch>
            <a:fillRect/>
          </a:stretch>
        </p:blipFill>
        <p:spPr>
          <a:xfrm>
            <a:off x="6781800" y="2209800"/>
            <a:ext cx="2255838" cy="3048000"/>
          </a:xfrm>
          <a:noFill/>
          <a:ln/>
        </p:spPr>
      </p:pic>
      <p:sp>
        <p:nvSpPr>
          <p:cNvPr id="82949" name="Text Box 5"/>
          <p:cNvSpPr txBox="1">
            <a:spLocks noChangeArrowheads="1"/>
          </p:cNvSpPr>
          <p:nvPr/>
        </p:nvSpPr>
        <p:spPr bwMode="auto">
          <a:xfrm>
            <a:off x="179717" y="1249393"/>
            <a:ext cx="6781800" cy="5078313"/>
          </a:xfrm>
          <a:prstGeom prst="rect">
            <a:avLst/>
          </a:prstGeom>
          <a:noFill/>
          <a:ln w="9525">
            <a:noFill/>
            <a:miter lim="800000"/>
            <a:headEnd/>
            <a:tailEnd/>
          </a:ln>
          <a:effectLst/>
        </p:spPr>
        <p:txBody>
          <a:bodyPr>
            <a:spAutoFit/>
          </a:bodyPr>
          <a:lstStyle/>
          <a:p>
            <a:pPr>
              <a:spcBef>
                <a:spcPct val="20000"/>
              </a:spcBef>
              <a:buFontTx/>
              <a:buChar char="•"/>
            </a:pPr>
            <a:r>
              <a:rPr lang="en-US" dirty="0"/>
              <a:t> </a:t>
            </a:r>
            <a:r>
              <a:rPr lang="en-US" sz="2000" dirty="0"/>
              <a:t>Analogy with opening and shutting a door periodically:</a:t>
            </a:r>
          </a:p>
          <a:p>
            <a:pPr>
              <a:spcBef>
                <a:spcPct val="20000"/>
              </a:spcBef>
              <a:buFontTx/>
              <a:buChar char="•"/>
            </a:pPr>
            <a:endParaRPr lang="en-US" sz="2000" dirty="0"/>
          </a:p>
          <a:p>
            <a:pPr>
              <a:spcBef>
                <a:spcPct val="20000"/>
              </a:spcBef>
            </a:pPr>
            <a:r>
              <a:rPr lang="en-US" sz="2000" dirty="0"/>
              <a:t>Open door inward: a </a:t>
            </a:r>
            <a:r>
              <a:rPr lang="en-US" sz="2000" b="1" dirty="0">
                <a:solidFill>
                  <a:srgbClr val="00B050"/>
                </a:solidFill>
              </a:rPr>
              <a:t>compression</a:t>
            </a:r>
            <a:r>
              <a:rPr lang="en-US" sz="2000" dirty="0">
                <a:solidFill>
                  <a:srgbClr val="00B050"/>
                </a:solidFill>
              </a:rPr>
              <a:t> </a:t>
            </a:r>
            <a:r>
              <a:rPr lang="en-US" sz="2000" dirty="0"/>
              <a:t>travels across room (via molecules pushing neighbors)</a:t>
            </a:r>
          </a:p>
          <a:p>
            <a:pPr>
              <a:spcBef>
                <a:spcPct val="20000"/>
              </a:spcBef>
            </a:pPr>
            <a:endParaRPr lang="en-US" sz="2000" dirty="0"/>
          </a:p>
          <a:p>
            <a:pPr>
              <a:spcBef>
                <a:spcPct val="20000"/>
              </a:spcBef>
            </a:pPr>
            <a:r>
              <a:rPr lang="en-US" sz="2000" dirty="0"/>
              <a:t>Close door: a</a:t>
            </a:r>
            <a:r>
              <a:rPr lang="en-US" sz="2000" dirty="0">
                <a:solidFill>
                  <a:srgbClr val="00B050"/>
                </a:solidFill>
              </a:rPr>
              <a:t> </a:t>
            </a:r>
            <a:r>
              <a:rPr lang="en-US" sz="2000" b="1" dirty="0">
                <a:solidFill>
                  <a:srgbClr val="00B050"/>
                </a:solidFill>
              </a:rPr>
              <a:t>rarefaction</a:t>
            </a:r>
            <a:r>
              <a:rPr lang="en-US" sz="2000" dirty="0">
                <a:solidFill>
                  <a:srgbClr val="00B050"/>
                </a:solidFill>
              </a:rPr>
              <a:t> </a:t>
            </a:r>
            <a:r>
              <a:rPr lang="en-US" sz="2000" dirty="0"/>
              <a:t>travels across room – some </a:t>
            </a:r>
            <a:r>
              <a:rPr lang="en-US" sz="2000" dirty="0" err="1"/>
              <a:t>molecs</a:t>
            </a:r>
            <a:r>
              <a:rPr lang="en-US" sz="2000" dirty="0"/>
              <a:t> are pushed out of room so leave lower pressure behind. </a:t>
            </a:r>
          </a:p>
          <a:p>
            <a:pPr>
              <a:spcBef>
                <a:spcPct val="20000"/>
              </a:spcBef>
            </a:pPr>
            <a:endParaRPr lang="en-US" sz="2000" dirty="0"/>
          </a:p>
          <a:p>
            <a:pPr>
              <a:spcBef>
                <a:spcPct val="50000"/>
              </a:spcBef>
            </a:pPr>
            <a:r>
              <a:rPr lang="en-US" sz="2000" dirty="0"/>
              <a:t>Swing door open and shut periodically – get </a:t>
            </a:r>
            <a:r>
              <a:rPr lang="en-US" sz="2000" dirty="0">
                <a:solidFill>
                  <a:srgbClr val="00B050"/>
                </a:solidFill>
              </a:rPr>
              <a:t>periodic compression-rarefaction wave</a:t>
            </a:r>
            <a:r>
              <a:rPr lang="en-US" sz="2000" dirty="0"/>
              <a:t> across the room.</a:t>
            </a:r>
          </a:p>
          <a:p>
            <a:pPr>
              <a:spcBef>
                <a:spcPct val="20000"/>
              </a:spcBef>
            </a:pPr>
            <a:endParaRPr lang="en-US" sz="2000" dirty="0"/>
          </a:p>
          <a:p>
            <a:pPr>
              <a:spcBef>
                <a:spcPct val="50000"/>
              </a:spcBef>
            </a:pPr>
            <a:r>
              <a:rPr lang="en-US" sz="2000" i="1" u="sng" dirty="0">
                <a:solidFill>
                  <a:srgbClr val="0070C0"/>
                </a:solidFill>
              </a:rPr>
              <a:t>Note again</a:t>
            </a:r>
            <a:r>
              <a:rPr lang="en-US" sz="2000" dirty="0"/>
              <a:t>: medium (air molecules) are </a:t>
            </a:r>
            <a:r>
              <a:rPr lang="en-US" sz="2000" i="1" dirty="0"/>
              <a:t>not</a:t>
            </a:r>
            <a:r>
              <a:rPr lang="en-US" sz="2000" dirty="0"/>
              <a:t> transported across the room; rather the disturbance, and energy, 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9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9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68262"/>
            <a:ext cx="8229600" cy="1143000"/>
          </a:xfrm>
        </p:spPr>
        <p:txBody>
          <a:bodyPr/>
          <a:lstStyle/>
          <a:p>
            <a:r>
              <a:rPr lang="en-US" sz="2800" u="sng" dirty="0"/>
              <a:t>How sound travels in air, continued…</a:t>
            </a:r>
          </a:p>
        </p:txBody>
      </p:sp>
      <p:pic>
        <p:nvPicPr>
          <p:cNvPr id="83971" name="Picture 3" descr="20-02Figure_FIG"/>
          <p:cNvPicPr>
            <a:picLocks noGrp="1" noChangeAspect="1" noChangeArrowheads="1"/>
          </p:cNvPicPr>
          <p:nvPr>
            <p:ph sz="quarter" idx="2"/>
          </p:nvPr>
        </p:nvPicPr>
        <p:blipFill>
          <a:blip r:embed="rId3"/>
          <a:srcRect b="11520"/>
          <a:stretch>
            <a:fillRect/>
          </a:stretch>
        </p:blipFill>
        <p:spPr>
          <a:xfrm>
            <a:off x="1371600" y="2057400"/>
            <a:ext cx="5257800" cy="1587500"/>
          </a:xfrm>
          <a:noFill/>
          <a:ln/>
        </p:spPr>
      </p:pic>
      <p:sp>
        <p:nvSpPr>
          <p:cNvPr id="83972" name="Text Box 4"/>
          <p:cNvSpPr txBox="1">
            <a:spLocks noChangeArrowheads="1"/>
          </p:cNvSpPr>
          <p:nvPr/>
        </p:nvSpPr>
        <p:spPr bwMode="auto">
          <a:xfrm>
            <a:off x="152400" y="914400"/>
            <a:ext cx="8305800" cy="7016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Tuning fork – is exactly this action on a smaller, faster scale: prong vibrating is like the door opening and shutting.</a:t>
            </a:r>
          </a:p>
        </p:txBody>
      </p:sp>
      <p:sp>
        <p:nvSpPr>
          <p:cNvPr id="83973" name="Text Box 5"/>
          <p:cNvSpPr txBox="1">
            <a:spLocks noChangeArrowheads="1"/>
          </p:cNvSpPr>
          <p:nvPr/>
        </p:nvSpPr>
        <p:spPr bwMode="auto">
          <a:xfrm>
            <a:off x="304800" y="5795274"/>
            <a:ext cx="8153400" cy="396875"/>
          </a:xfrm>
          <a:prstGeom prst="rect">
            <a:avLst/>
          </a:prstGeom>
          <a:noFill/>
          <a:ln w="9525">
            <a:noFill/>
            <a:miter lim="800000"/>
            <a:headEnd/>
            <a:tailEnd/>
          </a:ln>
          <a:effectLst/>
        </p:spPr>
        <p:txBody>
          <a:bodyPr>
            <a:spAutoFit/>
          </a:bodyPr>
          <a:lstStyle/>
          <a:p>
            <a:pPr>
              <a:spcBef>
                <a:spcPct val="50000"/>
              </a:spcBef>
              <a:buFontTx/>
              <a:buChar char="•"/>
            </a:pPr>
            <a:r>
              <a:rPr lang="en-US" sz="2000" i="1" dirty="0"/>
              <a:t> </a:t>
            </a:r>
            <a:r>
              <a:rPr lang="en-US" sz="2000" i="1" u="sng" dirty="0">
                <a:solidFill>
                  <a:srgbClr val="00B050"/>
                </a:solidFill>
              </a:rPr>
              <a:t>Note:</a:t>
            </a:r>
            <a:r>
              <a:rPr lang="en-US" sz="2000" u="sng" dirty="0">
                <a:solidFill>
                  <a:srgbClr val="00B050"/>
                </a:solidFill>
              </a:rPr>
              <a:t> </a:t>
            </a:r>
            <a:r>
              <a:rPr lang="en-US" sz="2000" dirty="0"/>
              <a:t>compression and rarefaction travel in the </a:t>
            </a:r>
            <a:r>
              <a:rPr lang="en-US" sz="2000" i="1" dirty="0"/>
              <a:t>same</a:t>
            </a:r>
            <a:r>
              <a:rPr lang="en-US" sz="2000" dirty="0"/>
              <a:t> direction</a:t>
            </a:r>
          </a:p>
        </p:txBody>
      </p:sp>
      <p:sp>
        <p:nvSpPr>
          <p:cNvPr id="83974" name="Text Box 6"/>
          <p:cNvSpPr txBox="1">
            <a:spLocks noChangeArrowheads="1"/>
          </p:cNvSpPr>
          <p:nvPr/>
        </p:nvSpPr>
        <p:spPr bwMode="auto">
          <a:xfrm>
            <a:off x="304800" y="4419600"/>
            <a:ext cx="8686800" cy="10064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Radio loudspeaker – cone that vibrates in synch with electric signal, causing neighboring air molecules to vibrate …eventually sound wave filling the room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97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839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ext Box 5"/>
          <p:cNvSpPr txBox="1">
            <a:spLocks noChangeArrowheads="1"/>
          </p:cNvSpPr>
          <p:nvPr/>
        </p:nvSpPr>
        <p:spPr bwMode="auto">
          <a:xfrm>
            <a:off x="1371600" y="304800"/>
            <a:ext cx="6324600" cy="579438"/>
          </a:xfrm>
          <a:prstGeom prst="rect">
            <a:avLst/>
          </a:prstGeom>
          <a:noFill/>
          <a:ln w="9525">
            <a:noFill/>
            <a:miter lim="800000"/>
            <a:headEnd/>
            <a:tailEnd/>
          </a:ln>
          <a:effectLst/>
        </p:spPr>
        <p:txBody>
          <a:bodyPr>
            <a:spAutoFit/>
          </a:bodyPr>
          <a:lstStyle/>
          <a:p>
            <a:pPr algn="ctr">
              <a:spcBef>
                <a:spcPct val="50000"/>
              </a:spcBef>
            </a:pPr>
            <a:r>
              <a:rPr lang="en-US" sz="3200" u="sng"/>
              <a:t>Clicker Question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152400"/>
            <a:ext cx="8229600" cy="1143000"/>
          </a:xfrm>
        </p:spPr>
        <p:txBody>
          <a:bodyPr/>
          <a:lstStyle/>
          <a:p>
            <a:r>
              <a:rPr lang="en-US" sz="3200" u="sng" dirty="0"/>
              <a:t>Speed of sound in air</a:t>
            </a:r>
          </a:p>
        </p:txBody>
      </p:sp>
      <p:sp>
        <p:nvSpPr>
          <p:cNvPr id="84995" name="Rectangle 3"/>
          <p:cNvSpPr>
            <a:spLocks noGrp="1" noChangeArrowheads="1"/>
          </p:cNvSpPr>
          <p:nvPr>
            <p:ph type="body" idx="1"/>
          </p:nvPr>
        </p:nvSpPr>
        <p:spPr>
          <a:xfrm>
            <a:off x="533400" y="838200"/>
            <a:ext cx="8229600" cy="5638800"/>
          </a:xfrm>
        </p:spPr>
        <p:txBody>
          <a:bodyPr/>
          <a:lstStyle/>
          <a:p>
            <a:pPr>
              <a:lnSpc>
                <a:spcPct val="80000"/>
              </a:lnSpc>
            </a:pPr>
            <a:r>
              <a:rPr lang="en-US" sz="2000" dirty="0"/>
              <a:t>In dry air, at 0</a:t>
            </a:r>
            <a:r>
              <a:rPr lang="en-US" sz="2000" baseline="30000" dirty="0"/>
              <a:t>o</a:t>
            </a:r>
            <a:r>
              <a:rPr lang="en-US" sz="2000" dirty="0"/>
              <a:t>C, speed of sound ~ 330 m/s ~ 1200 km/h</a:t>
            </a:r>
          </a:p>
          <a:p>
            <a:pPr>
              <a:lnSpc>
                <a:spcPct val="80000"/>
              </a:lnSpc>
              <a:buFontTx/>
              <a:buNone/>
            </a:pPr>
            <a:r>
              <a:rPr lang="en-US" sz="2000" dirty="0"/>
              <a:t>	At sea-level and temp, speed ~ 340 m/s</a:t>
            </a:r>
          </a:p>
          <a:p>
            <a:pPr>
              <a:lnSpc>
                <a:spcPct val="80000"/>
              </a:lnSpc>
              <a:buFontTx/>
              <a:buNone/>
            </a:pPr>
            <a:endParaRPr lang="en-US" sz="2000" dirty="0"/>
          </a:p>
          <a:p>
            <a:pPr>
              <a:lnSpc>
                <a:spcPct val="80000"/>
              </a:lnSpc>
            </a:pPr>
            <a:r>
              <a:rPr lang="en-US" sz="2000" dirty="0"/>
              <a:t>Increased speed if - air is moist </a:t>
            </a:r>
          </a:p>
          <a:p>
            <a:pPr>
              <a:lnSpc>
                <a:spcPct val="80000"/>
              </a:lnSpc>
              <a:buFontTx/>
              <a:buNone/>
            </a:pPr>
            <a:r>
              <a:rPr lang="en-US" sz="2000" dirty="0"/>
              <a:t>			      - air is warmer: Speed goes up 0.6 m/s for every </a:t>
            </a:r>
            <a:r>
              <a:rPr lang="en-US" sz="2000" baseline="30000" dirty="0" err="1"/>
              <a:t>o</a:t>
            </a:r>
            <a:r>
              <a:rPr lang="en-US" sz="2000" dirty="0" err="1"/>
              <a:t>C</a:t>
            </a:r>
            <a:endParaRPr lang="en-US" sz="2000" dirty="0"/>
          </a:p>
          <a:p>
            <a:pPr>
              <a:lnSpc>
                <a:spcPct val="80000"/>
              </a:lnSpc>
              <a:buFontTx/>
              <a:buNone/>
            </a:pPr>
            <a:r>
              <a:rPr lang="en-US" sz="2000" dirty="0"/>
              <a:t>			     - if wind is blowing </a:t>
            </a:r>
            <a:r>
              <a:rPr lang="en-US" sz="2000" dirty="0" smtClean="0"/>
              <a:t>from </a:t>
            </a:r>
            <a:r>
              <a:rPr lang="en-US" sz="2000" dirty="0"/>
              <a:t>source </a:t>
            </a:r>
            <a:r>
              <a:rPr lang="en-US" sz="2000" dirty="0" smtClean="0"/>
              <a:t>to </a:t>
            </a:r>
            <a:r>
              <a:rPr lang="en-US" sz="2000" dirty="0"/>
              <a:t>receiver</a:t>
            </a:r>
          </a:p>
          <a:p>
            <a:pPr>
              <a:lnSpc>
                <a:spcPct val="80000"/>
              </a:lnSpc>
              <a:buFontTx/>
              <a:buNone/>
            </a:pPr>
            <a:endParaRPr lang="en-US" sz="2000" dirty="0"/>
          </a:p>
          <a:p>
            <a:pPr>
              <a:lnSpc>
                <a:spcPct val="80000"/>
              </a:lnSpc>
            </a:pPr>
            <a:r>
              <a:rPr lang="en-US" sz="2000" dirty="0"/>
              <a:t>Speed does </a:t>
            </a:r>
            <a:r>
              <a:rPr lang="en-US" sz="2000" i="1" dirty="0"/>
              <a:t>not</a:t>
            </a:r>
            <a:r>
              <a:rPr lang="en-US" sz="2000" dirty="0"/>
              <a:t> depend on loudness (amplitude), nor on pitch (frequency). </a:t>
            </a:r>
          </a:p>
          <a:p>
            <a:pPr>
              <a:lnSpc>
                <a:spcPct val="80000"/>
              </a:lnSpc>
            </a:pPr>
            <a:endParaRPr lang="en-US" sz="2000" dirty="0"/>
          </a:p>
          <a:p>
            <a:pPr>
              <a:lnSpc>
                <a:spcPct val="80000"/>
              </a:lnSpc>
            </a:pPr>
            <a:r>
              <a:rPr lang="en-US" sz="2000" dirty="0"/>
              <a:t>Speed of light is a million times as great</a:t>
            </a:r>
          </a:p>
          <a:p>
            <a:pPr>
              <a:lnSpc>
                <a:spcPct val="80000"/>
              </a:lnSpc>
              <a:buFontTx/>
              <a:buNone/>
            </a:pPr>
            <a:r>
              <a:rPr lang="en-US" sz="2000" dirty="0"/>
              <a:t>			 - Hence, we see lightning before we hear thunder</a:t>
            </a:r>
          </a:p>
          <a:p>
            <a:pPr>
              <a:lnSpc>
                <a:spcPct val="80000"/>
              </a:lnSpc>
              <a:buFontTx/>
              <a:buNone/>
            </a:pPr>
            <a:r>
              <a:rPr lang="en-US" sz="2000" dirty="0"/>
              <a:t>			 - Hence, we see a distant tree fall to the ground before we hear the thud…</a:t>
            </a:r>
          </a:p>
          <a:p>
            <a:pPr>
              <a:lnSpc>
                <a:spcPct val="80000"/>
              </a:lnSpc>
              <a:buFontTx/>
              <a:buNone/>
            </a:pPr>
            <a:endParaRPr lang="en-US" sz="2000" dirty="0"/>
          </a:p>
          <a:p>
            <a:pPr>
              <a:lnSpc>
                <a:spcPct val="80000"/>
              </a:lnSpc>
            </a:pPr>
            <a:r>
              <a:rPr lang="en-US" sz="2000" dirty="0"/>
              <a:t>Note that low and high pitches all have the same speed – they differ in frequency and wavelength (long for low, short for high), such that the product </a:t>
            </a:r>
            <a:r>
              <a:rPr lang="en-US" sz="2000" dirty="0" smtClean="0"/>
              <a:t>frequency </a:t>
            </a:r>
            <a:r>
              <a:rPr lang="en-US" sz="2000" dirty="0"/>
              <a:t>x wavelength = </a:t>
            </a:r>
            <a:r>
              <a:rPr lang="en-US" sz="2000" i="1" dirty="0"/>
              <a:t>v</a:t>
            </a:r>
            <a:r>
              <a:rPr lang="en-US" sz="2000" dirty="0"/>
              <a:t> is same.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99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99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99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99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49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28600"/>
            <a:ext cx="8229600" cy="1143000"/>
          </a:xfrm>
        </p:spPr>
        <p:txBody>
          <a:bodyPr/>
          <a:lstStyle/>
          <a:p>
            <a:r>
              <a:rPr lang="en-US" sz="3200" u="sng" dirty="0"/>
              <a:t>Sound travels in other media too</a:t>
            </a:r>
          </a:p>
        </p:txBody>
      </p:sp>
      <p:sp>
        <p:nvSpPr>
          <p:cNvPr id="86019" name="Rectangle 3"/>
          <p:cNvSpPr>
            <a:spLocks noGrp="1" noChangeArrowheads="1"/>
          </p:cNvSpPr>
          <p:nvPr>
            <p:ph type="body" idx="1"/>
          </p:nvPr>
        </p:nvSpPr>
        <p:spPr>
          <a:xfrm>
            <a:off x="381000" y="609600"/>
            <a:ext cx="8305800" cy="5334000"/>
          </a:xfrm>
        </p:spPr>
        <p:txBody>
          <a:bodyPr/>
          <a:lstStyle/>
          <a:p>
            <a:pPr>
              <a:lnSpc>
                <a:spcPct val="80000"/>
              </a:lnSpc>
            </a:pPr>
            <a:r>
              <a:rPr lang="en-US" sz="2000" dirty="0"/>
              <a:t>Doesn’t have to be air – just has to have an </a:t>
            </a:r>
            <a:r>
              <a:rPr lang="en-US" sz="2000" b="1" dirty="0"/>
              <a:t>elastic </a:t>
            </a:r>
            <a:r>
              <a:rPr lang="en-US" sz="2000" dirty="0"/>
              <a:t>property </a:t>
            </a:r>
            <a:r>
              <a:rPr lang="en-US" sz="2000" dirty="0" err="1"/>
              <a:t>i.e</a:t>
            </a:r>
            <a:r>
              <a:rPr lang="en-US" sz="2000" dirty="0"/>
              <a:t> be able to change shape in response to an applied force and then resume its original shape once force is removed.</a:t>
            </a:r>
          </a:p>
          <a:p>
            <a:pPr>
              <a:lnSpc>
                <a:spcPct val="80000"/>
              </a:lnSpc>
            </a:pPr>
            <a:endParaRPr lang="en-US" sz="2000" dirty="0"/>
          </a:p>
          <a:p>
            <a:pPr>
              <a:lnSpc>
                <a:spcPct val="80000"/>
              </a:lnSpc>
              <a:buFontTx/>
              <a:buNone/>
            </a:pPr>
            <a:r>
              <a:rPr lang="en-US" sz="2000" dirty="0" smtClean="0">
                <a:solidFill>
                  <a:srgbClr val="0070C0"/>
                </a:solidFill>
              </a:rPr>
              <a:t>E.g</a:t>
            </a:r>
            <a:r>
              <a:rPr lang="en-US" sz="2000" dirty="0">
                <a:solidFill>
                  <a:srgbClr val="0070C0"/>
                </a:solidFill>
              </a:rPr>
              <a:t>. putty is not elastic but steel is</a:t>
            </a:r>
          </a:p>
          <a:p>
            <a:pPr>
              <a:lnSpc>
                <a:spcPct val="80000"/>
              </a:lnSpc>
              <a:buFontTx/>
              <a:buNone/>
            </a:pPr>
            <a:endParaRPr lang="en-US" sz="2000" dirty="0"/>
          </a:p>
          <a:p>
            <a:pPr>
              <a:lnSpc>
                <a:spcPct val="80000"/>
              </a:lnSpc>
            </a:pPr>
            <a:r>
              <a:rPr lang="en-US" sz="2000" dirty="0"/>
              <a:t>Sound generally travels fastest in solids, then in liquids, and slowest in gases</a:t>
            </a:r>
          </a:p>
          <a:p>
            <a:pPr>
              <a:lnSpc>
                <a:spcPct val="80000"/>
              </a:lnSpc>
              <a:buFontTx/>
              <a:buNone/>
            </a:pPr>
            <a:r>
              <a:rPr lang="en-US" sz="2000" dirty="0"/>
              <a:t> </a:t>
            </a:r>
            <a:r>
              <a:rPr lang="en-US" sz="2000" dirty="0" smtClean="0">
                <a:solidFill>
                  <a:srgbClr val="0070C0"/>
                </a:solidFill>
              </a:rPr>
              <a:t>E.g. </a:t>
            </a:r>
            <a:r>
              <a:rPr lang="en-US" sz="2000" dirty="0">
                <a:solidFill>
                  <a:srgbClr val="0070C0"/>
                </a:solidFill>
              </a:rPr>
              <a:t>15x as fast in steel c.f. air and 4x as fast in water c.f. air</a:t>
            </a:r>
          </a:p>
          <a:p>
            <a:pPr>
              <a:lnSpc>
                <a:spcPct val="80000"/>
              </a:lnSpc>
              <a:buFontTx/>
              <a:buNone/>
            </a:pPr>
            <a:endParaRPr lang="en-US" sz="2000" dirty="0"/>
          </a:p>
          <a:p>
            <a:pPr>
              <a:lnSpc>
                <a:spcPct val="80000"/>
              </a:lnSpc>
            </a:pPr>
            <a:r>
              <a:rPr lang="en-US" sz="2000" dirty="0"/>
              <a:t>Also, generally less dissipation (</a:t>
            </a:r>
            <a:r>
              <a:rPr lang="en-US" sz="2000" dirty="0" err="1"/>
              <a:t>ie</a:t>
            </a:r>
            <a:r>
              <a:rPr lang="en-US" sz="2000" dirty="0"/>
              <a:t> fading away) in solids and liquids than in air, </a:t>
            </a:r>
          </a:p>
          <a:p>
            <a:pPr>
              <a:lnSpc>
                <a:spcPct val="80000"/>
              </a:lnSpc>
              <a:buFontTx/>
              <a:buNone/>
            </a:pPr>
            <a:r>
              <a:rPr lang="en-US" sz="2000" dirty="0" smtClean="0">
                <a:solidFill>
                  <a:srgbClr val="0070C0"/>
                </a:solidFill>
              </a:rPr>
              <a:t>E.g</a:t>
            </a:r>
            <a:r>
              <a:rPr lang="en-US" sz="2000" dirty="0">
                <a:solidFill>
                  <a:srgbClr val="0070C0"/>
                </a:solidFill>
              </a:rPr>
              <a:t>. </a:t>
            </a:r>
            <a:r>
              <a:rPr lang="en-US" sz="2000" dirty="0" smtClean="0">
                <a:solidFill>
                  <a:srgbClr val="0070C0"/>
                </a:solidFill>
              </a:rPr>
              <a:t>Can hear the slight rattles a distant train makes on the rails before you hear it’s noise from the air</a:t>
            </a:r>
            <a:endParaRPr lang="en-US" sz="2000" dirty="0">
              <a:solidFill>
                <a:srgbClr val="0070C0"/>
              </a:solidFill>
            </a:endParaRPr>
          </a:p>
          <a:p>
            <a:pPr>
              <a:lnSpc>
                <a:spcPct val="80000"/>
              </a:lnSpc>
              <a:buFontTx/>
              <a:buNone/>
            </a:pPr>
            <a:r>
              <a:rPr lang="en-US" sz="2000" dirty="0" smtClean="0">
                <a:solidFill>
                  <a:srgbClr val="0070C0"/>
                </a:solidFill>
              </a:rPr>
              <a:t>E.g</a:t>
            </a:r>
            <a:r>
              <a:rPr lang="en-US" sz="2000" dirty="0">
                <a:solidFill>
                  <a:srgbClr val="0070C0"/>
                </a:solidFill>
              </a:rPr>
              <a:t>. Motors of </a:t>
            </a:r>
            <a:r>
              <a:rPr lang="en-US" sz="2000" dirty="0" smtClean="0">
                <a:solidFill>
                  <a:srgbClr val="0070C0"/>
                </a:solidFill>
              </a:rPr>
              <a:t>boats – sound much louder </a:t>
            </a:r>
            <a:r>
              <a:rPr lang="en-US" sz="2000" dirty="0">
                <a:solidFill>
                  <a:srgbClr val="0070C0"/>
                </a:solidFill>
              </a:rPr>
              <a:t>under water, </a:t>
            </a:r>
            <a:r>
              <a:rPr lang="en-US" sz="2000" dirty="0" smtClean="0">
                <a:solidFill>
                  <a:srgbClr val="0070C0"/>
                </a:solidFill>
              </a:rPr>
              <a:t>than above</a:t>
            </a:r>
          </a:p>
          <a:p>
            <a:pPr>
              <a:lnSpc>
                <a:spcPct val="80000"/>
              </a:lnSpc>
              <a:buFontTx/>
              <a:buNone/>
            </a:pPr>
            <a:r>
              <a:rPr lang="en-US" sz="2000" dirty="0" smtClean="0">
                <a:solidFill>
                  <a:srgbClr val="0070C0"/>
                </a:solidFill>
              </a:rPr>
              <a:t>.</a:t>
            </a:r>
            <a:endParaRPr lang="en-US" sz="2000" dirty="0">
              <a:solidFill>
                <a:srgbClr val="0070C0"/>
              </a:solidFill>
            </a:endParaRPr>
          </a:p>
          <a:p>
            <a:pPr>
              <a:lnSpc>
                <a:spcPct val="80000"/>
              </a:lnSpc>
              <a:buFontTx/>
              <a:buNone/>
            </a:pPr>
            <a:r>
              <a:rPr lang="en-US" sz="2000" dirty="0"/>
              <a:t>i.e. Liquids and crystalline solids are much better</a:t>
            </a:r>
            <a:r>
              <a:rPr lang="en-US" sz="2000" b="1" dirty="0"/>
              <a:t> conductors</a:t>
            </a:r>
            <a:r>
              <a:rPr lang="en-US" sz="2000" dirty="0"/>
              <a:t> of sound.</a:t>
            </a:r>
          </a:p>
          <a:p>
            <a:pPr>
              <a:lnSpc>
                <a:spcPct val="80000"/>
              </a:lnSpc>
              <a:buFontTx/>
              <a:buNone/>
            </a:pPr>
            <a:endParaRPr lang="en-US" sz="2000" dirty="0"/>
          </a:p>
          <a:p>
            <a:pPr>
              <a:lnSpc>
                <a:spcPct val="80000"/>
              </a:lnSpc>
            </a:pPr>
            <a:r>
              <a:rPr lang="en-US" sz="2000" dirty="0"/>
              <a:t>Sound needs a medium – won’t travel in  a vacuum since nothing to compress and expand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1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01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01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019">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0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81000"/>
            <a:ext cx="5791200" cy="584775"/>
          </a:xfrm>
          <a:prstGeom prst="rect">
            <a:avLst/>
          </a:prstGeom>
          <a:noFill/>
        </p:spPr>
        <p:txBody>
          <a:bodyPr wrap="square" rtlCol="0">
            <a:spAutoFit/>
          </a:bodyPr>
          <a:lstStyle/>
          <a:p>
            <a:pPr algn="ctr"/>
            <a:r>
              <a:rPr lang="en-US" sz="3200" u="sng" dirty="0" smtClean="0"/>
              <a:t>Clicker Question</a:t>
            </a:r>
            <a:endParaRPr lang="en-US" sz="3200" u="sng" dirty="0"/>
          </a:p>
        </p:txBody>
      </p:sp>
    </p:spTree>
    <p:extLst>
      <p:ext uri="{BB962C8B-B14F-4D97-AF65-F5344CB8AC3E}">
        <p14:creationId xmlns:p14="http://schemas.microsoft.com/office/powerpoint/2010/main" val="3922226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7328" y="21566"/>
            <a:ext cx="8153400" cy="715962"/>
          </a:xfrm>
        </p:spPr>
        <p:txBody>
          <a:bodyPr/>
          <a:lstStyle/>
          <a:p>
            <a:r>
              <a:rPr lang="en-US" sz="3200" u="sng"/>
              <a:t>Question</a:t>
            </a:r>
          </a:p>
        </p:txBody>
      </p:sp>
      <p:sp>
        <p:nvSpPr>
          <p:cNvPr id="10243" name="Rectangle 3"/>
          <p:cNvSpPr>
            <a:spLocks noGrp="1" noChangeArrowheads="1"/>
          </p:cNvSpPr>
          <p:nvPr>
            <p:ph type="body" idx="1"/>
          </p:nvPr>
        </p:nvSpPr>
        <p:spPr>
          <a:xfrm>
            <a:off x="1438" y="378109"/>
            <a:ext cx="8514990" cy="3352800"/>
          </a:xfrm>
        </p:spPr>
        <p:txBody>
          <a:bodyPr/>
          <a:lstStyle/>
          <a:p>
            <a:pPr>
              <a:buFontTx/>
              <a:buNone/>
            </a:pPr>
            <a:endParaRPr lang="en-US" sz="2000" dirty="0">
              <a:latin typeface="Calibri" panose="020F0502020204030204" pitchFamily="34" charset="0"/>
            </a:endParaRPr>
          </a:p>
          <a:p>
            <a:pPr>
              <a:buFontTx/>
              <a:buNone/>
            </a:pPr>
            <a:r>
              <a:rPr lang="en-US" sz="2000" dirty="0">
                <a:latin typeface="Calibri" panose="020F0502020204030204" pitchFamily="34" charset="0"/>
              </a:rPr>
              <a:t>Some people claim they have an extra-sensory perception, citing the fact that they awaken from a deep sleep for no reason, get out of bed and walk to the window just in time to hear explosions from a distant munitions plant.</a:t>
            </a:r>
          </a:p>
          <a:p>
            <a:pPr>
              <a:buFontTx/>
              <a:buNone/>
            </a:pPr>
            <a:r>
              <a:rPr lang="en-US" sz="2000" dirty="0">
                <a:latin typeface="Calibri" panose="020F0502020204030204" pitchFamily="34" charset="0"/>
              </a:rPr>
              <a:t>Clairvoyance??</a:t>
            </a:r>
          </a:p>
          <a:p>
            <a:pPr>
              <a:buFontTx/>
              <a:buNone/>
            </a:pPr>
            <a:r>
              <a:rPr lang="en-US" sz="2000" dirty="0">
                <a:latin typeface="Calibri" panose="020F0502020204030204" pitchFamily="34" charset="0"/>
              </a:rPr>
              <a:t>Actually, can explain by comparing the </a:t>
            </a:r>
            <a:r>
              <a:rPr lang="en-US" sz="2000" i="1" dirty="0">
                <a:latin typeface="Calibri" panose="020F0502020204030204" pitchFamily="34" charset="0"/>
              </a:rPr>
              <a:t>speed of sound</a:t>
            </a:r>
            <a:r>
              <a:rPr lang="en-US" sz="2000" dirty="0">
                <a:latin typeface="Calibri" panose="020F0502020204030204" pitchFamily="34" charset="0"/>
              </a:rPr>
              <a:t> through earth and through air! Assume the tremor of the sound wave traveling through earth awoke the person, who then walked to the window just in time to hear the sound wave traveling through the air. </a:t>
            </a:r>
          </a:p>
          <a:p>
            <a:pPr>
              <a:buFontTx/>
              <a:buNone/>
            </a:pPr>
            <a:endParaRPr lang="en-US" sz="2000" dirty="0">
              <a:latin typeface="Calibri" panose="020F0502020204030204" pitchFamily="34" charset="0"/>
            </a:endParaRPr>
          </a:p>
          <a:p>
            <a:pPr>
              <a:buFontTx/>
              <a:buNone/>
            </a:pPr>
            <a:r>
              <a:rPr lang="en-US" sz="2000" dirty="0">
                <a:latin typeface="Calibri" panose="020F0502020204030204" pitchFamily="34" charset="0"/>
              </a:rPr>
              <a:t>Sound travels through rock at 3000 m/s, and through air at 340 m/s. If the munitions plant is 1 km away, calculate the time interval between the tremor waking the person and him hearing it through the air. </a:t>
            </a:r>
          </a:p>
          <a:p>
            <a:pPr>
              <a:buFontTx/>
              <a:buNone/>
            </a:pPr>
            <a:r>
              <a:rPr lang="en-US" sz="2000" dirty="0">
                <a:latin typeface="Calibri" panose="020F0502020204030204" pitchFamily="34" charset="0"/>
              </a:rPr>
              <a:t> </a:t>
            </a:r>
          </a:p>
          <a:p>
            <a:pPr>
              <a:buFontTx/>
              <a:buNone/>
            </a:pPr>
            <a:endParaRPr lang="en-US" sz="2000" dirty="0">
              <a:latin typeface="Calibri" panose="020F0502020204030204" pitchFamily="34" charset="0"/>
            </a:endParaRPr>
          </a:p>
        </p:txBody>
      </p:sp>
      <p:sp>
        <p:nvSpPr>
          <p:cNvPr id="10244" name="Text Box 4"/>
          <p:cNvSpPr txBox="1">
            <a:spLocks noChangeArrowheads="1"/>
          </p:cNvSpPr>
          <p:nvPr/>
        </p:nvSpPr>
        <p:spPr bwMode="auto">
          <a:xfrm>
            <a:off x="35943" y="4800600"/>
            <a:ext cx="9448800" cy="1323439"/>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993366"/>
                </a:solidFill>
                <a:latin typeface="Calibri" panose="020F0502020204030204" pitchFamily="34" charset="0"/>
              </a:rPr>
              <a:t>Speed = distance/time, so time = distance/speed. </a:t>
            </a:r>
          </a:p>
          <a:p>
            <a:pPr>
              <a:spcBef>
                <a:spcPct val="50000"/>
              </a:spcBef>
            </a:pPr>
            <a:r>
              <a:rPr lang="en-US" sz="2000" dirty="0">
                <a:solidFill>
                  <a:srgbClr val="993366"/>
                </a:solidFill>
                <a:latin typeface="Calibri" panose="020F0502020204030204" pitchFamily="34" charset="0"/>
              </a:rPr>
              <a:t>So time through rock = (1000m)/(3000 m/s) = 0.33 s</a:t>
            </a:r>
          </a:p>
          <a:p>
            <a:pPr>
              <a:spcBef>
                <a:spcPct val="50000"/>
              </a:spcBef>
            </a:pPr>
            <a:r>
              <a:rPr lang="en-US" sz="2000" dirty="0">
                <a:solidFill>
                  <a:srgbClr val="993366"/>
                </a:solidFill>
                <a:latin typeface="Calibri" panose="020F0502020204030204" pitchFamily="34" charset="0"/>
              </a:rPr>
              <a:t>Time through air = (1000 m)/(340 m/s) = </a:t>
            </a:r>
            <a:r>
              <a:rPr lang="en-US" sz="2000" dirty="0" smtClean="0">
                <a:solidFill>
                  <a:srgbClr val="993366"/>
                </a:solidFill>
                <a:latin typeface="Calibri" panose="020F0502020204030204" pitchFamily="34" charset="0"/>
              </a:rPr>
              <a:t>2.94 s </a:t>
            </a:r>
            <a:r>
              <a:rPr lang="en-US" sz="2000" dirty="0" smtClean="0">
                <a:solidFill>
                  <a:srgbClr val="993366"/>
                </a:solidFill>
                <a:latin typeface="Calibri" panose="020F0502020204030204" pitchFamily="34" charset="0"/>
                <a:sym typeface="Wingdings" panose="05000000000000000000" pitchFamily="2" charset="2"/>
              </a:rPr>
              <a:t> </a:t>
            </a:r>
            <a:r>
              <a:rPr lang="en-US" sz="2000" dirty="0" smtClean="0">
                <a:solidFill>
                  <a:srgbClr val="993366"/>
                </a:solidFill>
                <a:latin typeface="Calibri" panose="020F0502020204030204" pitchFamily="34" charset="0"/>
              </a:rPr>
              <a:t>time </a:t>
            </a:r>
            <a:r>
              <a:rPr lang="en-US" sz="2000" dirty="0">
                <a:solidFill>
                  <a:srgbClr val="993366"/>
                </a:solidFill>
                <a:latin typeface="Calibri" panose="020F0502020204030204" pitchFamily="34" charset="0"/>
              </a:rPr>
              <a:t>interval = 2.94 -0.33 = 2.6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2313</TotalTime>
  <Words>1870</Words>
  <Application>Microsoft Office PowerPoint</Application>
  <PresentationFormat>On-screen Show (4:3)</PresentationFormat>
  <Paragraphs>211</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Symbol</vt:lpstr>
      <vt:lpstr>Wingdings</vt:lpstr>
      <vt:lpstr>Default Design</vt:lpstr>
      <vt:lpstr> Today:     Finish Ch 19  Start Sound Ch 20   Looking ahead:   Nov 18th is 2nd midterm: Chs. 9, 11, 13, 14, 15, 19, 20, 22         (probably)  </vt:lpstr>
      <vt:lpstr>PowerPoint Presentation</vt:lpstr>
      <vt:lpstr>How does sound travel in air?</vt:lpstr>
      <vt:lpstr>How sound travels in air, continued…</vt:lpstr>
      <vt:lpstr>PowerPoint Presentation</vt:lpstr>
      <vt:lpstr>Speed of sound in air</vt:lpstr>
      <vt:lpstr>Sound travels in other media too</vt:lpstr>
      <vt:lpstr>PowerPoint Presentation</vt:lpstr>
      <vt:lpstr>Question</vt:lpstr>
      <vt:lpstr>Reflection of Sound</vt:lpstr>
      <vt:lpstr>Refraction of sound</vt:lpstr>
      <vt:lpstr>More on refraction/reflection…</vt:lpstr>
      <vt:lpstr>Energy in sound waves</vt:lpstr>
      <vt:lpstr>Clicker Question</vt:lpstr>
      <vt:lpstr>Forced vibrations</vt:lpstr>
      <vt:lpstr>Resonance</vt:lpstr>
      <vt:lpstr>Resonance continued</vt:lpstr>
      <vt:lpstr>PowerPoint Presentation</vt:lpstr>
      <vt:lpstr>Interference</vt:lpstr>
      <vt:lpstr>Interference cont.</vt:lpstr>
      <vt:lpstr>More on interference</vt:lpstr>
      <vt:lpstr>Beats</vt:lpstr>
      <vt:lpstr>More on Beats</vt:lpstr>
      <vt:lpstr>Clicker Question</vt:lpstr>
      <vt:lpstr>Question</vt:lpstr>
      <vt:lpstr>PowerPoint Presentation</vt:lpstr>
    </vt:vector>
  </TitlesOfParts>
  <Company>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dc:title>
  <dc:creator>Neepa</dc:creator>
  <cp:lastModifiedBy>Neepa</cp:lastModifiedBy>
  <cp:revision>276</cp:revision>
  <dcterms:created xsi:type="dcterms:W3CDTF">2005-10-28T20:37:19Z</dcterms:created>
  <dcterms:modified xsi:type="dcterms:W3CDTF">2016-11-01T20:43:05Z</dcterms:modified>
</cp:coreProperties>
</file>