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58" r:id="rId3"/>
    <p:sldId id="259" r:id="rId4"/>
    <p:sldId id="260" r:id="rId5"/>
    <p:sldId id="261" r:id="rId6"/>
    <p:sldId id="28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16800E-76B7-47C2-99BD-4CC0910AC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6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9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64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here Tues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3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5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31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3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BEB8B-7100-42FA-8ACF-E3C2C6BB3EB4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 Friday</a:t>
            </a:r>
          </a:p>
        </p:txBody>
      </p:sp>
    </p:spTree>
    <p:extLst>
      <p:ext uri="{BB962C8B-B14F-4D97-AF65-F5344CB8AC3E}">
        <p14:creationId xmlns:p14="http://schemas.microsoft.com/office/powerpoint/2010/main" val="800992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8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4FA96-9C81-45EE-A2AA-A9C4A62A18EF}" type="slidenum">
              <a:rPr lang="en-US"/>
              <a:pPr/>
              <a:t>23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from here Tues Nov 4</a:t>
            </a:r>
          </a:p>
        </p:txBody>
      </p:sp>
    </p:spTree>
    <p:extLst>
      <p:ext uri="{BB962C8B-B14F-4D97-AF65-F5344CB8AC3E}">
        <p14:creationId xmlns:p14="http://schemas.microsoft.com/office/powerpoint/2010/main" val="4150036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4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4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700E3-9BC8-4D96-9BE6-0C86247368BC}" type="slidenum">
              <a:rPr lang="en-US"/>
              <a:pPr/>
              <a:t>27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07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3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800E-76B7-47C2-99BD-4CC0910ACD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F91D-0BA8-4D15-A638-7958165DE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2FE8B-8FCC-491A-8F9E-610169BA4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1BF9-D744-47CF-952A-030FDDC5A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A4F87E-542A-4E98-BA7E-BC91DC050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E45C28-C041-4432-8897-5E8CC5980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ADC593-55F5-4512-BA6E-44180F8F0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7FCA3-C85D-43C9-86EF-AB05D0F97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A702-DD6D-46A6-B80F-0AB51B3B9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50EDA-EE61-4FCC-B5CB-B97DC42FD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D9543-640A-4FF3-81F5-01C605E5E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968E-7DB1-43F0-9A97-843099BE6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7EF66-71E4-4F43-9FD2-C925B8084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05740-D31B-4F1C-9F32-687F887B2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18B5-949C-407F-8F17-505F03054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768478-CF07-4F51-AECE-459C99F797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853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Today</a:t>
            </a:r>
            <a:r>
              <a:rPr lang="en-US" sz="4400" dirty="0" smtClean="0"/>
              <a:t>: </a:t>
            </a:r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Finish Chapter 20 (Sound)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Chapter 22 </a:t>
            </a:r>
            <a:r>
              <a:rPr lang="en-US" sz="4400" dirty="0" smtClean="0"/>
              <a:t>(</a:t>
            </a:r>
            <a:r>
              <a:rPr lang="en-US" sz="4400" dirty="0" smtClean="0"/>
              <a:t>Electrostatics)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Reminder: Nov </a:t>
            </a:r>
            <a:r>
              <a:rPr lang="en-US" sz="3600" b="1" dirty="0">
                <a:solidFill>
                  <a:srgbClr val="0070C0"/>
                </a:solidFill>
              </a:rPr>
              <a:t>18th is 2nd </a:t>
            </a:r>
            <a:r>
              <a:rPr lang="en-US" sz="3600" b="1" dirty="0" smtClean="0">
                <a:solidFill>
                  <a:srgbClr val="0070C0"/>
                </a:solidFill>
              </a:rPr>
              <a:t>midterm, 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Chs</a:t>
            </a:r>
            <a:r>
              <a:rPr lang="en-US" sz="3600" b="1" dirty="0">
                <a:solidFill>
                  <a:srgbClr val="0070C0"/>
                </a:solidFill>
              </a:rPr>
              <a:t>. 9, 11, 13, 14, 15, 19, 20, 22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37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639763"/>
          </a:xfrm>
        </p:spPr>
        <p:txBody>
          <a:bodyPr/>
          <a:lstStyle/>
          <a:p>
            <a:r>
              <a:rPr lang="en-US" sz="3200" u="sng"/>
              <a:t>Charging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u="sng" dirty="0"/>
              <a:t>(1) Charging by friction and contact</a:t>
            </a:r>
          </a:p>
          <a:p>
            <a:pPr>
              <a:buFontTx/>
              <a:buNone/>
            </a:pPr>
            <a:endParaRPr lang="en-US" sz="2000" b="1" u="sng" dirty="0"/>
          </a:p>
          <a:p>
            <a:pPr>
              <a:buFontTx/>
              <a:buNone/>
            </a:pPr>
            <a:r>
              <a:rPr lang="en-US" sz="2000" dirty="0"/>
              <a:t>Already discussed </a:t>
            </a:r>
            <a:r>
              <a:rPr lang="en-US" sz="2000" dirty="0" smtClean="0"/>
              <a:t>(rubbing </a:t>
            </a:r>
            <a:r>
              <a:rPr lang="en-US" sz="2000" dirty="0"/>
              <a:t>materials together, see earlier slide on charge). </a:t>
            </a:r>
          </a:p>
          <a:p>
            <a:pPr>
              <a:buFontTx/>
              <a:buNone/>
            </a:pPr>
            <a:r>
              <a:rPr lang="en-US" sz="2000" dirty="0"/>
              <a:t>Often can see or hear the sparks when the charges move. </a:t>
            </a:r>
          </a:p>
          <a:p>
            <a:pPr>
              <a:buFontTx/>
              <a:buNone/>
            </a:pPr>
            <a:r>
              <a:rPr lang="en-US" sz="2000" dirty="0" err="1"/>
              <a:t>eg</a:t>
            </a:r>
            <a:r>
              <a:rPr lang="en-US" sz="2000" dirty="0"/>
              <a:t>. Walk across a rug – feel tingle when touch door knob: electrons transferred from rug to your feet, then to the door knob.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95400" y="42672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charging by friction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1828800" y="3810000"/>
            <a:ext cx="152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953000" y="43434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charging by contact – simply touch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019800" y="3810000"/>
            <a:ext cx="50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" y="45720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  <p:bldP spid="21510" grpId="0"/>
      <p:bldP spid="215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2800" b="1" u="sng" dirty="0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792163"/>
          </a:xfrm>
        </p:spPr>
        <p:txBody>
          <a:bodyPr/>
          <a:lstStyle/>
          <a:p>
            <a:pPr algn="l"/>
            <a:r>
              <a:rPr lang="en-US" sz="2000" b="1" u="sng" dirty="0"/>
              <a:t>(2) Charging by induction</a:t>
            </a:r>
          </a:p>
        </p:txBody>
      </p:sp>
      <p:pic>
        <p:nvPicPr>
          <p:cNvPr id="23555" name="Picture 3" descr="22-07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1926"/>
          <a:stretch>
            <a:fillRect/>
          </a:stretch>
        </p:blipFill>
        <p:spPr>
          <a:xfrm>
            <a:off x="3886200" y="3048000"/>
            <a:ext cx="4648200" cy="1371600"/>
          </a:xfrm>
          <a:noFill/>
          <a:ln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229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Bring a charged object </a:t>
            </a:r>
            <a:r>
              <a:rPr lang="en-US" sz="2000" i="1" dirty="0">
                <a:solidFill>
                  <a:srgbClr val="0070C0"/>
                </a:solidFill>
                <a:cs typeface="Arial" charset="0"/>
              </a:rPr>
              <a:t>near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conducting surface</a:t>
            </a:r>
            <a:r>
              <a:rPr lang="en-US" sz="2000" dirty="0">
                <a:cs typeface="Arial" charset="0"/>
              </a:rPr>
              <a:t>, electrons will move in conductor  even though </a:t>
            </a:r>
            <a:r>
              <a:rPr lang="en-US" sz="2000" i="1" dirty="0">
                <a:solidFill>
                  <a:srgbClr val="0070C0"/>
                </a:solidFill>
                <a:cs typeface="Arial" charset="0"/>
              </a:rPr>
              <a:t>no physical contact</a:t>
            </a:r>
            <a:r>
              <a:rPr lang="en-US" sz="2000" dirty="0">
                <a:cs typeface="Arial" charset="0"/>
              </a:rPr>
              <a:t>: Due to attraction or repulsion of electrons in conductor to the charged object – since free to move, they will!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cs typeface="Arial" charset="0"/>
              </a:rPr>
              <a:t>Charge redistribution </a:t>
            </a:r>
            <a:r>
              <a:rPr lang="en-US" sz="2000" dirty="0">
                <a:cs typeface="Arial" charset="0"/>
              </a:rPr>
              <a:t>until forces between all charges balance to 0.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Then if you separate parts of conductor – they will be charged.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Eg. Here, in (b), e’s in A-B repelled away from rod, so get excess on B, leaving A positively charged: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Note, the charged rod never touched them, and retains its original charge.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4953000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cs typeface="Arial" charset="0"/>
              </a:rPr>
              <a:t>Question:</a:t>
            </a:r>
            <a:r>
              <a:rPr lang="en-US" sz="2000" dirty="0">
                <a:cs typeface="Arial" charset="0"/>
              </a:rPr>
              <a:t> Must the resulting charges on spheres A and B be equal and opposite?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993366"/>
                </a:solidFill>
                <a:cs typeface="Arial" charset="0"/>
              </a:rPr>
              <a:t>Yes</a:t>
            </a:r>
            <a:r>
              <a:rPr lang="en-US" sz="2000" dirty="0">
                <a:solidFill>
                  <a:srgbClr val="993366"/>
                </a:solidFill>
                <a:cs typeface="Arial" charset="0"/>
              </a:rPr>
              <a:t>, because each + charge on A is from an electron leaving it and moving to B. Charge is conserved – no charge is added from rod as no contact.</a:t>
            </a:r>
            <a:endParaRPr lang="en-US" sz="2000" u="sng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2-08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752600"/>
            <a:ext cx="7620000" cy="2065338"/>
          </a:xfrm>
          <a:noFill/>
          <a:ln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cs typeface="Arial" charset="0"/>
              </a:rPr>
              <a:t>Charging by induction continued…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Charge induction by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cs typeface="Arial" charset="0"/>
              </a:rPr>
              <a:t>grounding</a:t>
            </a:r>
            <a:r>
              <a:rPr lang="en-US" sz="2000" dirty="0">
                <a:solidFill>
                  <a:srgbClr val="00B050"/>
                </a:solidFill>
                <a:cs typeface="Arial" charset="0"/>
              </a:rPr>
              <a:t>:</a:t>
            </a:r>
            <a:r>
              <a:rPr lang="en-US" sz="2000" dirty="0">
                <a:cs typeface="Arial" charset="0"/>
              </a:rPr>
              <a:t> Here, can induce charge on a </a:t>
            </a:r>
            <a:r>
              <a:rPr lang="en-US" sz="2000" i="1" dirty="0">
                <a:cs typeface="Arial" charset="0"/>
              </a:rPr>
              <a:t>single</a:t>
            </a:r>
            <a:r>
              <a:rPr lang="en-US" sz="2000" dirty="0">
                <a:cs typeface="Arial" charset="0"/>
              </a:rPr>
              <a:t> neutral sphere hanging from a non-conducting string: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33600" y="39624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When touch with finger, </a:t>
            </a:r>
            <a:r>
              <a:rPr lang="en-US" b="1" dirty="0">
                <a:cs typeface="Arial" charset="0"/>
              </a:rPr>
              <a:t>electrons flow from your finger, through you, to the ground</a:t>
            </a:r>
            <a:r>
              <a:rPr lang="en-US" dirty="0">
                <a:cs typeface="Arial" charset="0"/>
              </a:rPr>
              <a:t>. 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The earth is a huge reservoir of 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charge... </a:t>
            </a:r>
            <a:r>
              <a:rPr lang="en-US" i="1" dirty="0">
                <a:cs typeface="Arial" charset="0"/>
              </a:rPr>
              <a:t>(More in Ch 23)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657600" y="34290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29200" y="3810000"/>
            <a:ext cx="152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…so that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here, sphere is left +.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cs typeface="Arial" charset="0"/>
              </a:rPr>
              <a:t>Remove rod: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cs typeface="Arial" charset="0"/>
              </a:rPr>
              <a:t>Steps a-d yield a +charged sphere.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 flipV="1">
            <a:off x="5181600" y="3352800"/>
            <a:ext cx="609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1000" y="388620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Here, charge redistributes, but net charge on sphere </a:t>
            </a:r>
            <a:r>
              <a:rPr lang="en-US" dirty="0" smtClean="0">
                <a:cs typeface="Arial" charset="0"/>
              </a:rPr>
              <a:t>still </a:t>
            </a:r>
            <a:r>
              <a:rPr lang="en-US" dirty="0">
                <a:cs typeface="Arial" charset="0"/>
              </a:rPr>
              <a:t>0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1295400" y="3505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81800" y="3962400"/>
            <a:ext cx="2133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cs typeface="Arial" charset="0"/>
              </a:rPr>
              <a:t>If touch rod to sphere, get charging by contact – electrons flow onto sphere.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cs typeface="Arial" charset="0"/>
              </a:rPr>
              <a:t>Remove rod: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cs typeface="Arial" charset="0"/>
              </a:rPr>
              <a:t>Steps a-f yield a     -charged sphere.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7239000" y="3352800"/>
            <a:ext cx="228600" cy="685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 animBg="1"/>
      <p:bldP spid="24584" grpId="0"/>
      <p:bldP spid="24585" grpId="0" animBg="1"/>
      <p:bldP spid="24586" grpId="0"/>
      <p:bldP spid="245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09600"/>
            <a:ext cx="5867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u="sng" dirty="0" err="1"/>
              <a:t>Eg</a:t>
            </a:r>
            <a:r>
              <a:rPr lang="en-US" sz="2000" u="sng" dirty="0"/>
              <a:t> Thunderstorms</a:t>
            </a:r>
          </a:p>
        </p:txBody>
      </p:sp>
      <p:pic>
        <p:nvPicPr>
          <p:cNvPr id="25603" name="Picture 3" descr="22-09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72342" y="325586"/>
            <a:ext cx="2693988" cy="3382963"/>
          </a:xfrm>
          <a:noFill/>
          <a:ln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358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Negative charge at bottom of cloud induces positive charge on ground below. </a:t>
            </a:r>
          </a:p>
          <a:p>
            <a:pPr>
              <a:spcBef>
                <a:spcPct val="50000"/>
              </a:spcBef>
            </a:pPr>
            <a:endParaRPr lang="en-US" sz="20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Charge flows most readily to and fro sharp metal points -hence </a:t>
            </a:r>
            <a:r>
              <a:rPr lang="en-US" sz="2000" b="1" dirty="0">
                <a:cs typeface="Arial" charset="0"/>
              </a:rPr>
              <a:t>lightning rods</a:t>
            </a:r>
            <a:r>
              <a:rPr lang="en-US" sz="2000" dirty="0">
                <a:cs typeface="Arial" charset="0"/>
              </a:rPr>
              <a:t>.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58950" y="4155027"/>
            <a:ext cx="792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Place rod above a building, and connect it to ground. Then the </a:t>
            </a:r>
            <a:r>
              <a:rPr lang="en-US" sz="2000" dirty="0" smtClean="0">
                <a:cs typeface="Arial" charset="0"/>
              </a:rPr>
              <a:t>point </a:t>
            </a:r>
            <a:r>
              <a:rPr lang="en-US" sz="2000" dirty="0">
                <a:cs typeface="Arial" charset="0"/>
              </a:rPr>
              <a:t>of the rod picks up </a:t>
            </a:r>
            <a:r>
              <a:rPr lang="en-US" sz="2000" dirty="0" err="1">
                <a:cs typeface="Arial" charset="0"/>
              </a:rPr>
              <a:t>e’s</a:t>
            </a:r>
            <a:r>
              <a:rPr lang="en-US" sz="2000" dirty="0">
                <a:cs typeface="Arial" charset="0"/>
              </a:rPr>
              <a:t> from the air (“leakage”), so prevents large build up of + on the building, hence decreasing chance of a lightning strike.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But even if there is a lightning strike (if leakage not enough), the electricity goes through rod to ground, rather than through building. </a:t>
            </a:r>
          </a:p>
          <a:p>
            <a:pPr>
              <a:spcBef>
                <a:spcPct val="50000"/>
              </a:spcBef>
            </a:pPr>
            <a:endParaRPr lang="en-US" sz="2000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14400"/>
          </a:xfrm>
        </p:spPr>
        <p:txBody>
          <a:bodyPr/>
          <a:lstStyle/>
          <a:p>
            <a:r>
              <a:rPr lang="en-US" sz="2800" u="sng" dirty="0"/>
              <a:t>Charge polarization</a:t>
            </a:r>
          </a:p>
        </p:txBody>
      </p:sp>
      <p:pic>
        <p:nvPicPr>
          <p:cNvPr id="26627" name="Picture 3" descr="22-11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7846"/>
          <a:stretch>
            <a:fillRect/>
          </a:stretch>
        </p:blipFill>
        <p:spPr>
          <a:xfrm>
            <a:off x="2286000" y="2057400"/>
            <a:ext cx="3962400" cy="1752600"/>
          </a:xfrm>
          <a:noFill/>
          <a:ln/>
        </p:spPr>
      </p:pic>
      <p:pic>
        <p:nvPicPr>
          <p:cNvPr id="26628" name="Picture 4" descr="22-12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19500" y="4671681"/>
            <a:ext cx="2362200" cy="2160587"/>
          </a:xfrm>
          <a:noFill/>
          <a:ln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cs typeface="Arial" charset="0"/>
              </a:rPr>
              <a:t>Instead, if </a:t>
            </a:r>
            <a:r>
              <a:rPr lang="en-US" sz="2000" dirty="0">
                <a:cs typeface="Arial" charset="0"/>
              </a:rPr>
              <a:t>bring a charged object near an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insulator</a:t>
            </a:r>
            <a:r>
              <a:rPr lang="en-US" sz="2000" dirty="0">
                <a:cs typeface="Arial" charset="0"/>
              </a:rPr>
              <a:t>, electrons are not free to migrate throughout material. Instead, they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redistribute </a:t>
            </a: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within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the atoms/molecules themselves</a:t>
            </a:r>
            <a:r>
              <a:rPr lang="en-US" sz="2000" dirty="0">
                <a:cs typeface="Arial" charset="0"/>
              </a:rPr>
              <a:t>: their “centers of charge” move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21336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Here, usual atom, with center of electron cloud at positive nucleus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05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When a –ve charge is brought near the right, electron cloud shifts to the left. Centers of + and – charges no longer coincide.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6248400" y="2590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0" y="4058443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Atom is </a:t>
            </a:r>
            <a:r>
              <a:rPr lang="en-US" b="1" i="1" dirty="0">
                <a:cs typeface="Arial" charset="0"/>
              </a:rPr>
              <a:t>electrically polarized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297282" y="4757899"/>
            <a:ext cx="284671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Surfaces of material look like this. A – charge induced on left, and + on the right.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(Zero net charge on whole object)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992483" y="5310349"/>
            <a:ext cx="508342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 animBg="1"/>
      <p:bldP spid="26632" grpId="0"/>
      <p:bldP spid="26633" grpId="0" animBg="1"/>
      <p:bldP spid="26634" grpId="0"/>
      <p:bldP spid="26635" grpId="0"/>
      <p:bldP spid="266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39762"/>
          </a:xfrm>
        </p:spPr>
        <p:txBody>
          <a:bodyPr/>
          <a:lstStyle/>
          <a:p>
            <a:r>
              <a:rPr lang="en-US" sz="2800" u="sng"/>
              <a:t>Charge polarization continued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294" y="1241378"/>
            <a:ext cx="5105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DEMO: </a:t>
            </a:r>
            <a:r>
              <a:rPr lang="en-US" sz="2000"/>
              <a:t>Rub balloon on your hair – it will then stick to the wall 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Why?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Balloon becomes charged (by friction)  when rub on hair, picking up electrons. It then induces opposite charge on the wall’s surface closest to it (+ve), and the same charge as itself (-) on side of wall furthest away.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So balloon is attracted to + charges and repelled by – charges in wall – but the – charges are further away so repulsive force is weaker and attraction wins.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(Argument applies generally – key thing is difference in distance btn + and -)</a:t>
            </a:r>
          </a:p>
        </p:txBody>
      </p:sp>
      <p:pic>
        <p:nvPicPr>
          <p:cNvPr id="27652" name="Picture 4" descr="22-14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37694" y="1241378"/>
            <a:ext cx="1876425" cy="1957388"/>
          </a:xfrm>
          <a:noFill/>
          <a:ln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" y="601616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Charge polarization is why </a:t>
            </a:r>
            <a:r>
              <a:rPr lang="en-US" sz="2000" b="1" dirty="0">
                <a:cs typeface="Arial" charset="0"/>
              </a:rPr>
              <a:t>a charged object can attract a </a:t>
            </a:r>
            <a:r>
              <a:rPr lang="en-US" sz="2000" b="1" i="1" dirty="0">
                <a:cs typeface="Arial" charset="0"/>
              </a:rPr>
              <a:t>neutral </a:t>
            </a:r>
            <a:r>
              <a:rPr lang="en-US" sz="2000" b="1" dirty="0">
                <a:cs typeface="Arial" charset="0"/>
              </a:rPr>
              <a:t>one</a:t>
            </a:r>
            <a:r>
              <a:rPr lang="en-US" sz="2000" dirty="0">
                <a:cs typeface="Arial" charset="0"/>
              </a:rPr>
              <a:t> :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34506" y="5416503"/>
            <a:ext cx="502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Eg. Charge a comb by rubbing it through your hair, and then see it attracts bits of paper and fluff…</a:t>
            </a:r>
          </a:p>
        </p:txBody>
      </p:sp>
      <p:pic>
        <p:nvPicPr>
          <p:cNvPr id="27655" name="Picture 7" descr="22-13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70894" y="4973591"/>
            <a:ext cx="4038600" cy="1449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cs typeface="Arial" charset="0"/>
              </a:rPr>
              <a:t>Clicker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n-US" sz="3200" u="sng" dirty="0"/>
              <a:t>Electric Field</a:t>
            </a:r>
          </a:p>
        </p:txBody>
      </p:sp>
      <p:pic>
        <p:nvPicPr>
          <p:cNvPr id="33795" name="Picture 3" descr="22-16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600200"/>
            <a:ext cx="3276600" cy="1490663"/>
          </a:xfrm>
          <a:noFill/>
          <a:ln/>
        </p:spPr>
      </p:pic>
      <p:pic>
        <p:nvPicPr>
          <p:cNvPr id="33796" name="Picture 4" descr="22-17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t="42390" b="6914"/>
          <a:stretch>
            <a:fillRect/>
          </a:stretch>
        </p:blipFill>
        <p:spPr>
          <a:xfrm>
            <a:off x="6096000" y="3581400"/>
            <a:ext cx="2209800" cy="1576388"/>
          </a:xfrm>
          <a:noFill/>
          <a:ln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Just like we defined grav field, we’ll define electric field: both forces act on objects they are not in contact with</a:t>
            </a:r>
            <a:r>
              <a:rPr lang="en-US">
                <a:cs typeface="Arial" charset="0"/>
              </a:rPr>
              <a:t>.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31242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  <a:cs typeface="Arial" charset="0"/>
              </a:rPr>
              <a:t>i.e.  think of the force as interaction between one body and field set up by the other.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The orbiting bodies interact with the force fields (grav for planet, electric for proton).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7200" y="3962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Electric field, </a:t>
            </a:r>
            <a:r>
              <a:rPr lang="en-US" sz="2000" b="1" i="1">
                <a:cs typeface="Arial" charset="0"/>
              </a:rPr>
              <a:t>E=</a:t>
            </a:r>
            <a:r>
              <a:rPr lang="en-US" b="1" i="1">
                <a:cs typeface="Arial" charset="0"/>
              </a:rPr>
              <a:t> 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1981200" y="3733800"/>
            <a:ext cx="1447800" cy="769938"/>
            <a:chOff x="1344" y="2352"/>
            <a:chExt cx="816" cy="495"/>
          </a:xfrm>
        </p:grpSpPr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1632" y="2400"/>
              <a:ext cx="52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u="sng">
                  <a:cs typeface="Arial" charset="0"/>
                </a:rPr>
                <a:t>F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632" y="2592"/>
              <a:ext cx="28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cs typeface="Arial" charset="0"/>
                </a:rPr>
                <a:t>q</a:t>
              </a: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1344" y="2352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82670" y="4559381"/>
            <a:ext cx="3962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And field lines have arrow indicating direction a </a:t>
            </a:r>
            <a:r>
              <a:rPr lang="en-US" sz="2000" i="1" dirty="0">
                <a:cs typeface="Arial" charset="0"/>
              </a:rPr>
              <a:t>positive test charge</a:t>
            </a:r>
            <a:r>
              <a:rPr lang="en-US" sz="2000" dirty="0">
                <a:cs typeface="Arial" charset="0"/>
              </a:rPr>
              <a:t> would be pushed.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So always point away from +charges, towards – charges…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419600" y="3962400"/>
            <a:ext cx="12954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Eg. For a – charge: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and for a (larger) 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+ charge: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5562600" y="5715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5626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809" name="Picture 17" descr="22-18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 r="68750"/>
          <a:stretch>
            <a:fillRect/>
          </a:stretch>
        </p:blipFill>
        <p:spPr>
          <a:xfrm>
            <a:off x="6089530" y="5157788"/>
            <a:ext cx="1352550" cy="1546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  <p:bldP spid="33800" grpId="0"/>
      <p:bldP spid="33805" grpId="0"/>
      <p:bldP spid="33806" grpId="0"/>
      <p:bldP spid="33807" grpId="0" animBg="1"/>
      <p:bldP spid="338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u="sng"/>
              <a:t>Electric field cont.</a:t>
            </a:r>
          </a:p>
        </p:txBody>
      </p:sp>
      <p:pic>
        <p:nvPicPr>
          <p:cNvPr id="34819" name="Picture 3" descr="22-18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1104900"/>
            <a:ext cx="4953000" cy="1857375"/>
          </a:xfrm>
          <a:noFill/>
          <a:ln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205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Eg. Field for some other charge configurations: </a:t>
            </a:r>
          </a:p>
        </p:txBody>
      </p:sp>
      <p:pic>
        <p:nvPicPr>
          <p:cNvPr id="34821" name="Picture 5" descr="22-19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b="11357"/>
          <a:stretch>
            <a:fillRect/>
          </a:stretch>
        </p:blipFill>
        <p:spPr>
          <a:xfrm>
            <a:off x="4038600" y="3505200"/>
            <a:ext cx="4572000" cy="3048000"/>
          </a:xfrm>
          <a:noFill/>
          <a:ln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4800" y="35814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Eg. Field lines shown by small pieces of thread in an oil bath surrounding charged objects: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733800" y="3200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Equal &amp; opp. charges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400800" y="3200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Equal and same sign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733800" y="6553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Opp. charged plates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324600" y="6553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Opp charged cyl &amp; plate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0" y="5105400"/>
            <a:ext cx="3810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 i="1" u="sng">
                <a:cs typeface="Arial" charset="0"/>
              </a:rPr>
              <a:t>Note:</a:t>
            </a:r>
            <a:r>
              <a:rPr lang="en-US">
                <a:cs typeface="Arial" charset="0"/>
              </a:rPr>
              <a:t> Field concept useful when dealing with motion of charges – creates a disturbance of the field that propagates at the speed of light, affecting other charges via this wave (more later..)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04800" y="2971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cs typeface="Arial" charset="0"/>
              </a:rPr>
              <a:t>(non-examinable) EXTRA READING: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3" grpId="0"/>
      <p:bldP spid="34824" grpId="0"/>
      <p:bldP spid="34825" grpId="0"/>
      <p:bldP spid="34826" grpId="0"/>
      <p:bldP spid="34827" grpId="0"/>
      <p:bldP spid="34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125" y="-211566"/>
            <a:ext cx="8229600" cy="1143000"/>
          </a:xfrm>
        </p:spPr>
        <p:txBody>
          <a:bodyPr/>
          <a:lstStyle/>
          <a:p>
            <a:r>
              <a:rPr lang="en-US" sz="3200" u="sng" dirty="0"/>
              <a:t>Electrical Force: Coulomb’s Law</a:t>
            </a:r>
          </a:p>
        </p:txBody>
      </p:sp>
      <p:pic>
        <p:nvPicPr>
          <p:cNvPr id="4099" name="Picture 3" descr="22-01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11925" y="731821"/>
            <a:ext cx="4495800" cy="1450975"/>
          </a:xfrm>
          <a:noFill/>
          <a:ln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1925" y="731821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Charged particles exert forces on one another 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cs typeface="Arial" charset="0"/>
              </a:rPr>
              <a:t>Like charges repel each other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cs typeface="Arial" charset="0"/>
              </a:rPr>
              <a:t>Unlike charges attract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85" y="2413269"/>
            <a:ext cx="7620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Acts along a line connecting the charges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  Determined by </a:t>
            </a:r>
            <a:r>
              <a:rPr lang="en-US" sz="2000" b="1">
                <a:cs typeface="Arial" charset="0"/>
              </a:rPr>
              <a:t>Coulomb’s Law </a:t>
            </a:r>
            <a:r>
              <a:rPr lang="en-US" sz="2000">
                <a:cs typeface="Arial" charset="0"/>
              </a:rPr>
              <a:t>(18</a:t>
            </a:r>
            <a:r>
              <a:rPr lang="en-US" sz="2000" baseline="30000">
                <a:cs typeface="Arial" charset="0"/>
              </a:rPr>
              <a:t>th</a:t>
            </a:r>
            <a:r>
              <a:rPr lang="en-US" sz="2000">
                <a:cs typeface="Arial" charset="0"/>
              </a:rPr>
              <a:t> century):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184585" y="431826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660585" y="3251469"/>
            <a:ext cx="2209800" cy="990600"/>
            <a:chOff x="1488" y="2640"/>
            <a:chExt cx="1392" cy="624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1488" y="2640"/>
              <a:ext cx="1392" cy="624"/>
              <a:chOff x="1488" y="2640"/>
              <a:chExt cx="1392" cy="624"/>
            </a:xfrm>
          </p:grpSpPr>
          <p:grpSp>
            <p:nvGrpSpPr>
              <p:cNvPr id="4105" name="Group 9"/>
              <p:cNvGrpSpPr>
                <a:grpSpLocks/>
              </p:cNvGrpSpPr>
              <p:nvPr/>
            </p:nvGrpSpPr>
            <p:grpSpPr bwMode="auto">
              <a:xfrm>
                <a:off x="1680" y="2736"/>
                <a:ext cx="912" cy="442"/>
                <a:chOff x="816" y="2688"/>
                <a:chExt cx="912" cy="442"/>
              </a:xfrm>
            </p:grpSpPr>
            <p:sp>
              <p:nvSpPr>
                <p:cNvPr id="41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16" y="2784"/>
                  <a:ext cx="52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i="1">
                      <a:cs typeface="Arial" charset="0"/>
                    </a:rPr>
                    <a:t>F = k</a:t>
                  </a:r>
                </a:p>
              </p:txBody>
            </p:sp>
            <p:grpSp>
              <p:nvGrpSpPr>
                <p:cNvPr id="4107" name="Group 11"/>
                <p:cNvGrpSpPr>
                  <a:grpSpLocks/>
                </p:cNvGrpSpPr>
                <p:nvPr/>
              </p:nvGrpSpPr>
              <p:grpSpPr bwMode="auto">
                <a:xfrm>
                  <a:off x="1200" y="2688"/>
                  <a:ext cx="528" cy="442"/>
                  <a:chOff x="1296" y="2688"/>
                  <a:chExt cx="528" cy="442"/>
                </a:xfrm>
              </p:grpSpPr>
              <p:sp>
                <p:nvSpPr>
                  <p:cNvPr id="410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688"/>
                    <a:ext cx="52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i="1">
                        <a:cs typeface="Arial" charset="0"/>
                      </a:rPr>
                      <a:t>q</a:t>
                    </a:r>
                    <a:r>
                      <a:rPr lang="en-US" sz="2000" i="1" baseline="-25000">
                        <a:cs typeface="Arial" charset="0"/>
                      </a:rPr>
                      <a:t>1</a:t>
                    </a:r>
                    <a:r>
                      <a:rPr lang="en-US" sz="2000" i="1">
                        <a:cs typeface="Arial" charset="0"/>
                      </a:rPr>
                      <a:t>q</a:t>
                    </a:r>
                    <a:r>
                      <a:rPr lang="en-US" sz="2000" i="1" baseline="-25000">
                        <a:cs typeface="Arial" charset="0"/>
                      </a:rPr>
                      <a:t>2</a:t>
                    </a:r>
                  </a:p>
                </p:txBody>
              </p:sp>
              <p:sp>
                <p:nvSpPr>
                  <p:cNvPr id="410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880"/>
                    <a:ext cx="38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i="1">
                        <a:cs typeface="Arial" charset="0"/>
                      </a:rPr>
                      <a:t>d</a:t>
                    </a:r>
                    <a:r>
                      <a:rPr lang="en-US" sz="2000" i="1" baseline="30000">
                        <a:cs typeface="Arial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1488" y="2640"/>
                <a:ext cx="1392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2112" y="29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819" y="4546869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i="1" dirty="0">
                <a:cs typeface="Arial" charset="0"/>
              </a:rPr>
              <a:t>c.f</a:t>
            </a:r>
            <a:r>
              <a:rPr lang="en-US" sz="2000" dirty="0">
                <a:cs typeface="Arial" charset="0"/>
              </a:rPr>
              <a:t>. Newton’s gravitational law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    </a:t>
            </a:r>
            <a:r>
              <a:rPr lang="en-US" dirty="0">
                <a:cs typeface="Arial" charset="0"/>
              </a:rPr>
              <a:t>-- Inverse-square dependence on separation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    -- proportional to size of each charge - </a:t>
            </a:r>
            <a:r>
              <a:rPr lang="en-US" i="1" dirty="0">
                <a:cs typeface="Arial" charset="0"/>
              </a:rPr>
              <a:t>c.f</a:t>
            </a:r>
            <a:r>
              <a:rPr lang="en-US" dirty="0">
                <a:cs typeface="Arial" charset="0"/>
              </a:rPr>
              <a:t>. </a:t>
            </a:r>
            <a:r>
              <a:rPr lang="en-US" dirty="0" err="1">
                <a:cs typeface="Arial" charset="0"/>
              </a:rPr>
              <a:t>grav</a:t>
            </a:r>
            <a:r>
              <a:rPr lang="en-US" dirty="0">
                <a:cs typeface="Arial" charset="0"/>
              </a:rPr>
              <a:t>. law (prop to each mass)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    -- BUT  k &gt;&gt; G; the electrical force is much stronger than gravitational force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    --- Also, elec. force can be either attractive or repulsive, </a:t>
            </a:r>
            <a:r>
              <a:rPr lang="en-US" dirty="0" err="1">
                <a:cs typeface="Arial" charset="0"/>
              </a:rPr>
              <a:t>grav</a:t>
            </a:r>
            <a:r>
              <a:rPr lang="en-US" dirty="0">
                <a:cs typeface="Arial" charset="0"/>
              </a:rPr>
              <a:t>. force always attractive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098985" y="3556269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cs typeface="Arial" charset="0"/>
              </a:rPr>
              <a:t>k</a:t>
            </a:r>
            <a:r>
              <a:rPr lang="en-US" sz="2000" dirty="0">
                <a:cs typeface="Arial" charset="0"/>
              </a:rPr>
              <a:t> = 9 x 10</a:t>
            </a:r>
            <a:r>
              <a:rPr lang="en-US" sz="2000" baseline="30000" dirty="0">
                <a:cs typeface="Arial" charset="0"/>
              </a:rPr>
              <a:t>9</a:t>
            </a:r>
            <a:r>
              <a:rPr lang="en-US" sz="2000" dirty="0">
                <a:cs typeface="Arial" charset="0"/>
              </a:rPr>
              <a:t>  N m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/C</a:t>
            </a:r>
            <a:r>
              <a:rPr lang="en-US" sz="2000" baseline="30000" dirty="0">
                <a:cs typeface="Arial" charset="0"/>
              </a:rPr>
              <a:t>2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022785" y="3556269"/>
            <a:ext cx="281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3108385" y="2641869"/>
            <a:ext cx="5486400" cy="914400"/>
            <a:chOff x="2016" y="1872"/>
            <a:chExt cx="3456" cy="576"/>
          </a:xfrm>
        </p:grpSpPr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3696" y="1872"/>
              <a:ext cx="17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  <a:cs typeface="Arial" charset="0"/>
                </a:rPr>
                <a:t>C = Coulomb, unit of charge q </a:t>
              </a:r>
              <a:r>
                <a:rPr lang="en-US" sz="1600">
                  <a:solidFill>
                    <a:schemeClr val="accent2"/>
                  </a:solidFill>
                  <a:cs typeface="Arial" charset="0"/>
                </a:rPr>
                <a:t>(more next slide)</a:t>
              </a:r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>
              <a:off x="2016" y="2256"/>
              <a:ext cx="2256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3840" y="2112"/>
              <a:ext cx="96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022785" y="416586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 = separation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>
            <a:stCxn id="23" idx="1"/>
            <a:endCxn id="4109" idx="2"/>
          </p:cNvCxnSpPr>
          <p:nvPr/>
        </p:nvCxnSpPr>
        <p:spPr>
          <a:xfrm rot="10800000">
            <a:off x="2955985" y="4105545"/>
            <a:ext cx="1066800" cy="24499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13" grpId="0"/>
      <p:bldP spid="4114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z="3200" u="sng" dirty="0"/>
              <a:t>Electrical Shielding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8763000" cy="1371600"/>
          </a:xfrm>
        </p:spPr>
        <p:txBody>
          <a:bodyPr/>
          <a:lstStyle/>
          <a:p>
            <a:r>
              <a:rPr lang="en-US" sz="2000" b="1"/>
              <a:t>The electric field inside </a:t>
            </a:r>
            <a:r>
              <a:rPr lang="en-US" sz="2000" b="1" i="1"/>
              <a:t>any </a:t>
            </a:r>
            <a:r>
              <a:rPr lang="en-US" sz="2000" b="1"/>
              <a:t>charged conductor is zero.</a:t>
            </a:r>
          </a:p>
          <a:p>
            <a:r>
              <a:rPr lang="en-US" sz="2000"/>
              <a:t>The exact charge distribution over the surface is such that E-field inside is 0. If it weren’t, then the free electrons inside would move under the net force, until they feel 0 net force i.e until E-field was 0.</a:t>
            </a:r>
          </a:p>
        </p:txBody>
      </p:sp>
      <p:pic>
        <p:nvPicPr>
          <p:cNvPr id="36868" name="Picture 4" descr="22-21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2656"/>
          <a:stretch>
            <a:fillRect/>
          </a:stretch>
        </p:blipFill>
        <p:spPr>
          <a:xfrm>
            <a:off x="3657600" y="2286000"/>
            <a:ext cx="5029200" cy="1487488"/>
          </a:xfrm>
          <a:noFill/>
          <a:ln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2286000"/>
            <a:ext cx="2590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cs typeface="Arial" charset="0"/>
              </a:rPr>
              <a:t>Note, can read in your book for a mathematical explanation of 0 E-field for case of sphere –but actually 0 E-field inside is true generally.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2819400" y="2743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2400" y="3925888"/>
            <a:ext cx="883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True also for metal cavities - so put electrical equipment in metal boxes. Outside may be very strong fields and high charges, but the charges on the metal surface rearrange to give 0 inside.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More general concept of shielding – air, oil </a:t>
            </a:r>
            <a:r>
              <a:rPr lang="en-US" sz="2000" dirty="0" err="1">
                <a:cs typeface="Arial" charset="0"/>
              </a:rPr>
              <a:t>etc</a:t>
            </a:r>
            <a:r>
              <a:rPr lang="en-US" sz="2000" dirty="0">
                <a:cs typeface="Arial" charset="0"/>
              </a:rPr>
              <a:t> makes field between two charges weaker than in vacuum.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Grav</a:t>
            </a:r>
            <a:r>
              <a:rPr lang="en-US" sz="2000" dirty="0">
                <a:cs typeface="Arial" charset="0"/>
              </a:rPr>
              <a:t> fields cannot be shielded (due it purely attractive nature – no repulsion that can cancel fields)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cs typeface="Arial" charset="0"/>
              </a:rPr>
              <a:t>Clicker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0600"/>
          </a:xfrm>
        </p:spPr>
        <p:txBody>
          <a:bodyPr/>
          <a:lstStyle/>
          <a:p>
            <a:r>
              <a:rPr lang="en-US" sz="2800" u="sng"/>
              <a:t>Electric Potential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077200" cy="1295400"/>
          </a:xfrm>
        </p:spPr>
        <p:txBody>
          <a:bodyPr/>
          <a:lstStyle/>
          <a:p>
            <a:r>
              <a:rPr lang="en-US" sz="2000"/>
              <a:t>A charged object has </a:t>
            </a:r>
            <a:r>
              <a:rPr lang="en-US" sz="2000" b="1"/>
              <a:t>potential energy (PE)</a:t>
            </a:r>
            <a:r>
              <a:rPr lang="en-US" sz="2000"/>
              <a:t> from its location in E-field (c.f. grav. PE in Ch. 9)</a:t>
            </a:r>
          </a:p>
          <a:p>
            <a:r>
              <a:rPr lang="en-US" sz="2000"/>
              <a:t>Work is required to push charge against an E-field – this work changes the electric PE of the charged particle. </a:t>
            </a:r>
          </a:p>
        </p:txBody>
      </p:sp>
      <p:pic>
        <p:nvPicPr>
          <p:cNvPr id="38916" name="Picture 4" descr="22-24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514600"/>
            <a:ext cx="2076450" cy="2849563"/>
          </a:xfrm>
          <a:noFill/>
          <a:ln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2514600"/>
            <a:ext cx="4419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Compare with a spring: Do work in pushing it in, this work is stored as mechanical PE of spring.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cs typeface="Arial" charset="0"/>
              </a:rPr>
              <a:t> Similarly, push two like charges together, working against the electrical force, increasing its energy. This work is stored as electrical PE.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3400" y="54102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If push a particle with twice the charge, do twice as much work. 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1143000" y="5867400"/>
            <a:ext cx="7086600" cy="762000"/>
            <a:chOff x="720" y="3696"/>
            <a:chExt cx="4464" cy="480"/>
          </a:xfrm>
        </p:grpSpPr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720" y="3792"/>
              <a:ext cx="2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So, define </a:t>
              </a:r>
              <a:r>
                <a:rPr lang="en-US" sz="2000" b="1">
                  <a:cs typeface="Arial" charset="0"/>
                </a:rPr>
                <a:t>electric potential =</a:t>
              </a:r>
              <a:r>
                <a:rPr lang="en-US" sz="2000">
                  <a:cs typeface="Arial" charset="0"/>
                </a:rPr>
                <a:t>  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2928" y="3696"/>
              <a:ext cx="2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>
                  <a:cs typeface="Arial" charset="0"/>
                </a:rPr>
                <a:t>electric potential energy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3360" y="3888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cs typeface="Arial" charset="0"/>
                </a:rPr>
                <a:t>charge</a:t>
              </a: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1440" y="3696"/>
              <a:ext cx="374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305800" cy="715963"/>
          </a:xfrm>
        </p:spPr>
        <p:txBody>
          <a:bodyPr/>
          <a:lstStyle/>
          <a:p>
            <a:r>
              <a:rPr lang="en-US" sz="3200" u="sng" dirty="0"/>
              <a:t>Electric potential cont.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1219200" y="838200"/>
            <a:ext cx="5867400" cy="685800"/>
            <a:chOff x="384" y="3648"/>
            <a:chExt cx="3696" cy="432"/>
          </a:xfrm>
        </p:grpSpPr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384" y="3648"/>
              <a:ext cx="3648" cy="423"/>
              <a:chOff x="384" y="3648"/>
              <a:chExt cx="3648" cy="423"/>
            </a:xfrm>
          </p:grpSpPr>
          <p:sp>
            <p:nvSpPr>
              <p:cNvPr id="41989" name="Text Box 5"/>
              <p:cNvSpPr txBox="1">
                <a:spLocks noChangeArrowheads="1"/>
              </p:cNvSpPr>
              <p:nvPr/>
            </p:nvSpPr>
            <p:spPr bwMode="auto">
              <a:xfrm>
                <a:off x="384" y="3744"/>
                <a:ext cx="21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                  electric potential =  </a:t>
                </a:r>
              </a:p>
            </p:txBody>
          </p:sp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2352" y="3648"/>
                <a:ext cx="16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u="sng">
                    <a:cs typeface="Arial" charset="0"/>
                  </a:rPr>
                  <a:t>electric potential energy</a:t>
                </a:r>
              </a:p>
            </p:txBody>
          </p:sp>
          <p:sp>
            <p:nvSpPr>
              <p:cNvPr id="41991" name="Text Box 7"/>
              <p:cNvSpPr txBox="1">
                <a:spLocks noChangeArrowheads="1"/>
              </p:cNvSpPr>
              <p:nvPr/>
            </p:nvSpPr>
            <p:spPr bwMode="auto">
              <a:xfrm>
                <a:off x="2784" y="384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charge</a:t>
                </a:r>
              </a:p>
            </p:txBody>
          </p:sp>
        </p:grp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104" y="3696"/>
              <a:ext cx="29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8305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cs typeface="Arial" charset="0"/>
              </a:rPr>
              <a:t>Units:</a:t>
            </a:r>
            <a:r>
              <a:rPr lang="en-US" sz="2000" dirty="0">
                <a:cs typeface="Arial" charset="0"/>
              </a:rPr>
              <a:t> potential is measured in </a:t>
            </a:r>
            <a:r>
              <a:rPr lang="en-US" sz="2000" i="1" dirty="0">
                <a:cs typeface="Arial" charset="0"/>
              </a:rPr>
              <a:t>voltage, </a:t>
            </a:r>
            <a:r>
              <a:rPr lang="en-US" sz="2000" dirty="0">
                <a:cs typeface="Arial" charset="0"/>
              </a:rPr>
              <a:t>or </a:t>
            </a:r>
            <a:r>
              <a:rPr lang="en-US" sz="2000" i="1" dirty="0">
                <a:cs typeface="Arial" charset="0"/>
              </a:rPr>
              <a:t>volts, V.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cs typeface="Arial" charset="0"/>
              </a:rPr>
              <a:t>		</a:t>
            </a:r>
            <a:r>
              <a:rPr lang="en-US" sz="2000" dirty="0">
                <a:cs typeface="Arial" charset="0"/>
              </a:rPr>
              <a:t>1 volt = 1 Joule/Coulomb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cs typeface="Arial" charset="0"/>
              </a:rPr>
              <a:t>Eg</a:t>
            </a:r>
            <a:r>
              <a:rPr lang="en-US" sz="2000" dirty="0">
                <a:cs typeface="Arial" charset="0"/>
              </a:rPr>
              <a:t>. 12-V battery in your car, means that one terminal is 12 V higher in potential than the other.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cs typeface="Arial" charset="0"/>
              </a:rPr>
              <a:t>Will use terms “electric potential” and “voltage” interchangeably.</a:t>
            </a:r>
            <a:endParaRPr lang="en-US" sz="20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1000" y="3810000"/>
            <a:ext cx="822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Often useful to think of what the electric potential is at various locations without </a:t>
            </a:r>
            <a:r>
              <a:rPr lang="en-US" sz="2000" dirty="0" smtClean="0">
                <a:cs typeface="Arial" charset="0"/>
              </a:rPr>
              <a:t>actually having </a:t>
            </a:r>
            <a:r>
              <a:rPr lang="en-US" sz="2000" dirty="0">
                <a:cs typeface="Arial" charset="0"/>
              </a:rPr>
              <a:t>charge </a:t>
            </a:r>
            <a:r>
              <a:rPr lang="en-US" sz="2000" dirty="0" smtClean="0">
                <a:cs typeface="Arial" charset="0"/>
              </a:rPr>
              <a:t>there.  </a:t>
            </a:r>
            <a:r>
              <a:rPr lang="en-US" sz="2000" dirty="0">
                <a:cs typeface="Arial" charset="0"/>
              </a:rPr>
              <a:t>(See also Ch 23)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Note important difference between energy and potential:</a:t>
            </a:r>
          </a:p>
        </p:txBody>
      </p:sp>
      <p:pic>
        <p:nvPicPr>
          <p:cNvPr id="41995" name="Picture 11" descr="22-25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2996"/>
          <a:stretch>
            <a:fillRect/>
          </a:stretch>
        </p:blipFill>
        <p:spPr>
          <a:xfrm>
            <a:off x="1524000" y="5327650"/>
            <a:ext cx="2057400" cy="1530350"/>
          </a:xfrm>
          <a:noFill/>
          <a:ln/>
        </p:spPr>
      </p:pic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267200" y="5257800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Both the small charged objects are at the </a:t>
            </a:r>
            <a:r>
              <a:rPr lang="en-US" sz="2000" i="1" dirty="0">
                <a:cs typeface="Arial" charset="0"/>
              </a:rPr>
              <a:t>same </a:t>
            </a:r>
            <a:r>
              <a:rPr lang="en-US" sz="2000" i="1" dirty="0" smtClean="0">
                <a:cs typeface="Arial" charset="0"/>
              </a:rPr>
              <a:t>electric potential</a:t>
            </a:r>
            <a:r>
              <a:rPr lang="en-US" sz="2000" dirty="0">
                <a:cs typeface="Arial" charset="0"/>
              </a:rPr>
              <a:t>, but the one with more charge on it has </a:t>
            </a:r>
            <a:r>
              <a:rPr lang="en-US" sz="2000" i="1" dirty="0">
                <a:cs typeface="Arial" charset="0"/>
              </a:rPr>
              <a:t>higher electric potential energy</a:t>
            </a:r>
            <a:r>
              <a:rPr lang="en-US" sz="20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n-US" sz="3200" u="sng" dirty="0"/>
              <a:t>Electrical Energy Storage</a:t>
            </a:r>
          </a:p>
        </p:txBody>
      </p:sp>
      <p:pic>
        <p:nvPicPr>
          <p:cNvPr id="44035" name="Picture 3" descr="22-27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1295400"/>
            <a:ext cx="1909763" cy="2620963"/>
          </a:xfrm>
          <a:noFill/>
          <a:ln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5943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Can store electric energy in a </a:t>
            </a:r>
            <a:r>
              <a:rPr lang="en-US" sz="2000" b="1" dirty="0">
                <a:solidFill>
                  <a:srgbClr val="00B050"/>
                </a:solidFill>
                <a:cs typeface="Arial" charset="0"/>
              </a:rPr>
              <a:t>capacitor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Found in nearly all electronic circuits </a:t>
            </a:r>
            <a:r>
              <a:rPr lang="en-US" sz="2000" dirty="0" err="1">
                <a:cs typeface="Arial" charset="0"/>
              </a:rPr>
              <a:t>eg</a:t>
            </a:r>
            <a:r>
              <a:rPr lang="en-US" sz="2000" dirty="0">
                <a:cs typeface="Arial" charset="0"/>
              </a:rPr>
              <a:t> in photo-flash units.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Simplest is two close but separated parallel plates. When connected to a battery electrons get transferred from one plate to the other until the potential difference between them = voltage of battery.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(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How? </a:t>
            </a:r>
            <a:r>
              <a:rPr lang="en-US" sz="2000" dirty="0" smtClean="0">
                <a:cs typeface="Arial" charset="0"/>
              </a:rPr>
              <a:t>Positive </a:t>
            </a:r>
            <a:r>
              <a:rPr lang="en-US" sz="2000" dirty="0">
                <a:cs typeface="Arial" charset="0"/>
              </a:rPr>
              <a:t>battery terminal attracts electrons from LH plate; these are then pumped through battery, through the – terminal to the opposite plate. Process continues until no more pot. diff. </a:t>
            </a:r>
            <a:r>
              <a:rPr lang="en-US" sz="2000" dirty="0" err="1">
                <a:cs typeface="Arial" charset="0"/>
              </a:rPr>
              <a:t>btn</a:t>
            </a:r>
            <a:r>
              <a:rPr lang="en-US" sz="2000" dirty="0">
                <a:cs typeface="Arial" charset="0"/>
              </a:rPr>
              <a:t> plate and connected terminal.)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534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Discharging: when conducting path links the two charged plates. If very high voltages (</a:t>
            </a:r>
            <a:r>
              <a:rPr lang="en-US" sz="2000" dirty="0" err="1">
                <a:cs typeface="Arial" charset="0"/>
              </a:rPr>
              <a:t>eg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capacitors </a:t>
            </a:r>
            <a:r>
              <a:rPr lang="en-US" sz="2000" dirty="0">
                <a:cs typeface="Arial" charset="0"/>
              </a:rPr>
              <a:t>in </a:t>
            </a:r>
            <a:r>
              <a:rPr lang="en-US" sz="2000" dirty="0" err="1" smtClean="0">
                <a:cs typeface="Arial" charset="0"/>
              </a:rPr>
              <a:t>tv</a:t>
            </a:r>
            <a:r>
              <a:rPr lang="en-US" sz="2000" dirty="0" smtClean="0">
                <a:cs typeface="Arial" charset="0"/>
              </a:rPr>
              <a:t>), </a:t>
            </a:r>
            <a:r>
              <a:rPr lang="en-US" sz="2000" dirty="0">
                <a:cs typeface="Arial" charset="0"/>
              </a:rPr>
              <a:t>its dangerous if you are this path!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e.g. Discharging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is what creates the flash in a camera.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/>
              <a:t>Van de Graaff generator</a:t>
            </a:r>
          </a:p>
        </p:txBody>
      </p:sp>
      <p:pic>
        <p:nvPicPr>
          <p:cNvPr id="46083" name="Picture 3" descr="22-30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219200"/>
            <a:ext cx="4038600" cy="3581400"/>
          </a:xfrm>
          <a:noFill/>
          <a:ln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Is a  common device for building up high voltages: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48006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  <a:cs typeface="Arial" charset="0"/>
              </a:rPr>
              <a:t>EXTRA READING: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Arial" charset="0"/>
              </a:rPr>
              <a:t>Needles maintained at large negative potential w.r.t. ground. They discharge electrons continuously onto the rubber belt which then carry them up into hollow conductor.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Arial" charset="0"/>
              </a:rPr>
              <a:t>Electrons end up on the outer sphere because there has to be 0 E-field inside – picked up by metal points (acting like lightning rods). Inside remains uncharged so more electrons keep coming up – end up with huge voltage on the dome. Can get as high as 20 million volts!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Can raise your hair with this !! Charges go into your hair, causing hairs to repel each other.</a:t>
            </a:r>
            <a:endParaRPr lang="en-US" b="1">
              <a:cs typeface="Arial" charset="0"/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3962400" y="2514600"/>
            <a:ext cx="2514600" cy="1371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/>
      <p:bldP spid="460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Clicker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144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Charge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581" y="871274"/>
            <a:ext cx="8229600" cy="685800"/>
          </a:xfrm>
        </p:spPr>
        <p:txBody>
          <a:bodyPr/>
          <a:lstStyle/>
          <a:p>
            <a:r>
              <a:rPr lang="en-US" sz="2000" dirty="0"/>
              <a:t>Fundamental quantity in all electrical phenomena: positive and negative particles carry “charge”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47581" y="1404674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Arial" charset="0"/>
              </a:rPr>
              <a:t>Recall, protons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6981" y="1633274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Arial" charset="0"/>
              </a:rPr>
              <a:t>electrons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1332781" y="1480874"/>
            <a:ext cx="152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6590581" y="1252274"/>
            <a:ext cx="3048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0679" y="1945241"/>
            <a:ext cx="8686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Attractive force </a:t>
            </a:r>
            <a:r>
              <a:rPr lang="en-US" sz="2000" dirty="0" err="1">
                <a:cs typeface="Arial" charset="0"/>
              </a:rPr>
              <a:t>btn</a:t>
            </a:r>
            <a:r>
              <a:rPr lang="en-US" sz="2000" dirty="0">
                <a:cs typeface="Arial" charset="0"/>
              </a:rPr>
              <a:t> protons and electrons cause them to form atoms, as we saw in Ch.11.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Electrical force is behind all of how atoms bond i.e. behind chemistry…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cs typeface="Arial" charset="0"/>
              </a:rPr>
              <a:t> Every electron has charge  -1.6 x 10</a:t>
            </a:r>
            <a:r>
              <a:rPr lang="en-US" sz="2000" baseline="30000" dirty="0">
                <a:cs typeface="Arial" charset="0"/>
              </a:rPr>
              <a:t>-19</a:t>
            </a:r>
            <a:r>
              <a:rPr lang="en-US" sz="2000" dirty="0">
                <a:cs typeface="Arial" charset="0"/>
              </a:rPr>
              <a:t> C, and every proton 1.6 x 10</a:t>
            </a:r>
            <a:r>
              <a:rPr lang="en-US" sz="2000" baseline="30000" dirty="0">
                <a:cs typeface="Arial" charset="0"/>
              </a:rPr>
              <a:t>-19</a:t>
            </a:r>
            <a:r>
              <a:rPr lang="en-US" sz="2000" dirty="0">
                <a:cs typeface="Arial" charset="0"/>
              </a:rPr>
              <a:t> C </a:t>
            </a:r>
          </a:p>
          <a:p>
            <a:pPr lvl="2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cs typeface="Arial" charset="0"/>
              </a:rPr>
              <a:t>i.e. -1 C represents the charge of 6.25 billion </a:t>
            </a:r>
            <a:r>
              <a:rPr lang="en-US" sz="2000" dirty="0" err="1">
                <a:solidFill>
                  <a:srgbClr val="0070C0"/>
                </a:solidFill>
                <a:cs typeface="Arial" charset="0"/>
              </a:rPr>
              <a:t>billion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 electrons !</a:t>
            </a:r>
          </a:p>
          <a:p>
            <a:pPr lvl="2"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Yet 1C is the amount of charge passing through a 100-W light bulb in just over a second. A lot of electrons!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0500" y="4914211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cs typeface="Arial" charset="0"/>
              </a:rPr>
              <a:t>Charge is always conserved:</a:t>
            </a:r>
            <a:r>
              <a:rPr lang="en-US" sz="20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charge cannot be created or destroyed, but can be transferred from one object to another. 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cs typeface="Arial" charset="0"/>
              </a:rPr>
              <a:t>Eg</a:t>
            </a:r>
            <a:r>
              <a:rPr lang="en-US" sz="2000" dirty="0">
                <a:cs typeface="Arial" charset="0"/>
              </a:rPr>
              <a:t>. Rubbing </a:t>
            </a:r>
            <a:r>
              <a:rPr lang="en-US" sz="2000" dirty="0" smtClean="0">
                <a:cs typeface="Arial" charset="0"/>
              </a:rPr>
              <a:t>a </a:t>
            </a:r>
            <a:r>
              <a:rPr lang="en-US" sz="2000" dirty="0">
                <a:cs typeface="Arial" charset="0"/>
              </a:rPr>
              <a:t>rod with fur – electrons transfer from fur to rod, leaving rod negatively charged, </a:t>
            </a:r>
            <a:r>
              <a:rPr lang="en-US" sz="2000" dirty="0" smtClean="0">
                <a:cs typeface="Arial" charset="0"/>
              </a:rPr>
              <a:t>and </a:t>
            </a:r>
            <a:r>
              <a:rPr lang="en-US" sz="2000" dirty="0">
                <a:cs typeface="Arial" charset="0"/>
              </a:rPr>
              <a:t>fur with exactly same magnitude of positive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 animBg="1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u="sng"/>
              <a:t>More on charge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 </a:t>
            </a:r>
            <a:r>
              <a:rPr lang="en-US" sz="2000" dirty="0"/>
              <a:t>Note that in everyday charging processes (like rubbing objects), it is the </a:t>
            </a:r>
            <a:r>
              <a:rPr lang="en-US" sz="2000" i="1" dirty="0"/>
              <a:t>electrons</a:t>
            </a:r>
            <a:r>
              <a:rPr lang="en-US" sz="2000" dirty="0"/>
              <a:t> that transfer (not the protons). A negatively charged object has an excess of </a:t>
            </a:r>
            <a:r>
              <a:rPr lang="en-US" sz="2000" dirty="0" err="1"/>
              <a:t>e’s</a:t>
            </a:r>
            <a:r>
              <a:rPr lang="en-US" sz="2000" dirty="0"/>
              <a:t>, whereas positively charged one has deficiency (by same amount)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Which object gains the electrons depends on their </a:t>
            </a:r>
            <a:r>
              <a:rPr lang="en-US" sz="2000" b="1" i="1" dirty="0">
                <a:solidFill>
                  <a:srgbClr val="0070C0"/>
                </a:solidFill>
              </a:rPr>
              <a:t>electron affinity</a:t>
            </a:r>
            <a:r>
              <a:rPr lang="en-US" sz="2000" b="1" i="1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/>
              <a:t>Eg</a:t>
            </a:r>
            <a:r>
              <a:rPr lang="en-US" sz="2000" dirty="0"/>
              <a:t>. Rod has greater affinity than fur, so rod becomes –, fur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/>
              <a:t>Eg</a:t>
            </a:r>
            <a:r>
              <a:rPr lang="en-US" sz="2000" dirty="0"/>
              <a:t>. Silk has greater affinity than rod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when rubbed together,  rod becomes +, silk  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/>
              <a:t>Eg</a:t>
            </a:r>
            <a:r>
              <a:rPr lang="en-US" sz="2000" dirty="0"/>
              <a:t>. Combing hair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Comb becomes –, hair + (</a:t>
            </a:r>
            <a:r>
              <a:rPr lang="en-US" sz="2000" dirty="0" err="1"/>
              <a:t>e’s</a:t>
            </a:r>
            <a:r>
              <a:rPr lang="en-US" sz="2000" dirty="0"/>
              <a:t> go from hair to comb)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B050"/>
                </a:solidFill>
              </a:rPr>
              <a:t>Charge is </a:t>
            </a:r>
            <a:r>
              <a:rPr lang="en-US" sz="2000" b="1" dirty="0">
                <a:solidFill>
                  <a:srgbClr val="00B050"/>
                </a:solidFill>
              </a:rPr>
              <a:t>quantized: </a:t>
            </a:r>
            <a:r>
              <a:rPr lang="en-US" sz="2000" dirty="0"/>
              <a:t>cannot divide up charge into smaller units than that of electron (or proton)  i.e. all objects have a charge that is a whole-number multiple of charge of a single e.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en-US" sz="3200" u="sng" dirty="0"/>
              <a:t>Question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Compare the gravitational force between an electron and proton in an H atom with the electrical force between them. Use: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Average radius of H atom = 0.5 x 10</a:t>
            </a:r>
            <a:r>
              <a:rPr lang="en-US" sz="2400" baseline="30000" dirty="0"/>
              <a:t>-10</a:t>
            </a:r>
            <a:r>
              <a:rPr lang="en-US" sz="2400" dirty="0"/>
              <a:t> 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Mass of proton = 1.67 x 10</a:t>
            </a:r>
            <a:r>
              <a:rPr lang="en-US" sz="2400" baseline="30000" dirty="0"/>
              <a:t>-27</a:t>
            </a:r>
            <a:r>
              <a:rPr lang="en-US" sz="2400" dirty="0"/>
              <a:t> kg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Mass of electron = proton mass/2000 = 8.35 x 10</a:t>
            </a:r>
            <a:r>
              <a:rPr lang="en-US" sz="2400" baseline="30000" dirty="0"/>
              <a:t>-31 </a:t>
            </a:r>
            <a:r>
              <a:rPr lang="en-US" sz="2400" dirty="0"/>
              <a:t>kg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</a:t>
            </a:r>
            <a:r>
              <a:rPr lang="en-US" sz="2000" dirty="0" err="1">
                <a:solidFill>
                  <a:srgbClr val="993366"/>
                </a:solidFill>
              </a:rPr>
              <a:t>Felec</a:t>
            </a:r>
            <a:r>
              <a:rPr lang="en-US" sz="2000" dirty="0">
                <a:solidFill>
                  <a:srgbClr val="993366"/>
                </a:solidFill>
              </a:rPr>
              <a:t> = </a:t>
            </a:r>
            <a:r>
              <a:rPr lang="en-US" sz="2000" i="1" dirty="0" err="1">
                <a:solidFill>
                  <a:srgbClr val="993366"/>
                </a:solidFill>
              </a:rPr>
              <a:t>kq</a:t>
            </a:r>
            <a:r>
              <a:rPr lang="en-US" sz="2000" i="1" baseline="-25000" dirty="0" err="1">
                <a:solidFill>
                  <a:srgbClr val="993366"/>
                </a:solidFill>
              </a:rPr>
              <a:t>e</a:t>
            </a:r>
            <a:r>
              <a:rPr lang="en-US" sz="2000" i="1" dirty="0" err="1">
                <a:solidFill>
                  <a:srgbClr val="993366"/>
                </a:solidFill>
              </a:rPr>
              <a:t>q</a:t>
            </a:r>
            <a:r>
              <a:rPr lang="en-US" sz="2000" i="1" baseline="-25000" dirty="0" err="1">
                <a:solidFill>
                  <a:srgbClr val="993366"/>
                </a:solidFill>
              </a:rPr>
              <a:t>p</a:t>
            </a:r>
            <a:r>
              <a:rPr lang="en-US" sz="2000" i="1" dirty="0">
                <a:solidFill>
                  <a:srgbClr val="993366"/>
                </a:solidFill>
              </a:rPr>
              <a:t>/d</a:t>
            </a:r>
            <a:r>
              <a:rPr lang="en-US" sz="2000" i="1" baseline="30000" dirty="0">
                <a:solidFill>
                  <a:srgbClr val="993366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993366"/>
                </a:solidFill>
              </a:rPr>
              <a:t>			      = (9x10</a:t>
            </a:r>
            <a:r>
              <a:rPr lang="en-US" sz="2000" baseline="30000" dirty="0">
                <a:solidFill>
                  <a:srgbClr val="993366"/>
                </a:solidFill>
              </a:rPr>
              <a:t>9</a:t>
            </a:r>
            <a:r>
              <a:rPr lang="en-US" sz="2000" dirty="0">
                <a:solidFill>
                  <a:srgbClr val="993366"/>
                </a:solidFill>
              </a:rPr>
              <a:t>)(1.6 x 10</a:t>
            </a:r>
            <a:r>
              <a:rPr lang="en-US" sz="2000" baseline="30000" dirty="0">
                <a:solidFill>
                  <a:srgbClr val="993366"/>
                </a:solidFill>
              </a:rPr>
              <a:t>-19</a:t>
            </a:r>
            <a:r>
              <a:rPr lang="en-US" sz="2000" dirty="0">
                <a:solidFill>
                  <a:srgbClr val="993366"/>
                </a:solidFill>
              </a:rPr>
              <a:t>)(1.6 x 10</a:t>
            </a:r>
            <a:r>
              <a:rPr lang="en-US" sz="2000" baseline="30000" dirty="0">
                <a:solidFill>
                  <a:srgbClr val="993366"/>
                </a:solidFill>
              </a:rPr>
              <a:t>-19</a:t>
            </a:r>
            <a:r>
              <a:rPr lang="en-US" sz="2000" dirty="0">
                <a:solidFill>
                  <a:srgbClr val="993366"/>
                </a:solidFill>
              </a:rPr>
              <a:t>)/(0.5x10</a:t>
            </a:r>
            <a:r>
              <a:rPr lang="en-US" sz="2000" baseline="30000" dirty="0">
                <a:solidFill>
                  <a:srgbClr val="993366"/>
                </a:solidFill>
              </a:rPr>
              <a:t>-10</a:t>
            </a:r>
            <a:r>
              <a:rPr lang="en-US" sz="2000" dirty="0">
                <a:solidFill>
                  <a:srgbClr val="993366"/>
                </a:solidFill>
              </a:rPr>
              <a:t>)</a:t>
            </a:r>
            <a:r>
              <a:rPr lang="en-US" sz="2000" baseline="30000" dirty="0">
                <a:solidFill>
                  <a:srgbClr val="993366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993366"/>
                </a:solidFill>
              </a:rPr>
              <a:t>			    = </a:t>
            </a:r>
            <a:r>
              <a:rPr lang="en-US" sz="2000" u="sng" dirty="0">
                <a:solidFill>
                  <a:srgbClr val="993366"/>
                </a:solidFill>
              </a:rPr>
              <a:t>9.2 x 10</a:t>
            </a:r>
            <a:r>
              <a:rPr lang="en-US" sz="2000" u="sng" baseline="30000" dirty="0">
                <a:solidFill>
                  <a:srgbClr val="993366"/>
                </a:solidFill>
              </a:rPr>
              <a:t>-8</a:t>
            </a:r>
            <a:r>
              <a:rPr lang="en-US" sz="2000" u="sng" dirty="0">
                <a:solidFill>
                  <a:srgbClr val="993366"/>
                </a:solidFill>
              </a:rPr>
              <a:t> N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993366"/>
                </a:solidFill>
              </a:rPr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993366"/>
                </a:solidFill>
              </a:rPr>
              <a:t>		</a:t>
            </a:r>
            <a:r>
              <a:rPr lang="en-US" sz="2000" dirty="0" err="1">
                <a:solidFill>
                  <a:srgbClr val="993366"/>
                </a:solidFill>
              </a:rPr>
              <a:t>Fgrav</a:t>
            </a:r>
            <a:r>
              <a:rPr lang="en-US" sz="2000" dirty="0">
                <a:solidFill>
                  <a:srgbClr val="993366"/>
                </a:solidFill>
              </a:rPr>
              <a:t> = </a:t>
            </a:r>
            <a:r>
              <a:rPr lang="en-US" sz="2000" i="1" dirty="0">
                <a:solidFill>
                  <a:srgbClr val="993366"/>
                </a:solidFill>
              </a:rPr>
              <a:t>Gm</a:t>
            </a:r>
            <a:r>
              <a:rPr lang="en-US" sz="2000" i="1" baseline="-25000" dirty="0">
                <a:solidFill>
                  <a:srgbClr val="993366"/>
                </a:solidFill>
              </a:rPr>
              <a:t>1</a:t>
            </a:r>
            <a:r>
              <a:rPr lang="en-US" sz="2000" i="1" dirty="0">
                <a:solidFill>
                  <a:srgbClr val="993366"/>
                </a:solidFill>
              </a:rPr>
              <a:t>m</a:t>
            </a:r>
            <a:r>
              <a:rPr lang="en-US" sz="2000" i="1" baseline="-25000" dirty="0">
                <a:solidFill>
                  <a:srgbClr val="993366"/>
                </a:solidFill>
              </a:rPr>
              <a:t>2</a:t>
            </a:r>
            <a:r>
              <a:rPr lang="en-US" sz="2000" i="1" dirty="0">
                <a:solidFill>
                  <a:srgbClr val="993366"/>
                </a:solidFill>
              </a:rPr>
              <a:t>/d</a:t>
            </a:r>
            <a:r>
              <a:rPr lang="en-US" sz="2000" i="1" baseline="30000" dirty="0">
                <a:solidFill>
                  <a:srgbClr val="993366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993366"/>
                </a:solidFill>
              </a:rPr>
              <a:t>		      =(6.67 x 10</a:t>
            </a:r>
            <a:r>
              <a:rPr lang="en-US" sz="2000" baseline="30000" dirty="0">
                <a:solidFill>
                  <a:srgbClr val="993366"/>
                </a:solidFill>
              </a:rPr>
              <a:t>-11</a:t>
            </a:r>
            <a:r>
              <a:rPr lang="en-US" sz="2000" dirty="0">
                <a:solidFill>
                  <a:srgbClr val="993366"/>
                </a:solidFill>
              </a:rPr>
              <a:t>)(1.67 x 10</a:t>
            </a:r>
            <a:r>
              <a:rPr lang="en-US" sz="2000" baseline="30000" dirty="0">
                <a:solidFill>
                  <a:srgbClr val="993366"/>
                </a:solidFill>
              </a:rPr>
              <a:t>-27</a:t>
            </a:r>
            <a:r>
              <a:rPr lang="en-US" sz="2000" dirty="0">
                <a:solidFill>
                  <a:srgbClr val="993366"/>
                </a:solidFill>
              </a:rPr>
              <a:t>)(8.35 x 10</a:t>
            </a:r>
            <a:r>
              <a:rPr lang="en-US" sz="2000" baseline="30000" dirty="0">
                <a:solidFill>
                  <a:srgbClr val="993366"/>
                </a:solidFill>
              </a:rPr>
              <a:t>-31 </a:t>
            </a:r>
            <a:r>
              <a:rPr lang="en-US" sz="2000" dirty="0">
                <a:solidFill>
                  <a:srgbClr val="993366"/>
                </a:solidFill>
              </a:rPr>
              <a:t>kg)/(0.5x10</a:t>
            </a:r>
            <a:r>
              <a:rPr lang="en-US" sz="2000" baseline="30000" dirty="0">
                <a:solidFill>
                  <a:srgbClr val="993366"/>
                </a:solidFill>
              </a:rPr>
              <a:t>-10</a:t>
            </a:r>
            <a:r>
              <a:rPr lang="en-US" sz="2000" dirty="0">
                <a:solidFill>
                  <a:srgbClr val="993366"/>
                </a:solidFill>
              </a:rPr>
              <a:t>)</a:t>
            </a:r>
            <a:r>
              <a:rPr lang="en-US" sz="2000" baseline="30000" dirty="0">
                <a:solidFill>
                  <a:srgbClr val="993366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aseline="30000" dirty="0">
                <a:solidFill>
                  <a:srgbClr val="993366"/>
                </a:solidFill>
              </a:rPr>
              <a:t>                                                   </a:t>
            </a:r>
            <a:r>
              <a:rPr lang="en-US" sz="2000" dirty="0">
                <a:solidFill>
                  <a:srgbClr val="993366"/>
                </a:solidFill>
              </a:rPr>
              <a:t>= </a:t>
            </a:r>
            <a:r>
              <a:rPr lang="en-US" sz="2000" u="sng" dirty="0">
                <a:solidFill>
                  <a:srgbClr val="993366"/>
                </a:solidFill>
              </a:rPr>
              <a:t>3.7 x </a:t>
            </a:r>
            <a:r>
              <a:rPr lang="en-US" sz="2000" u="sng" dirty="0" smtClean="0">
                <a:solidFill>
                  <a:srgbClr val="993366"/>
                </a:solidFill>
              </a:rPr>
              <a:t>10</a:t>
            </a:r>
            <a:r>
              <a:rPr lang="en-US" sz="2000" u="sng" baseline="30000" dirty="0" smtClean="0">
                <a:solidFill>
                  <a:srgbClr val="993366"/>
                </a:solidFill>
              </a:rPr>
              <a:t>-47 </a:t>
            </a:r>
            <a:r>
              <a:rPr lang="en-US" sz="2000" u="sng" dirty="0">
                <a:solidFill>
                  <a:srgbClr val="993366"/>
                </a:solidFill>
              </a:rPr>
              <a:t>N </a:t>
            </a:r>
            <a:r>
              <a:rPr lang="en-US" sz="2000" dirty="0">
                <a:solidFill>
                  <a:srgbClr val="993366"/>
                </a:solidFill>
              </a:rPr>
              <a:t>   </a:t>
            </a:r>
            <a:r>
              <a:rPr lang="en-US" sz="2000" i="1" dirty="0">
                <a:solidFill>
                  <a:srgbClr val="993366"/>
                </a:solidFill>
              </a:rPr>
              <a:t>-- far smaller</a:t>
            </a:r>
            <a:r>
              <a:rPr lang="en-US" sz="2000" i="1" dirty="0" smtClean="0">
                <a:solidFill>
                  <a:srgbClr val="993366"/>
                </a:solidFill>
              </a:rPr>
              <a:t>!</a:t>
            </a:r>
            <a:endParaRPr lang="en-US" sz="2000" i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581" y="30628"/>
            <a:ext cx="8229600" cy="1143000"/>
          </a:xfrm>
        </p:spPr>
        <p:txBody>
          <a:bodyPr/>
          <a:lstStyle/>
          <a:p>
            <a:r>
              <a:rPr lang="en-US" sz="3200" b="1" u="sng" dirty="0"/>
              <a:t>Clicker Question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66" y="0"/>
            <a:ext cx="8229600" cy="1143000"/>
          </a:xfrm>
        </p:spPr>
        <p:txBody>
          <a:bodyPr/>
          <a:lstStyle/>
          <a:p>
            <a:r>
              <a:rPr lang="en-US" sz="3200" u="sng"/>
              <a:t>Conductors and Insulators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049" y="914400"/>
            <a:ext cx="8839200" cy="5029200"/>
          </a:xfrm>
        </p:spPr>
        <p:txBody>
          <a:bodyPr/>
          <a:lstStyle/>
          <a:p>
            <a:r>
              <a:rPr lang="en-US" sz="2000" dirty="0"/>
              <a:t>How easy is it to get an electric current to flow across a material? Property called  </a:t>
            </a:r>
            <a:r>
              <a:rPr lang="en-US" sz="2000" b="1" dirty="0">
                <a:solidFill>
                  <a:srgbClr val="0070C0"/>
                </a:solidFill>
              </a:rPr>
              <a:t>electrical conductivity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/>
              <a:t>Depends on how strongly the electrons are anchored to the nuclei:</a:t>
            </a:r>
          </a:p>
          <a:p>
            <a:pPr>
              <a:buFontTx/>
              <a:buNone/>
            </a:pPr>
            <a:r>
              <a:rPr lang="en-US" sz="2000" dirty="0"/>
              <a:t>Good </a:t>
            </a:r>
            <a:r>
              <a:rPr lang="en-US" sz="2000" b="1" dirty="0">
                <a:solidFill>
                  <a:srgbClr val="0070C0"/>
                </a:solidFill>
              </a:rPr>
              <a:t>conductor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dirty="0" smtClean="0"/>
              <a:t>e.g</a:t>
            </a:r>
            <a:r>
              <a:rPr lang="en-US" sz="2000" dirty="0"/>
              <a:t>. metal. Electrons freely wander in the material, they are “loose”. Good conductors of electrical current are also good heat conductors.</a:t>
            </a:r>
          </a:p>
          <a:p>
            <a:pPr>
              <a:buFontTx/>
              <a:buNone/>
            </a:pPr>
            <a:r>
              <a:rPr lang="en-US" sz="2000" dirty="0"/>
              <a:t>Good </a:t>
            </a:r>
            <a:r>
              <a:rPr lang="en-US" sz="2000" b="1" dirty="0">
                <a:solidFill>
                  <a:srgbClr val="0070C0"/>
                </a:solidFill>
              </a:rPr>
              <a:t>insulator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e.g. </a:t>
            </a:r>
            <a:r>
              <a:rPr lang="en-US" sz="2000" dirty="0"/>
              <a:t>rubber, glass, wood. Electrons tightly bound to nuclei, so hard to make them flow. Hence, poor conductors of current and of heat.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Electrical resistivity </a:t>
            </a:r>
            <a:r>
              <a:rPr lang="en-US" sz="2000" b="1" dirty="0"/>
              <a:t>– </a:t>
            </a:r>
            <a:r>
              <a:rPr lang="en-US" sz="2000" dirty="0"/>
              <a:t>quantifies how much a material resists current flow. </a:t>
            </a:r>
          </a:p>
          <a:p>
            <a:pPr>
              <a:buFontTx/>
              <a:buNone/>
            </a:pPr>
            <a:r>
              <a:rPr lang="en-US" sz="2000" dirty="0"/>
              <a:t>Insulator has very high resistance (or resistivity), conductor very low. There is a range, depending on the material.</a:t>
            </a:r>
          </a:p>
          <a:p>
            <a:pPr>
              <a:buFontTx/>
              <a:buNone/>
            </a:pPr>
            <a:r>
              <a:rPr lang="en-US" sz="2000" dirty="0"/>
              <a:t>(More on this in Ch 23)</a:t>
            </a:r>
          </a:p>
          <a:p>
            <a:pPr>
              <a:buFontTx/>
              <a:buNone/>
            </a:pP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sz="2800" u="sng" dirty="0"/>
              <a:t>Semiconductors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20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Materials that can be made to behave sometimes as insulators, sometimes as conductors.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E.g</a:t>
            </a:r>
            <a:r>
              <a:rPr lang="en-US" sz="2000" dirty="0">
                <a:solidFill>
                  <a:srgbClr val="0070C0"/>
                </a:solidFill>
              </a:rPr>
              <a:t>. Germanium, silicon. In pure crystalline form, are insulators. But if replace even one atom in 10 million with an impurity atom (</a:t>
            </a:r>
            <a:r>
              <a:rPr lang="en-US" sz="2000" dirty="0" smtClean="0">
                <a:solidFill>
                  <a:srgbClr val="0070C0"/>
                </a:solidFill>
              </a:rPr>
              <a:t>i.e. </a:t>
            </a:r>
            <a:r>
              <a:rPr lang="en-US" sz="2000" dirty="0">
                <a:solidFill>
                  <a:srgbClr val="0070C0"/>
                </a:solidFill>
              </a:rPr>
              <a:t>a different type of atom that has a different # of electrons in their outer shell), it becomes an excellent conductor.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Transistors</a:t>
            </a:r>
            <a:r>
              <a:rPr lang="en-US" sz="2000" dirty="0"/>
              <a:t>: thin layers of semiconducting materials joined together.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Used to control flow of currents, detect and amplify radio signals, act as digital switches…An integrated circuit contains many transistors.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Light can cause conduction in semiconductors</a:t>
            </a:r>
            <a:r>
              <a:rPr lang="en-US" sz="20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E.g</a:t>
            </a:r>
            <a:r>
              <a:rPr lang="en-US" sz="2000" dirty="0">
                <a:solidFill>
                  <a:srgbClr val="0070C0"/>
                </a:solidFill>
              </a:rPr>
              <a:t>. In the dark, selenium is a good insulator, can hold electric charge for long time. But if shine light on it, charge quickly leaks away to surroundings.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This is the basis of </a:t>
            </a:r>
            <a:r>
              <a:rPr lang="en-US" sz="2000" dirty="0" err="1"/>
              <a:t>xerox</a:t>
            </a:r>
            <a:r>
              <a:rPr lang="en-US" sz="2000" dirty="0"/>
              <a:t> machines! Black plastic powder sticks only to the charged areas which have </a:t>
            </a:r>
            <a:r>
              <a:rPr lang="en-US" sz="2000" i="1" dirty="0"/>
              <a:t>not </a:t>
            </a:r>
            <a:r>
              <a:rPr lang="en-US" sz="2000" dirty="0"/>
              <a:t>been exposed to light – hence reproduces pattern of the light.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Superconductors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525963"/>
          </a:xfrm>
        </p:spPr>
        <p:txBody>
          <a:bodyPr/>
          <a:lstStyle/>
          <a:p>
            <a:r>
              <a:rPr lang="en-US" sz="2000" dirty="0"/>
              <a:t>Have </a:t>
            </a:r>
            <a:r>
              <a:rPr lang="en-US" sz="2000" b="1" dirty="0"/>
              <a:t>zero resistance, infinite </a:t>
            </a:r>
            <a:r>
              <a:rPr lang="en-US" sz="2000" b="1" dirty="0" smtClean="0"/>
              <a:t>conductivity </a:t>
            </a:r>
            <a:r>
              <a:rPr lang="en-US" sz="2000" dirty="0" smtClean="0"/>
              <a:t>below a critical  temperature </a:t>
            </a:r>
            <a:endParaRPr lang="en-US" sz="2000" dirty="0"/>
          </a:p>
          <a:p>
            <a:r>
              <a:rPr lang="en-US" sz="2000" dirty="0"/>
              <a:t>Not common! Have to cool to very </a:t>
            </a:r>
            <a:r>
              <a:rPr lang="en-US" sz="2000" dirty="0" err="1"/>
              <a:t>very</a:t>
            </a:r>
            <a:r>
              <a:rPr lang="en-US" sz="2000" dirty="0"/>
              <a:t> low temperatures.</a:t>
            </a:r>
          </a:p>
          <a:p>
            <a:endParaRPr lang="en-US" sz="2000" dirty="0"/>
          </a:p>
          <a:p>
            <a:r>
              <a:rPr lang="en-US" sz="2000" dirty="0"/>
              <a:t>Current passes without losing energy, no heat loss. </a:t>
            </a:r>
          </a:p>
          <a:p>
            <a:endParaRPr lang="en-US" sz="2000" dirty="0"/>
          </a:p>
          <a:p>
            <a:r>
              <a:rPr lang="en-US" sz="2000" dirty="0"/>
              <a:t>Discovered in 1911 in metals near absolute zero (recall this is 0</a:t>
            </a:r>
            <a:r>
              <a:rPr lang="en-US" sz="2000" baseline="30000" dirty="0"/>
              <a:t>o</a:t>
            </a:r>
            <a:r>
              <a:rPr lang="en-US" sz="2000" dirty="0"/>
              <a:t>K, -273</a:t>
            </a:r>
            <a:r>
              <a:rPr lang="en-US" sz="2000" baseline="30000" dirty="0"/>
              <a:t>o</a:t>
            </a:r>
            <a:r>
              <a:rPr lang="en-US" sz="2000" dirty="0"/>
              <a:t>C)</a:t>
            </a:r>
          </a:p>
          <a:p>
            <a:endParaRPr lang="en-US" sz="2000" dirty="0"/>
          </a:p>
          <a:p>
            <a:r>
              <a:rPr lang="en-US" sz="2000" dirty="0"/>
              <a:t>Discovered in 1987 in non-metallic compound (ceramic) at “high” temperature around 100  K, (-173</a:t>
            </a:r>
            <a:r>
              <a:rPr lang="en-US" sz="2000" baseline="30000" dirty="0"/>
              <a:t>o</a:t>
            </a:r>
            <a:r>
              <a:rPr lang="en-US" sz="2000" dirty="0"/>
              <a:t>C)</a:t>
            </a:r>
          </a:p>
          <a:p>
            <a:endParaRPr lang="en-US" sz="2000" dirty="0"/>
          </a:p>
          <a:p>
            <a:r>
              <a:rPr lang="en-US" sz="2000" dirty="0"/>
              <a:t>Under intense research! Many useful applications </a:t>
            </a:r>
            <a:r>
              <a:rPr lang="en-US" sz="2000" dirty="0" err="1"/>
              <a:t>eg</a:t>
            </a:r>
            <a:r>
              <a:rPr lang="en-US" sz="2000" dirty="0"/>
              <a:t> transmission of power without loss, magnetically-levitated trains…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2560</Words>
  <Application>Microsoft Office PowerPoint</Application>
  <PresentationFormat>On-screen Show (4:3)</PresentationFormat>
  <Paragraphs>247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Default Design</vt:lpstr>
      <vt:lpstr>PowerPoint Presentation</vt:lpstr>
      <vt:lpstr>Electrical Force: Coulomb’s Law</vt:lpstr>
      <vt:lpstr>Charge</vt:lpstr>
      <vt:lpstr>More on charge</vt:lpstr>
      <vt:lpstr>Question</vt:lpstr>
      <vt:lpstr>Clicker Question</vt:lpstr>
      <vt:lpstr>Conductors and Insulators</vt:lpstr>
      <vt:lpstr>Semiconductors</vt:lpstr>
      <vt:lpstr>Superconductors</vt:lpstr>
      <vt:lpstr>Charging</vt:lpstr>
      <vt:lpstr>Clicker Question</vt:lpstr>
      <vt:lpstr>(2) Charging by induction</vt:lpstr>
      <vt:lpstr>PowerPoint Presentation</vt:lpstr>
      <vt:lpstr>PowerPoint Presentation</vt:lpstr>
      <vt:lpstr>Charge polarization</vt:lpstr>
      <vt:lpstr>Charge polarization continued</vt:lpstr>
      <vt:lpstr>PowerPoint Presentation</vt:lpstr>
      <vt:lpstr>Electric Field</vt:lpstr>
      <vt:lpstr>Electric field cont.</vt:lpstr>
      <vt:lpstr>Clicker Question</vt:lpstr>
      <vt:lpstr>Electrical Shielding</vt:lpstr>
      <vt:lpstr>PowerPoint Presentation</vt:lpstr>
      <vt:lpstr>Electric Potential</vt:lpstr>
      <vt:lpstr>Electric potential cont.</vt:lpstr>
      <vt:lpstr>Clicker Question</vt:lpstr>
      <vt:lpstr>Electrical Energy Storage</vt:lpstr>
      <vt:lpstr>Van de Graaff generator</vt:lpstr>
      <vt:lpstr>Clicker Question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neepa_m</dc:creator>
  <cp:lastModifiedBy>Neepa</cp:lastModifiedBy>
  <cp:revision>82</cp:revision>
  <dcterms:created xsi:type="dcterms:W3CDTF">2009-10-30T20:11:41Z</dcterms:created>
  <dcterms:modified xsi:type="dcterms:W3CDTF">2016-11-04T21:05:38Z</dcterms:modified>
</cp:coreProperties>
</file>