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9" r:id="rId2"/>
    <p:sldId id="297" r:id="rId3"/>
    <p:sldId id="298" r:id="rId4"/>
    <p:sldId id="295" r:id="rId5"/>
    <p:sldId id="296" r:id="rId6"/>
    <p:sldId id="299" r:id="rId7"/>
    <p:sldId id="289" r:id="rId8"/>
    <p:sldId id="290" r:id="rId9"/>
    <p:sldId id="291" r:id="rId10"/>
    <p:sldId id="293" r:id="rId11"/>
    <p:sldId id="256" r:id="rId12"/>
    <p:sldId id="273" r:id="rId13"/>
    <p:sldId id="258" r:id="rId14"/>
    <p:sldId id="282" r:id="rId15"/>
    <p:sldId id="271" r:id="rId16"/>
    <p:sldId id="259" r:id="rId17"/>
    <p:sldId id="265" r:id="rId18"/>
    <p:sldId id="283" r:id="rId19"/>
    <p:sldId id="275" r:id="rId20"/>
    <p:sldId id="278" r:id="rId21"/>
    <p:sldId id="287" r:id="rId22"/>
    <p:sldId id="281" r:id="rId23"/>
    <p:sldId id="261" r:id="rId24"/>
    <p:sldId id="263" r:id="rId25"/>
    <p:sldId id="286" r:id="rId26"/>
    <p:sldId id="264" r:id="rId27"/>
    <p:sldId id="285" r:id="rId28"/>
    <p:sldId id="277" r:id="rId29"/>
    <p:sldId id="276" r:id="rId30"/>
    <p:sldId id="268" r:id="rId31"/>
    <p:sldId id="26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483A51-D917-4DFA-8BA8-08B32E72C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69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52AE6-B093-41BB-87EC-C1A87D10E2DF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83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1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E60BA-0D07-45EE-B63D-1AA93719B97C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Talk about automobile speedometer etc. </a:t>
            </a:r>
          </a:p>
        </p:txBody>
      </p:sp>
    </p:spTree>
    <p:extLst>
      <p:ext uri="{BB962C8B-B14F-4D97-AF65-F5344CB8AC3E}">
        <p14:creationId xmlns:p14="http://schemas.microsoft.com/office/powerpoint/2010/main" val="1249720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937C5-1F29-4AD4-9275-5B87FC48BB2D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Talk about automobile speedometer etc. </a:t>
            </a:r>
          </a:p>
        </p:txBody>
      </p:sp>
    </p:spTree>
    <p:extLst>
      <p:ext uri="{BB962C8B-B14F-4D97-AF65-F5344CB8AC3E}">
        <p14:creationId xmlns:p14="http://schemas.microsoft.com/office/powerpoint/2010/main" val="2936234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7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6EC37-EAA3-46A3-875C-C5ED3DFA060A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2130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09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49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1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0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5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F2AED-0FD6-45B0-9615-DB6B447916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Mention www.physicsplace.com</a:t>
            </a:r>
          </a:p>
        </p:txBody>
      </p:sp>
    </p:spTree>
    <p:extLst>
      <p:ext uri="{BB962C8B-B14F-4D97-AF65-F5344CB8AC3E}">
        <p14:creationId xmlns:p14="http://schemas.microsoft.com/office/powerpoint/2010/main" val="4106457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85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700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9BE80-7356-4F49-B444-3374F8855AC0}" type="slidenum">
              <a:rPr lang="en-US"/>
              <a:pPr/>
              <a:t>24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Throw ball up and ask them at various points. </a:t>
            </a:r>
          </a:p>
        </p:txBody>
      </p:sp>
    </p:spTree>
    <p:extLst>
      <p:ext uri="{BB962C8B-B14F-4D97-AF65-F5344CB8AC3E}">
        <p14:creationId xmlns:p14="http://schemas.microsoft.com/office/powerpoint/2010/main" val="584247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481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50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331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452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10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483A51-D917-4DFA-8BA8-08B32E72C2B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0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86E8E-53AC-4AE9-BFFB-F67A89F12BB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771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0C5A1-049B-4DE7-B198-BB03613FF3F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850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2B2F2-A9E1-4D03-8246-4655A7D9670F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2867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AA13A-E668-4B3F-BB79-08D524FC684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kind of notion of inertia was a hang-up for scientists bacn in copernicus time before Galileo.</a:t>
            </a:r>
          </a:p>
        </p:txBody>
      </p:sp>
    </p:spTree>
    <p:extLst>
      <p:ext uri="{BB962C8B-B14F-4D97-AF65-F5344CB8AC3E}">
        <p14:creationId xmlns:p14="http://schemas.microsoft.com/office/powerpoint/2010/main" val="375535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EC293-1888-48A2-941E-1F026F95C2CF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5025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DF0E6-F925-48F6-BC23-7E8029A05C77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00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24412-AC6C-4FCB-B1C4-121E4D6E3CBC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80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EAF85-98ED-4EDF-AF31-A6C94510B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B989-29AC-451B-AF7F-94221C87D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7B83-D8E4-4DF6-ABC2-C77525277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7181-D8EC-43C6-990C-B8B9D1F6C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A956-E7BF-439A-8D16-D464863AC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17733-4AD7-41AA-8E13-5FD4F7FB2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0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02AC-EE88-4849-92A7-A35BB7E2F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58515-DA50-480C-B607-08F8B6436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A039-0893-4233-9C7D-B3ED41A70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40130-5E78-4100-8D83-3E9178A3F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10F9A-A329-474D-B48B-B2B2A38DE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07DD5-219F-42DF-974B-E5874B627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44386-B61D-465E-A25D-4A02A62A6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2CAC-27B7-418A-91E4-4E541488E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9091C2B-C8D0-46D6-8CDD-495ECAF00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maitra@hunter.cuny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04800" y="0"/>
            <a:ext cx="88392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800080"/>
                </a:solidFill>
              </a:rPr>
              <a:t>			Physics 100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/>
              <a:t> </a:t>
            </a:r>
            <a:r>
              <a:rPr lang="en-US" sz="2400" dirty="0" smtClean="0">
                <a:latin typeface="Calibri" pitchFamily="34" charset="0"/>
              </a:rPr>
              <a:t>Please pick </a:t>
            </a:r>
            <a:r>
              <a:rPr lang="en-US" sz="2400" dirty="0">
                <a:latin typeface="Calibri" pitchFamily="34" charset="0"/>
              </a:rPr>
              <a:t>up a clicker!</a:t>
            </a:r>
          </a:p>
          <a:p>
            <a:endParaRPr lang="en-US" sz="24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sz="2400" dirty="0">
                <a:latin typeface="Calibri" pitchFamily="34" charset="0"/>
              </a:rPr>
              <a:t>  Reminder: All lecture notes posted, after lecture, </a:t>
            </a:r>
            <a:r>
              <a:rPr lang="en-US" sz="2400" dirty="0" smtClean="0">
                <a:latin typeface="Calibri" pitchFamily="34" charset="0"/>
              </a:rPr>
              <a:t>follow link at:</a:t>
            </a:r>
            <a:endParaRPr lang="en-US" sz="2400" dirty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 smtClean="0">
                <a:solidFill>
                  <a:srgbClr val="3333CC"/>
                </a:solidFill>
              </a:rPr>
              <a:t>http://</a:t>
            </a:r>
            <a:r>
              <a:rPr lang="en-US" sz="2000" dirty="0" smtClean="0">
                <a:solidFill>
                  <a:srgbClr val="3333CC"/>
                </a:solidFill>
              </a:rPr>
              <a:t>www.hunter.cuny.edu/physics/courses/physics100/spring-2016</a:t>
            </a:r>
            <a:endParaRPr lang="en-US" sz="2000" dirty="0"/>
          </a:p>
          <a:p>
            <a:endParaRPr lang="en-US" sz="20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400" u="sng" dirty="0" smtClean="0">
                <a:solidFill>
                  <a:srgbClr val="00B050"/>
                </a:solidFill>
                <a:latin typeface="Calibri" pitchFamily="34" charset="0"/>
              </a:rPr>
              <a:t>Note</a:t>
            </a:r>
            <a:r>
              <a:rPr lang="en-US" sz="2400" u="sng" dirty="0" smtClean="0">
                <a:solidFill>
                  <a:srgbClr val="00B050"/>
                </a:solidFill>
                <a:latin typeface="Calibri" pitchFamily="34" charset="0"/>
              </a:rPr>
              <a:t>: </a:t>
            </a: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</a:rPr>
              <a:t>Before the actual lecture, a  “Pre-Lecture” is available on line, which is the lecture (more or less)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</a:rPr>
              <a:t>without</a:t>
            </a: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</a:rPr>
              <a:t> clicker questions. Pre-lectures are removed after the lecture, replaced by the actual lecture.</a:t>
            </a:r>
            <a:r>
              <a:rPr lang="en-US" sz="24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</a:rPr>
              <a:t>Even if you download the pre-lecture, you should later download and go through the lecture.</a:t>
            </a:r>
            <a:r>
              <a:rPr lang="en-US" sz="3200" dirty="0" smtClean="0">
                <a:solidFill>
                  <a:srgbClr val="800080"/>
                </a:solidFill>
                <a:latin typeface="Calibri" pitchFamily="34" charset="0"/>
              </a:rPr>
              <a:t> 	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Today</a:t>
            </a:r>
            <a:r>
              <a:rPr lang="en-US" sz="3200" b="1" dirty="0">
                <a:solidFill>
                  <a:schemeClr val="accent2"/>
                </a:solidFill>
                <a:latin typeface="Calibri" pitchFamily="34" charset="0"/>
              </a:rPr>
              <a:t>:</a:t>
            </a:r>
            <a:r>
              <a:rPr lang="en-US" sz="3200" dirty="0">
                <a:latin typeface="Calibri" pitchFamily="34" charset="0"/>
              </a:rPr>
              <a:t> Chapter </a:t>
            </a:r>
            <a:r>
              <a:rPr lang="en-US" sz="3200" dirty="0" smtClean="0">
                <a:latin typeface="Calibri" pitchFamily="34" charset="0"/>
              </a:rPr>
              <a:t>3 </a:t>
            </a:r>
            <a:r>
              <a:rPr lang="en-US" sz="3200" dirty="0" smtClean="0">
                <a:latin typeface="Calibri" pitchFamily="34" charset="0"/>
              </a:rPr>
              <a:t>-- </a:t>
            </a:r>
            <a:r>
              <a:rPr lang="en-US" sz="2400" i="1" dirty="0" smtClean="0">
                <a:latin typeface="Calibri" pitchFamily="34" charset="0"/>
              </a:rPr>
              <a:t>but first, will reiterate some things about the course from the first lecture, and more about the clickers…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</a:rPr>
              <a:t>-- and </a:t>
            </a:r>
            <a:r>
              <a:rPr lang="en-US" sz="2400" i="1" dirty="0" smtClean="0">
                <a:latin typeface="Calibri" pitchFamily="34" charset="0"/>
              </a:rPr>
              <a:t>finish </a:t>
            </a:r>
            <a:r>
              <a:rPr lang="en-US" sz="2400" i="1" dirty="0" smtClean="0">
                <a:latin typeface="Calibri" pitchFamily="34" charset="0"/>
              </a:rPr>
              <a:t>a couple of slides from </a:t>
            </a:r>
            <a:r>
              <a:rPr lang="en-US" sz="2400" i="1" dirty="0" err="1" smtClean="0">
                <a:latin typeface="Calibri" pitchFamily="34" charset="0"/>
              </a:rPr>
              <a:t>Ch</a:t>
            </a:r>
            <a:r>
              <a:rPr lang="en-US" sz="2400" i="1" dirty="0" smtClean="0">
                <a:latin typeface="Calibri" pitchFamily="34" charset="0"/>
              </a:rPr>
              <a:t> 2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953000"/>
            <a:ext cx="2971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smtClean="0"/>
              <a:t>Clicker Question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77200" cy="838200"/>
          </a:xfrm>
        </p:spPr>
        <p:txBody>
          <a:bodyPr/>
          <a:lstStyle/>
          <a:p>
            <a:pPr eaLnBrk="1" hangingPunct="1"/>
            <a:r>
              <a:rPr lang="en-US" sz="3200" u="sng" dirty="0" smtClean="0"/>
              <a:t>Chapter 3: Linear 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Preliminaries</a:t>
            </a:r>
          </a:p>
          <a:p>
            <a:pPr eaLnBrk="1" hangingPunct="1">
              <a:lnSpc>
                <a:spcPct val="80000"/>
              </a:lnSpc>
            </a:pPr>
            <a:endParaRPr lang="en-US" sz="2400" b="1" u="sng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Linear motion is motion in a straight line.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Note that motion is </a:t>
            </a:r>
            <a:r>
              <a:rPr lang="en-US" sz="2400" b="1" dirty="0" smtClean="0"/>
              <a:t>relative</a:t>
            </a:r>
            <a:r>
              <a:rPr lang="en-US" sz="2400" dirty="0" smtClean="0"/>
              <a:t>: e.g. your paper is moving at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107 000 km/hr relative to the sun. But it is at rest relative to you.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Unless otherwise stated, when we talk about speed of things in the environment, we will mean relative to the Earth’s surface.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 smtClean="0"/>
              <a:t>Clicker Question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01000" cy="639762"/>
          </a:xfrm>
        </p:spPr>
        <p:txBody>
          <a:bodyPr/>
          <a:lstStyle/>
          <a:p>
            <a:pPr eaLnBrk="1" hangingPunct="1"/>
            <a:r>
              <a:rPr lang="en-US" sz="3200" u="sng" dirty="0" smtClean="0"/>
              <a:t>Speed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400"/>
              <a:t>Speed measures “how fast” :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0" y="36576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Units: eg. km/h, mi/h (or mph), m/s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267200" y="2743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45720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267200" y="480060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meters per second, standard units for physics</a:t>
            </a:r>
          </a:p>
        </p:txBody>
      </p:sp>
      <p:grpSp>
        <p:nvGrpSpPr>
          <p:cNvPr id="6152" name="Group 36"/>
          <p:cNvGrpSpPr>
            <a:grpSpLocks/>
          </p:cNvGrpSpPr>
          <p:nvPr/>
        </p:nvGrpSpPr>
        <p:grpSpPr bwMode="auto">
          <a:xfrm>
            <a:off x="2819400" y="2057400"/>
            <a:ext cx="3886200" cy="914400"/>
            <a:chOff x="2496" y="816"/>
            <a:chExt cx="2448" cy="576"/>
          </a:xfrm>
        </p:grpSpPr>
        <p:sp>
          <p:nvSpPr>
            <p:cNvPr id="6153" name="Text Box 13"/>
            <p:cNvSpPr txBox="1">
              <a:spLocks noChangeArrowheads="1"/>
            </p:cNvSpPr>
            <p:nvPr/>
          </p:nvSpPr>
          <p:spPr bwMode="auto">
            <a:xfrm>
              <a:off x="2496" y="912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Speed</a:t>
              </a:r>
              <a:r>
                <a:rPr lang="en-US"/>
                <a:t> = </a:t>
              </a:r>
            </a:p>
          </p:txBody>
        </p:sp>
        <p:sp>
          <p:nvSpPr>
            <p:cNvPr id="6154" name="Text Box 14"/>
            <p:cNvSpPr txBox="1">
              <a:spLocks noChangeArrowheads="1"/>
            </p:cNvSpPr>
            <p:nvPr/>
          </p:nvSpPr>
          <p:spPr bwMode="auto">
            <a:xfrm>
              <a:off x="3456" y="816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/>
                <a:t>distance</a:t>
              </a:r>
            </a:p>
          </p:txBody>
        </p:sp>
        <p:sp>
          <p:nvSpPr>
            <p:cNvPr id="6155" name="Text Box 15"/>
            <p:cNvSpPr txBox="1">
              <a:spLocks noChangeArrowheads="1"/>
            </p:cNvSpPr>
            <p:nvPr/>
          </p:nvSpPr>
          <p:spPr bwMode="auto">
            <a:xfrm>
              <a:off x="3648" y="100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time</a:t>
              </a:r>
            </a:p>
          </p:txBody>
        </p:sp>
        <p:sp>
          <p:nvSpPr>
            <p:cNvPr id="6156" name="Rectangle 16"/>
            <p:cNvSpPr>
              <a:spLocks noChangeArrowheads="1"/>
            </p:cNvSpPr>
            <p:nvPr/>
          </p:nvSpPr>
          <p:spPr bwMode="auto">
            <a:xfrm>
              <a:off x="2496" y="816"/>
              <a:ext cx="182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/>
          <a:lstStyle/>
          <a:p>
            <a:pPr eaLnBrk="1" hangingPunct="1"/>
            <a:r>
              <a:rPr lang="en-US" sz="3200" u="sng" smtClean="0"/>
              <a:t>Instantaneous vs Average Speed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267200" y="2743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Things don’t always move at the same speed, </a:t>
            </a:r>
            <a:r>
              <a:rPr lang="en-US" sz="2400" dirty="0" smtClean="0"/>
              <a:t>e.g. </a:t>
            </a:r>
            <a:r>
              <a:rPr lang="en-US" sz="2400" dirty="0"/>
              <a:t>car starts at 0 km/h, speed up to 50 km/h, stay steady for a while, and then slow down again to stop. 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066800" y="5867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Average speed =</a:t>
            </a:r>
            <a:r>
              <a:rPr lang="en-US"/>
              <a:t>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3429000" y="556577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total distance covered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962400" y="6019800"/>
            <a:ext cx="293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time interval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990600" y="5410200"/>
            <a:ext cx="6324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066800" y="3429000"/>
            <a:ext cx="7010400" cy="1295400"/>
            <a:chOff x="672" y="2448"/>
            <a:chExt cx="4416" cy="816"/>
          </a:xfrm>
        </p:grpSpPr>
        <p:sp>
          <p:nvSpPr>
            <p:cNvPr id="7187" name="Line 22"/>
            <p:cNvSpPr>
              <a:spLocks noChangeShapeType="1"/>
            </p:cNvSpPr>
            <p:nvPr/>
          </p:nvSpPr>
          <p:spPr bwMode="auto">
            <a:xfrm>
              <a:off x="672" y="3264"/>
              <a:ext cx="1104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 flipV="1">
              <a:off x="1728" y="2448"/>
              <a:ext cx="480" cy="816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4"/>
            <p:cNvSpPr>
              <a:spLocks noChangeShapeType="1"/>
            </p:cNvSpPr>
            <p:nvPr/>
          </p:nvSpPr>
          <p:spPr bwMode="auto">
            <a:xfrm>
              <a:off x="2208" y="2448"/>
              <a:ext cx="912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5"/>
            <p:cNvSpPr>
              <a:spLocks noChangeShapeType="1"/>
            </p:cNvSpPr>
            <p:nvPr/>
          </p:nvSpPr>
          <p:spPr bwMode="auto">
            <a:xfrm>
              <a:off x="3120" y="2448"/>
              <a:ext cx="1200" cy="768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6"/>
            <p:cNvSpPr>
              <a:spLocks noChangeShapeType="1"/>
            </p:cNvSpPr>
            <p:nvPr/>
          </p:nvSpPr>
          <p:spPr bwMode="auto">
            <a:xfrm>
              <a:off x="4320" y="3216"/>
              <a:ext cx="768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1066800" y="2971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 flipV="1">
            <a:off x="1066800" y="4724400"/>
            <a:ext cx="7391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0" y="3171825"/>
            <a:ext cx="108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50 km/h</a:t>
            </a: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228600" y="44958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0 km/h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7010400" y="465137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time</a:t>
            </a: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1219200" y="2974975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speed</a:t>
            </a:r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19050">
            <a:solidFill>
              <a:srgbClr val="8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331526" y="2731820"/>
            <a:ext cx="25838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</a:rPr>
              <a:t>average </a:t>
            </a:r>
            <a:r>
              <a:rPr lang="en-US" dirty="0" smtClean="0">
                <a:solidFill>
                  <a:srgbClr val="800080"/>
                </a:solidFill>
              </a:rPr>
              <a:t>speed, is just the average of the speed over the time interval, but also…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H="1">
            <a:off x="6934200" y="3886200"/>
            <a:ext cx="381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 rot="5400000">
            <a:off x="7046911" y="4591050"/>
            <a:ext cx="2247902" cy="761999"/>
          </a:xfrm>
          <a:prstGeom prst="curvedConnector3">
            <a:avLst>
              <a:gd name="adj1" fmla="val 101772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7" grpId="0"/>
      <p:bldP spid="51218" grpId="0"/>
      <p:bldP spid="51219" grpId="0"/>
      <p:bldP spid="51220" grpId="0" animBg="1"/>
      <p:bldP spid="51227" grpId="0" animBg="1"/>
      <p:bldP spid="51228" grpId="0" animBg="1"/>
      <p:bldP spid="51229" grpId="0"/>
      <p:bldP spid="51230" grpId="0"/>
      <p:bldP spid="51231" grpId="0"/>
      <p:bldP spid="51232" grpId="0"/>
      <p:bldP spid="51234" grpId="0" animBg="1"/>
      <p:bldP spid="51235" grpId="0"/>
      <p:bldP spid="512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Eg</a:t>
            </a:r>
            <a:r>
              <a:rPr lang="en-US" sz="2400" dirty="0" smtClean="0"/>
              <a:t>. Carl Lewis once ran 100m in 9.92s.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What was his average speed during that run?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800080"/>
                </a:solidFill>
              </a:rPr>
              <a:t>Average speed = distance/time = 100m/9.92s = 10.1 m/s</a:t>
            </a: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				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How much distance did he cover per second, on average?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800080"/>
                </a:solidFill>
              </a:rPr>
              <a:t>10.1 m, by definition of average speed</a:t>
            </a: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			 	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How did this relate to his top speed? (i.e. is it greater or less or the same)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800080"/>
                </a:solidFill>
              </a:rPr>
              <a:t>Top speed is greater (actually about 10% over !)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800080"/>
                </a:solidFill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39763"/>
          </a:xfrm>
        </p:spPr>
        <p:txBody>
          <a:bodyPr/>
          <a:lstStyle/>
          <a:p>
            <a:pPr eaLnBrk="1" hangingPunct="1"/>
            <a:r>
              <a:rPr lang="en-US" sz="3200" u="sng" smtClean="0"/>
              <a:t>Velocity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262063"/>
            <a:ext cx="8686800" cy="53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Velocity is </a:t>
            </a:r>
            <a:r>
              <a:rPr lang="en-US" sz="2400" b="1" dirty="0" smtClean="0"/>
              <a:t>speed</a:t>
            </a:r>
            <a:r>
              <a:rPr lang="en-US" sz="2400" dirty="0" smtClean="0"/>
              <a:t> in a given </a:t>
            </a:r>
            <a:r>
              <a:rPr lang="en-US" sz="2400" b="1" dirty="0" smtClean="0"/>
              <a:t>direction </a:t>
            </a:r>
            <a:r>
              <a:rPr lang="en-US" sz="2400" i="1" dirty="0" smtClean="0"/>
              <a:t>(velocity is a vector, speed is a scalar)</a:t>
            </a:r>
          </a:p>
          <a:p>
            <a:pPr eaLnBrk="1" hangingPunct="1"/>
            <a:r>
              <a:rPr lang="en-US" sz="2400" i="1" dirty="0" smtClean="0"/>
              <a:t>E.g. 5 km/h northwest is a velocity; 5km/h is a speed</a:t>
            </a:r>
          </a:p>
          <a:p>
            <a:pPr eaLnBrk="1" hangingPunct="1"/>
            <a:endParaRPr lang="en-US" sz="2400" i="1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3928209"/>
            <a:ext cx="6781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2400" dirty="0"/>
              <a:t>Note that an object may have constant speed but a changing velocity</a:t>
            </a:r>
          </a:p>
          <a:p>
            <a:pPr>
              <a:spcBef>
                <a:spcPct val="50000"/>
              </a:spcBef>
            </a:pPr>
            <a:r>
              <a:rPr lang="en-US" sz="2000" dirty="0" err="1"/>
              <a:t>Eg</a:t>
            </a:r>
            <a:r>
              <a:rPr lang="en-US" sz="2000" dirty="0"/>
              <a:t>. Whirling a ball at the end of a string, in a horizontal circle – same speed at all times, but changing directions. Or, think of a car rounding a bend, speedometer may not change but velocity is changing, since direction is.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43000" y="33528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u="sng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457200" y="5334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381000" y="60198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pic>
        <p:nvPicPr>
          <p:cNvPr id="10255" name="Picture 15" descr="03-03Figure_F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77000" y="5645150"/>
            <a:ext cx="2667000" cy="1212850"/>
          </a:xfrm>
          <a:noFill/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42900" y="278606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2400" dirty="0"/>
              <a:t>When  there’s just one direction of interest </a:t>
            </a:r>
            <a:r>
              <a:rPr lang="en-US" sz="2400" dirty="0" smtClean="0"/>
              <a:t>(e.g. up </a:t>
            </a:r>
            <a:r>
              <a:rPr lang="en-US" sz="2400" dirty="0"/>
              <a:t>or </a:t>
            </a:r>
            <a:r>
              <a:rPr lang="en-US" sz="2400" dirty="0" smtClean="0"/>
              <a:t>down), </a:t>
            </a:r>
            <a:r>
              <a:rPr lang="en-US" sz="2400" dirty="0"/>
              <a:t>often indicate direction by + or </a:t>
            </a:r>
            <a:r>
              <a:rPr lang="en-US" sz="2400" dirty="0" smtClean="0"/>
              <a:t>-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781800" cy="411163"/>
          </a:xfrm>
        </p:spPr>
        <p:txBody>
          <a:bodyPr/>
          <a:lstStyle/>
          <a:p>
            <a:pPr eaLnBrk="1" hangingPunct="1"/>
            <a:r>
              <a:rPr lang="en-US" sz="3200" u="sng" dirty="0" smtClean="0">
                <a:solidFill>
                  <a:schemeClr val="tx1"/>
                </a:solidFill>
              </a:rPr>
              <a:t>Acceleration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7848600" cy="68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Measures how quickly </a:t>
            </a:r>
            <a:r>
              <a:rPr lang="en-US" sz="2400" b="1" dirty="0" smtClean="0"/>
              <a:t>velocity changes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grpSp>
        <p:nvGrpSpPr>
          <p:cNvPr id="10244" name="Group 5"/>
          <p:cNvGrpSpPr>
            <a:grpSpLocks/>
          </p:cNvGrpSpPr>
          <p:nvPr/>
        </p:nvGrpSpPr>
        <p:grpSpPr bwMode="auto">
          <a:xfrm>
            <a:off x="1371600" y="1294384"/>
            <a:ext cx="5302885" cy="864616"/>
            <a:chOff x="768" y="2910"/>
            <a:chExt cx="2386" cy="345"/>
          </a:xfrm>
        </p:grpSpPr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768" y="2971"/>
              <a:ext cx="105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Acceleration = </a:t>
              </a:r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1762" y="2910"/>
              <a:ext cx="139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/>
                <a:t>change of velocity </a:t>
              </a: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1824" y="3072"/>
              <a:ext cx="124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time interval</a:t>
              </a:r>
            </a:p>
          </p:txBody>
        </p:sp>
      </p:grp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1295400" y="1295400"/>
            <a:ext cx="5486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04800" y="2539120"/>
            <a:ext cx="601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E.g</a:t>
            </a:r>
            <a:r>
              <a:rPr lang="en-US" sz="2400" dirty="0"/>
              <a:t>. We </a:t>
            </a:r>
            <a:r>
              <a:rPr lang="en-US" sz="2400" dirty="0" smtClean="0"/>
              <a:t>“feel” </a:t>
            </a:r>
            <a:r>
              <a:rPr lang="en-US" sz="2400" dirty="0"/>
              <a:t>acceleration when we lurch backward in the subway (or car, bike etc) when it starts, or when it stops (lurch forward</a:t>
            </a:r>
            <a:r>
              <a:rPr lang="en-US" sz="2400" dirty="0" smtClean="0"/>
              <a:t>), or turns (lean to one side)</a:t>
            </a:r>
          </a:p>
        </p:txBody>
      </p:sp>
      <p:pic>
        <p:nvPicPr>
          <p:cNvPr id="21516" name="Picture 12" descr="03-04Figure_F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29413" y="1447800"/>
            <a:ext cx="2414587" cy="3306763"/>
          </a:xfr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28600" y="44958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2400" dirty="0"/>
              <a:t>Note acceleration refers to : </a:t>
            </a:r>
            <a:r>
              <a:rPr lang="en-US" sz="2400" dirty="0">
                <a:solidFill>
                  <a:srgbClr val="0070C0"/>
                </a:solidFill>
              </a:rPr>
              <a:t>decreases in speed, </a:t>
            </a:r>
            <a:r>
              <a:rPr lang="en-US" sz="2400" dirty="0">
                <a:solidFill>
                  <a:srgbClr val="00B050"/>
                </a:solidFill>
              </a:rPr>
              <a:t>increases in speed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7030A0"/>
                </a:solidFill>
              </a:rPr>
              <a:t>and/or changes in direction </a:t>
            </a:r>
            <a:r>
              <a:rPr lang="en-US" sz="2400" dirty="0"/>
              <a:t>i.e. to </a:t>
            </a:r>
            <a:r>
              <a:rPr lang="en-US" sz="2400" b="1" dirty="0"/>
              <a:t>changes in the state of </a:t>
            </a:r>
            <a:r>
              <a:rPr lang="en-US" sz="2400" b="1" dirty="0" smtClean="0"/>
              <a:t>motion. </a:t>
            </a:r>
            <a:r>
              <a:rPr lang="en-US" sz="2400" dirty="0" smtClean="0"/>
              <a:t>Newton’s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law says then there must </a:t>
            </a:r>
            <a:r>
              <a:rPr lang="en-US" sz="2400" dirty="0"/>
              <a:t>be a force acting (more next lecture</a:t>
            </a:r>
            <a:r>
              <a:rPr lang="en-US" sz="2400" dirty="0" smtClean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Note also that acceleration has a direction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Clicker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71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Questions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6106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000" dirty="0" smtClean="0"/>
              <a:t>A certain car goes from rest to 100 km/h in 10 s. What is its acceleration?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800080"/>
                </a:solidFill>
              </a:rPr>
              <a:t>					10 km/</a:t>
            </a:r>
            <a:r>
              <a:rPr lang="en-US" sz="2000" dirty="0" err="1" smtClean="0">
                <a:solidFill>
                  <a:srgbClr val="800080"/>
                </a:solidFill>
              </a:rPr>
              <a:t>h.s</a:t>
            </a:r>
            <a:r>
              <a:rPr lang="en-US" sz="2000" dirty="0" smtClean="0">
                <a:solidFill>
                  <a:srgbClr val="800080"/>
                </a:solidFill>
              </a:rPr>
              <a:t> </a:t>
            </a:r>
            <a:r>
              <a:rPr lang="en-US" sz="2000" i="1" dirty="0" smtClean="0">
                <a:solidFill>
                  <a:srgbClr val="800080"/>
                </a:solidFill>
              </a:rPr>
              <a:t>(note units!)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b) 	In 2 s, a car increases its speed from 60 km/h to 65 km/h while a bicycle goes from rest to 5 km/h. Which undergoes the greater acceleration?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800080"/>
                </a:solidFill>
              </a:rPr>
              <a:t>The accelerations are the same, since they both gain 5 km/h in 2s, so acceleration = (change in v)/(time interval) = (5 km/h)/(2 s) = 2.5 km/</a:t>
            </a:r>
            <a:r>
              <a:rPr lang="en-US" sz="2000" dirty="0" err="1" smtClean="0">
                <a:solidFill>
                  <a:srgbClr val="800080"/>
                </a:solidFill>
              </a:rPr>
              <a:t>h.s</a:t>
            </a:r>
            <a:endParaRPr lang="en-US" sz="2000" dirty="0" smtClean="0">
              <a:solidFill>
                <a:srgbClr val="80008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c) 	What is the average speed of each vehicle in that 2 s interval, if we assume the acceleration is constant 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800080"/>
                </a:solidFill>
              </a:rPr>
              <a:t>	For car: 62.5 km/h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800080"/>
                </a:solidFill>
              </a:rPr>
              <a:t>	For bike: 2.5 km/h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019800" cy="6858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rgbClr val="990099"/>
                </a:solidFill>
              </a:rPr>
              <a:t>Course information (on your handout)</a:t>
            </a:r>
            <a:r>
              <a:rPr lang="en-US" sz="4000" dirty="0" smtClean="0"/>
              <a:t> 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idx="1"/>
            <p:extLst/>
          </p:nvPr>
        </p:nvGraphicFramePr>
        <p:xfrm>
          <a:off x="0" y="609600"/>
          <a:ext cx="9601200" cy="2209800"/>
        </p:xfrm>
        <a:graphic>
          <a:graphicData uri="http://schemas.openxmlformats.org/drawingml/2006/table">
            <a:tbl>
              <a:tblPr/>
              <a:tblGrid>
                <a:gridCol w="4614863"/>
                <a:gridCol w="4986337"/>
              </a:tblGrid>
              <a:tr h="220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Location: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Room HW 511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Lecture Times: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Fr: 2.10pm - 3.25pm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            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Instructor: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Neepa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Maitra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                   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email: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"/>
                        </a:rPr>
                        <a:t>nmaitra@hunter.cuny.edu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                   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phone: 212-650-3518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                   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office: 1214E HN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hours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: 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Fr: 12.00pm-1.00pm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or, by appointment.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0" y="2319010"/>
            <a:ext cx="89154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Text: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b="1" i="1" dirty="0">
                <a:solidFill>
                  <a:srgbClr val="000000"/>
                </a:solidFill>
              </a:rPr>
              <a:t>Conceptual Physics, </a:t>
            </a:r>
            <a:r>
              <a:rPr lang="en-US" sz="1600" i="1" dirty="0" smtClean="0">
                <a:solidFill>
                  <a:srgbClr val="000000"/>
                </a:solidFill>
              </a:rPr>
              <a:t>12th </a:t>
            </a:r>
            <a:r>
              <a:rPr lang="en-US" sz="1600" i="1" dirty="0">
                <a:solidFill>
                  <a:srgbClr val="000000"/>
                </a:solidFill>
              </a:rPr>
              <a:t>Edition</a:t>
            </a:r>
            <a:r>
              <a:rPr lang="en-US" sz="1600" dirty="0">
                <a:solidFill>
                  <a:srgbClr val="000000"/>
                </a:solidFill>
              </a:rPr>
              <a:t>, by Paul G. Hewitt (Pearson, Addison-Wesley, </a:t>
            </a:r>
            <a:r>
              <a:rPr lang="en-US" sz="1600" dirty="0" smtClean="0">
                <a:solidFill>
                  <a:srgbClr val="000000"/>
                </a:solidFill>
              </a:rPr>
              <a:t>2014). But 9</a:t>
            </a:r>
            <a:r>
              <a:rPr lang="en-US" sz="160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dirty="0" smtClean="0">
                <a:solidFill>
                  <a:srgbClr val="000000"/>
                </a:solidFill>
              </a:rPr>
              <a:t> ,10</a:t>
            </a:r>
            <a:r>
              <a:rPr lang="en-US" sz="160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dirty="0" smtClean="0">
                <a:solidFill>
                  <a:srgbClr val="000000"/>
                </a:solidFill>
              </a:rPr>
              <a:t> ,and 11</a:t>
            </a:r>
            <a:r>
              <a:rPr lang="en-US" sz="160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dirty="0" smtClean="0">
                <a:solidFill>
                  <a:srgbClr val="000000"/>
                </a:solidFill>
              </a:rPr>
              <a:t> editions are also fine.  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 </a:t>
            </a:r>
          </a:p>
          <a:p>
            <a:r>
              <a:rPr lang="en-US" sz="1600" b="1" dirty="0">
                <a:solidFill>
                  <a:srgbClr val="000000"/>
                </a:solidFill>
              </a:rPr>
              <a:t>Lectures posted on-line after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</a:rPr>
              <a:t>lecture: </a:t>
            </a:r>
            <a:r>
              <a:rPr lang="en-US" sz="1600" dirty="0" smtClean="0">
                <a:solidFill>
                  <a:srgbClr val="000000"/>
                </a:solidFill>
              </a:rPr>
              <a:t>(but a “pre-lecture” will be posted here before class, see shortly) </a:t>
            </a:r>
            <a:r>
              <a:rPr lang="en-US" dirty="0" smtClean="0">
                <a:solidFill>
                  <a:srgbClr val="3333CC"/>
                </a:solidFill>
              </a:rPr>
              <a:t>http</a:t>
            </a:r>
            <a:r>
              <a:rPr lang="en-US" dirty="0">
                <a:solidFill>
                  <a:srgbClr val="3333CC"/>
                </a:solidFill>
              </a:rPr>
              <a:t>://</a:t>
            </a:r>
            <a:r>
              <a:rPr lang="en-US" dirty="0" smtClean="0">
                <a:solidFill>
                  <a:srgbClr val="3333CC"/>
                </a:solidFill>
              </a:rPr>
              <a:t>www.hunter.cuny.edu/physics/courses/physics100/fall-2016</a:t>
            </a:r>
            <a:endParaRPr lang="en-US" sz="1600" dirty="0"/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Grading: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lvl="1">
              <a:buClr>
                <a:srgbClr val="000000"/>
              </a:buClr>
              <a:buSzPts val="1400"/>
              <a:buFont typeface="Wingdings" pitchFamily="2" charset="2"/>
              <a:buChar char=""/>
            </a:pPr>
            <a:r>
              <a:rPr lang="en-US" sz="1600" dirty="0">
                <a:solidFill>
                  <a:srgbClr val="000000"/>
                </a:solidFill>
              </a:rPr>
              <a:t> Attendance/Participation	5</a:t>
            </a:r>
            <a:r>
              <a:rPr lang="en-US" sz="1600" dirty="0" smtClean="0">
                <a:solidFill>
                  <a:srgbClr val="000000"/>
                </a:solidFill>
              </a:rPr>
              <a:t>% </a:t>
            </a:r>
            <a:endParaRPr lang="en-US" sz="1600" dirty="0">
              <a:solidFill>
                <a:srgbClr val="000000"/>
              </a:solidFill>
            </a:endParaRPr>
          </a:p>
          <a:p>
            <a:pPr lvl="1">
              <a:buClr>
                <a:srgbClr val="000000"/>
              </a:buClr>
              <a:buSzPts val="1400"/>
              <a:buFont typeface="Wingdings" pitchFamily="2" charset="2"/>
              <a:buChar char=""/>
            </a:pPr>
            <a:r>
              <a:rPr lang="en-US" sz="1600" dirty="0" smtClean="0">
                <a:solidFill>
                  <a:srgbClr val="000000"/>
                </a:solidFill>
              </a:rPr>
              <a:t> Midterm </a:t>
            </a:r>
            <a:r>
              <a:rPr lang="en-US" sz="1600" dirty="0">
                <a:solidFill>
                  <a:srgbClr val="000000"/>
                </a:solidFill>
              </a:rPr>
              <a:t>Exams	(2)	</a:t>
            </a:r>
            <a:r>
              <a:rPr lang="en-US" sz="1600" dirty="0" smtClean="0">
                <a:solidFill>
                  <a:srgbClr val="000000"/>
                </a:solidFill>
              </a:rPr>
              <a:t>50</a:t>
            </a:r>
            <a:r>
              <a:rPr lang="en-US" sz="1600" dirty="0">
                <a:solidFill>
                  <a:srgbClr val="000000"/>
                </a:solidFill>
              </a:rPr>
              <a:t>%</a:t>
            </a:r>
          </a:p>
          <a:p>
            <a:pPr lvl="1">
              <a:buClr>
                <a:srgbClr val="000000"/>
              </a:buClr>
              <a:buSzPts val="1400"/>
              <a:buFont typeface="Wingdings" pitchFamily="2" charset="2"/>
              <a:buChar char=""/>
            </a:pPr>
            <a:r>
              <a:rPr lang="en-US" sz="1600" dirty="0">
                <a:solidFill>
                  <a:srgbClr val="000000"/>
                </a:solidFill>
              </a:rPr>
              <a:t> Final Exam			</a:t>
            </a:r>
            <a:r>
              <a:rPr lang="en-US" sz="1600" dirty="0" smtClean="0">
                <a:solidFill>
                  <a:srgbClr val="000000"/>
                </a:solidFill>
              </a:rPr>
              <a:t>45%</a:t>
            </a:r>
          </a:p>
          <a:p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  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</a:rPr>
              <a:t>Attendance/Participation: We will make use of “</a:t>
            </a:r>
            <a:r>
              <a:rPr lang="en-US" sz="1600" dirty="0" smtClean="0">
                <a:solidFill>
                  <a:srgbClr val="000000"/>
                </a:solidFill>
              </a:rPr>
              <a:t>clickers” </a:t>
            </a:r>
            <a:r>
              <a:rPr lang="en-US" sz="1600" dirty="0">
                <a:solidFill>
                  <a:srgbClr val="000000"/>
                </a:solidFill>
              </a:rPr>
              <a:t>in this </a:t>
            </a:r>
            <a:r>
              <a:rPr lang="en-US" sz="1600" dirty="0" smtClean="0">
                <a:solidFill>
                  <a:srgbClr val="000000"/>
                </a:solidFill>
              </a:rPr>
              <a:t>course (from second lecture onwards), </a:t>
            </a:r>
            <a:r>
              <a:rPr lang="en-US" sz="1600" dirty="0">
                <a:solidFill>
                  <a:srgbClr val="000000"/>
                </a:solidFill>
              </a:rPr>
              <a:t>and also have questions to discuss in class</a:t>
            </a:r>
            <a:r>
              <a:rPr lang="en-US" sz="1600" dirty="0" smtClean="0">
                <a:solidFill>
                  <a:srgbClr val="000000"/>
                </a:solidFill>
              </a:rPr>
              <a:t>. </a:t>
            </a:r>
            <a:endParaRPr lang="en-US" sz="1600" dirty="0" smtClean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Midterms</a:t>
            </a:r>
            <a:r>
              <a:rPr lang="en-US" sz="1600" dirty="0">
                <a:solidFill>
                  <a:srgbClr val="000000"/>
                </a:solidFill>
              </a:rPr>
              <a:t>: Two mid-term in-class multiple-choice exams:  </a:t>
            </a:r>
            <a:r>
              <a:rPr lang="en-US" sz="1600" dirty="0" smtClean="0">
                <a:solidFill>
                  <a:srgbClr val="000000"/>
                </a:solidFill>
              </a:rPr>
              <a:t>Fri Sep 30 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dirty="0" smtClean="0">
                <a:solidFill>
                  <a:srgbClr val="000000"/>
                </a:solidFill>
              </a:rPr>
              <a:t>Fri Nov 18. 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Final Exam: </a:t>
            </a:r>
            <a:r>
              <a:rPr lang="en-US" sz="1600" dirty="0" smtClean="0">
                <a:solidFill>
                  <a:srgbClr val="000000"/>
                </a:solidFill>
              </a:rPr>
              <a:t>TBD, </a:t>
            </a:r>
            <a:r>
              <a:rPr lang="en-US" sz="1600" dirty="0">
                <a:solidFill>
                  <a:srgbClr val="000000"/>
                </a:solidFill>
              </a:rPr>
              <a:t>11.30am – 1.30pm, cumulative, all multiple-choice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56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Clicker Question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56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Another Clicker Question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19200" y="2743200"/>
            <a:ext cx="701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		</a:t>
            </a:r>
            <a:r>
              <a:rPr lang="en-US" sz="2400" dirty="0"/>
              <a:t>I’d like to take attendance now.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Please enter </a:t>
            </a:r>
            <a:r>
              <a:rPr lang="en-US" sz="2400" dirty="0" smtClean="0"/>
              <a:t>your chosen 4-digit identification number and </a:t>
            </a:r>
            <a:r>
              <a:rPr lang="en-US" sz="2400" dirty="0"/>
              <a:t>click send..</a:t>
            </a:r>
          </a:p>
        </p:txBody>
      </p:sp>
      <p:pic>
        <p:nvPicPr>
          <p:cNvPr id="15363" name="Picture 3" descr="j01833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762000"/>
            <a:ext cx="180657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685800"/>
          </a:xfrm>
        </p:spPr>
        <p:txBody>
          <a:bodyPr/>
          <a:lstStyle/>
          <a:p>
            <a:pPr eaLnBrk="1" hangingPunct="1"/>
            <a:r>
              <a:rPr lang="en-US" sz="3200" u="sng" smtClean="0"/>
              <a:t>Free-Fall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8077200" cy="685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7030A0"/>
                </a:solidFill>
              </a:rPr>
              <a:t>Free-fall: when falling object falls under influence of gravity alone </a:t>
            </a:r>
            <a:r>
              <a:rPr lang="en-US" sz="2400" dirty="0" smtClean="0"/>
              <a:t>(no air resistance, nor any other restraint). </a:t>
            </a:r>
            <a:endParaRPr lang="en-US" sz="2400" b="1" dirty="0" smtClean="0"/>
          </a:p>
          <a:p>
            <a:pPr eaLnBrk="1" hangingPunct="1">
              <a:buFontTx/>
              <a:buNone/>
            </a:pPr>
            <a:endParaRPr lang="en-US" sz="2400" b="1" dirty="0" smtClean="0"/>
          </a:p>
          <a:p>
            <a:pPr eaLnBrk="1" hangingPunct="1">
              <a:buFontTx/>
              <a:buNone/>
            </a:pPr>
            <a:endParaRPr lang="en-US" sz="2000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7848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/>
              <a:t>How fast? </a:t>
            </a:r>
          </a:p>
          <a:p>
            <a:pPr>
              <a:spcBef>
                <a:spcPct val="50000"/>
              </a:spcBef>
            </a:pPr>
            <a:r>
              <a:rPr lang="en-US" sz="2000"/>
              <a:t>During each second of fall, the object speeds up by about 10 m/s </a:t>
            </a:r>
            <a:r>
              <a:rPr lang="en-US" sz="2000" i="1"/>
              <a:t>(independent of its weight)</a:t>
            </a:r>
            <a:r>
              <a:rPr lang="en-US" sz="2000"/>
              <a:t>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4800" y="2819400"/>
            <a:ext cx="2743200" cy="3267075"/>
            <a:chOff x="192" y="1776"/>
            <a:chExt cx="1728" cy="2058"/>
          </a:xfrm>
        </p:grpSpPr>
        <p:sp>
          <p:nvSpPr>
            <p:cNvPr id="16396" name="Text Box 5"/>
            <p:cNvSpPr txBox="1">
              <a:spLocks noChangeArrowheads="1"/>
            </p:cNvSpPr>
            <p:nvPr/>
          </p:nvSpPr>
          <p:spPr bwMode="auto">
            <a:xfrm>
              <a:off x="192" y="1776"/>
              <a:ext cx="1680" cy="2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/>
                <a:t>Eg. Free-fall from rest 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u="sng"/>
                <a:t>Time(s)</a:t>
              </a:r>
              <a:r>
                <a:rPr lang="en-US" sz="2000"/>
                <a:t>	</a:t>
              </a:r>
              <a:r>
                <a:rPr lang="en-US"/>
                <a:t>   </a:t>
              </a:r>
              <a:r>
                <a:rPr lang="en-US" u="sng"/>
                <a:t>Velocity(m/s)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1400"/>
                <a:t>	</a:t>
              </a:r>
              <a:r>
                <a:rPr lang="en-US" sz="1600"/>
                <a:t>0	      	0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1600"/>
                <a:t>	1		10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1600"/>
                <a:t>	2		20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1600"/>
                <a:t>	3		30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1600"/>
                <a:t>	..		..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1600"/>
                <a:t>	t 		10 t</a:t>
              </a:r>
              <a:r>
                <a:rPr lang="en-US" sz="1400"/>
                <a:t>		</a:t>
              </a:r>
            </a:p>
          </p:txBody>
        </p:sp>
        <p:sp>
          <p:nvSpPr>
            <p:cNvPr id="16397" name="Rectangle 6"/>
            <p:cNvSpPr>
              <a:spLocks noChangeArrowheads="1"/>
            </p:cNvSpPr>
            <p:nvPr/>
          </p:nvSpPr>
          <p:spPr bwMode="auto">
            <a:xfrm>
              <a:off x="192" y="2016"/>
              <a:ext cx="1728" cy="17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200400" y="32766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/>
              <a:t>Hence, free-fall </a:t>
            </a:r>
            <a:r>
              <a:rPr lang="en-US" sz="2000" b="1"/>
              <a:t>acceleration</a:t>
            </a:r>
            <a:r>
              <a:rPr lang="en-US" sz="2000"/>
              <a:t> = 10 m/s</a:t>
            </a:r>
            <a:r>
              <a:rPr lang="en-US" sz="2000" baseline="30000"/>
              <a:t>2</a:t>
            </a:r>
            <a:r>
              <a:rPr lang="en-US" sz="2000"/>
              <a:t>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048000" y="38862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i.e. velocity gain  of 10 meters per second, per second</a:t>
            </a:r>
          </a:p>
        </p:txBody>
      </p:sp>
      <p:pic>
        <p:nvPicPr>
          <p:cNvPr id="16392" name="Picture 11" descr="03-09Figure_F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22868" t="2861" r="55682"/>
          <a:stretch>
            <a:fillRect/>
          </a:stretch>
        </p:blipFill>
        <p:spPr>
          <a:xfrm>
            <a:off x="8077200" y="228600"/>
            <a:ext cx="862013" cy="5287963"/>
          </a:xfr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6248400"/>
            <a:ext cx="472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Note! We rounded g to 10 m/s</a:t>
            </a:r>
            <a:r>
              <a:rPr lang="en-US" i="1" baseline="30000" dirty="0"/>
              <a:t>2</a:t>
            </a:r>
            <a:r>
              <a:rPr lang="en-US" i="1" dirty="0"/>
              <a:t> in the table…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343400" y="601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200400" y="4724400"/>
            <a:ext cx="5791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We call </a:t>
            </a:r>
            <a:r>
              <a:rPr lang="en-US" sz="2000" dirty="0"/>
              <a:t>this acc. </a:t>
            </a:r>
            <a:r>
              <a:rPr lang="en-US" sz="2000" dirty="0" smtClean="0"/>
              <a:t>due </a:t>
            </a:r>
            <a:r>
              <a:rPr lang="en-US" sz="2000" dirty="0"/>
              <a:t>to gravity</a:t>
            </a:r>
            <a:r>
              <a:rPr lang="en-US" sz="2000" dirty="0" smtClean="0"/>
              <a:t>, </a:t>
            </a:r>
            <a:r>
              <a:rPr lang="en-US" sz="2000" i="1" dirty="0"/>
              <a:t>g</a:t>
            </a:r>
            <a:r>
              <a:rPr lang="en-US" sz="2000" dirty="0"/>
              <a:t>. Near surface of Earth, </a:t>
            </a:r>
            <a:r>
              <a:rPr lang="en-US" sz="2400" b="1" i="1" dirty="0"/>
              <a:t>g</a:t>
            </a:r>
            <a:r>
              <a:rPr lang="en-US" sz="2400" b="1" dirty="0"/>
              <a:t> = 9.8 </a:t>
            </a:r>
            <a:r>
              <a:rPr lang="en-US" sz="2400" b="1" dirty="0" smtClean="0"/>
              <a:t>m/s</a:t>
            </a:r>
            <a:r>
              <a:rPr lang="en-US" sz="2400" b="1" baseline="30000" dirty="0" smtClean="0"/>
              <a:t>2 </a:t>
            </a:r>
            <a:r>
              <a:rPr lang="en-US" sz="2000" dirty="0" smtClean="0"/>
              <a:t>downwards.</a:t>
            </a:r>
            <a:endParaRPr lang="en-US" sz="2000" b="1" baseline="30000" dirty="0"/>
          </a:p>
          <a:p>
            <a:pPr>
              <a:spcBef>
                <a:spcPct val="50000"/>
              </a:spcBef>
            </a:pPr>
            <a:r>
              <a:rPr lang="en-US" sz="2000" dirty="0"/>
              <a:t>So </a:t>
            </a:r>
            <a:r>
              <a:rPr lang="en-US" sz="2000" dirty="0" smtClean="0"/>
              <a:t> </a:t>
            </a:r>
            <a:r>
              <a:rPr lang="en-US" sz="2000" dirty="0"/>
              <a:t>write </a:t>
            </a:r>
            <a:r>
              <a:rPr lang="en-US" sz="2000" dirty="0" smtClean="0"/>
              <a:t>  </a:t>
            </a:r>
            <a:r>
              <a:rPr lang="en-US" sz="2400" b="1" i="1" dirty="0" smtClean="0"/>
              <a:t>v </a:t>
            </a:r>
            <a:r>
              <a:rPr lang="en-US" sz="2400" b="1" i="1" dirty="0"/>
              <a:t>= g t    </a:t>
            </a:r>
            <a:r>
              <a:rPr lang="en-US" sz="2000" dirty="0" smtClean="0"/>
              <a:t>if object dropped </a:t>
            </a:r>
            <a:r>
              <a:rPr lang="en-US" sz="2000" dirty="0"/>
              <a:t>from 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8" grpId="0"/>
      <p:bldP spid="15369" grpId="0"/>
      <p:bldP spid="15373" grpId="0"/>
      <p:bldP spid="15375" grpId="0" animBg="1"/>
      <p:bldP spid="153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1800" smtClean="0"/>
              <a:t> </a:t>
            </a:r>
            <a:r>
              <a:rPr lang="en-US" sz="2400" smtClean="0"/>
              <a:t>What happens if object is thrown upwards, instead of being dropped? 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52578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Once released, it continues to move upwards for a while,  then comes back down. At the top, its instantaneous speed is zero (changing direction); then it starts downward just as if it had been dropped from rest at that height. 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	-- </a:t>
            </a:r>
            <a:r>
              <a:rPr lang="en-US" sz="2000" dirty="0" smtClean="0">
                <a:solidFill>
                  <a:srgbClr val="0070C0"/>
                </a:solidFill>
              </a:rPr>
              <a:t>As it rises, it slows down at a rate of </a:t>
            </a:r>
            <a:r>
              <a:rPr lang="en-US" sz="2000" i="1" dirty="0" smtClean="0">
                <a:solidFill>
                  <a:srgbClr val="0070C0"/>
                </a:solidFill>
              </a:rPr>
              <a:t>g. </a:t>
            </a:r>
          </a:p>
          <a:p>
            <a:pPr eaLnBrk="1" hangingPunct="1">
              <a:buFontTx/>
              <a:buNone/>
            </a:pPr>
            <a:r>
              <a:rPr lang="en-US" sz="2000" i="1" dirty="0" smtClean="0"/>
              <a:t>	-- </a:t>
            </a:r>
            <a:r>
              <a:rPr lang="en-US" sz="2000" dirty="0" smtClean="0">
                <a:solidFill>
                  <a:srgbClr val="00B050"/>
                </a:solidFill>
              </a:rPr>
              <a:t>At the top, it has zero velocity as it changes its direction from up to down.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-- </a:t>
            </a:r>
            <a:r>
              <a:rPr lang="en-US" sz="2000" dirty="0" smtClean="0">
                <a:solidFill>
                  <a:srgbClr val="C00000"/>
                </a:solidFill>
              </a:rPr>
              <a:t>As it falls, it speeds up at a rate of </a:t>
            </a:r>
            <a:r>
              <a:rPr lang="en-US" sz="2000" i="1" dirty="0" smtClean="0">
                <a:solidFill>
                  <a:srgbClr val="C00000"/>
                </a:solidFill>
              </a:rPr>
              <a:t>g. </a:t>
            </a:r>
          </a:p>
          <a:p>
            <a:pPr eaLnBrk="1" hangingPunct="1">
              <a:buFontTx/>
              <a:buNone/>
            </a:pPr>
            <a:r>
              <a:rPr lang="en-US" sz="2000" i="1" dirty="0" smtClean="0"/>
              <a:t>	-- </a:t>
            </a:r>
            <a:r>
              <a:rPr lang="en-US" sz="2000" dirty="0" smtClean="0">
                <a:solidFill>
                  <a:srgbClr val="7030A0"/>
                </a:solidFill>
              </a:rPr>
              <a:t>Equal elevations have equal speed (but opposite velocity)</a:t>
            </a:r>
            <a:endParaRPr lang="en-US" sz="2000" i="1" dirty="0" smtClean="0">
              <a:solidFill>
                <a:srgbClr val="7030A0"/>
              </a:solidFill>
            </a:endParaRPr>
          </a:p>
        </p:txBody>
      </p:sp>
      <p:pic>
        <p:nvPicPr>
          <p:cNvPr id="17412" name="Picture 4" descr="03-08Figure_F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8266" t="-3864" r="14757"/>
          <a:stretch>
            <a:fillRect/>
          </a:stretch>
        </p:blipFill>
        <p:spPr>
          <a:xfrm>
            <a:off x="5410200" y="990600"/>
            <a:ext cx="3146425" cy="5867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Clicker Question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808038"/>
          </a:xfrm>
        </p:spPr>
        <p:txBody>
          <a:bodyPr/>
          <a:lstStyle/>
          <a:p>
            <a:pPr eaLnBrk="1" hangingPunct="1"/>
            <a:r>
              <a:rPr lang="en-US" sz="3200" u="sng" smtClean="0"/>
              <a:t>Free-fall continued: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839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How far?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i.e. what distance is travelled?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From the sketch before, we see distance fallen in equal time intervals, increases as time goes 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Actually, one can show (appendix in book), for any uniformly accelerating object starting from rest,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distance travelled, </a:t>
            </a:r>
            <a:r>
              <a:rPr lang="en-US" sz="2400" b="1" i="1" dirty="0" smtClean="0"/>
              <a:t>d</a:t>
            </a:r>
            <a:r>
              <a:rPr lang="en-US" sz="2400" b="1" dirty="0" smtClean="0"/>
              <a:t> = ½ (acceleration x time x time)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So in free-fall when dropped from rest :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dirty="0"/>
              <a:t>	</a:t>
            </a:r>
            <a:r>
              <a:rPr lang="en-US" sz="2400" b="1" i="1" dirty="0" smtClean="0"/>
              <a:t>						d = ½ g t </a:t>
            </a:r>
            <a:r>
              <a:rPr lang="en-US" sz="2400" b="1" i="1" baseline="30000" dirty="0" smtClean="0"/>
              <a:t>2   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715000" y="5257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808038"/>
          </a:xfrm>
        </p:spPr>
        <p:txBody>
          <a:bodyPr/>
          <a:lstStyle/>
          <a:p>
            <a:pPr eaLnBrk="1" hangingPunct="1"/>
            <a:r>
              <a:rPr lang="en-US" sz="3200" u="sng" dirty="0" smtClean="0"/>
              <a:t>Free-fall continued: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8392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…in free-fall when dropped from rest:	</a:t>
            </a:r>
            <a:r>
              <a:rPr lang="en-US" sz="2400" b="1" i="1" dirty="0" smtClean="0"/>
              <a:t>d = ½ g t </a:t>
            </a:r>
            <a:r>
              <a:rPr lang="en-US" sz="2400" b="1" i="1" baseline="30000" dirty="0" smtClean="0"/>
              <a:t>2</a:t>
            </a:r>
          </a:p>
        </p:txBody>
      </p:sp>
      <p:grpSp>
        <p:nvGrpSpPr>
          <p:cNvPr id="19460" name="Group 8"/>
          <p:cNvGrpSpPr>
            <a:grpSpLocks/>
          </p:cNvGrpSpPr>
          <p:nvPr/>
        </p:nvGrpSpPr>
        <p:grpSpPr bwMode="auto">
          <a:xfrm>
            <a:off x="0" y="1981200"/>
            <a:ext cx="5410200" cy="3352800"/>
            <a:chOff x="192" y="1248"/>
            <a:chExt cx="3408" cy="2112"/>
          </a:xfrm>
        </p:grpSpPr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240" y="1248"/>
              <a:ext cx="3360" cy="1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Free-fall: </a:t>
              </a:r>
            </a:p>
            <a:p>
              <a:r>
                <a:rPr lang="en-US" sz="2400" u="sng"/>
                <a:t>Time(s)     Distance fallen(m)</a:t>
              </a:r>
            </a:p>
            <a:p>
              <a:r>
                <a:rPr lang="en-US" sz="2400"/>
                <a:t>    0	      	0</a:t>
              </a:r>
            </a:p>
            <a:p>
              <a:r>
                <a:rPr lang="en-US" sz="2400"/>
                <a:t>     1		5</a:t>
              </a:r>
            </a:p>
            <a:p>
              <a:r>
                <a:rPr lang="en-US" sz="2400"/>
                <a:t>     2		20</a:t>
              </a:r>
            </a:p>
            <a:p>
              <a:r>
                <a:rPr lang="en-US" sz="2400"/>
                <a:t>     3		45</a:t>
              </a:r>
            </a:p>
            <a:p>
              <a:r>
                <a:rPr lang="en-US" sz="2400"/>
                <a:t>     ..		..</a:t>
              </a:r>
            </a:p>
            <a:p>
              <a:r>
                <a:rPr lang="en-US" sz="2400"/>
                <a:t>  </a:t>
              </a:r>
              <a:r>
                <a:rPr lang="en-US" sz="2400" i="1"/>
                <a:t>   t </a:t>
              </a:r>
              <a:r>
                <a:rPr lang="en-US" sz="2400"/>
                <a:t>		½ 10</a:t>
              </a:r>
              <a:r>
                <a:rPr lang="en-US" sz="2400" i="1"/>
                <a:t> t</a:t>
              </a:r>
              <a:r>
                <a:rPr lang="en-US" sz="2400" i="1" baseline="30000"/>
                <a:t>2</a:t>
              </a:r>
              <a:r>
                <a:rPr lang="en-US" sz="2400" i="1"/>
                <a:t>	</a:t>
              </a:r>
              <a:r>
                <a:rPr lang="en-US" sz="1400"/>
                <a:t>	</a:t>
              </a:r>
            </a:p>
          </p:txBody>
        </p:sp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192" y="1248"/>
              <a:ext cx="2592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419600" y="1524000"/>
            <a:ext cx="472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u="sng" dirty="0" smtClean="0">
                <a:solidFill>
                  <a:srgbClr val="0070C0"/>
                </a:solidFill>
              </a:rPr>
              <a:t>Aside: </a:t>
            </a:r>
            <a:r>
              <a:rPr lang="en-US" sz="2400" dirty="0" smtClean="0"/>
              <a:t>Notice </a:t>
            </a:r>
            <a:r>
              <a:rPr lang="en-US" sz="2400" dirty="0"/>
              <a:t>that in the 1</a:t>
            </a:r>
            <a:r>
              <a:rPr lang="en-US" sz="2400" baseline="30000" dirty="0"/>
              <a:t>st</a:t>
            </a:r>
            <a:r>
              <a:rPr lang="en-US" sz="2400" dirty="0"/>
              <a:t> second, the distance is 5m, so the average speed is 5 m/s. 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       On </a:t>
            </a:r>
            <a:r>
              <a:rPr lang="en-US" sz="2400" dirty="0"/>
              <a:t>the other hand, the instantaneous speed at the beginning of the 1</a:t>
            </a:r>
            <a:r>
              <a:rPr lang="en-US" sz="2400" baseline="30000" dirty="0"/>
              <a:t>st</a:t>
            </a:r>
            <a:r>
              <a:rPr lang="en-US" sz="2400" dirty="0"/>
              <a:t> sec ( </a:t>
            </a:r>
            <a:r>
              <a:rPr lang="en-US" sz="2400" dirty="0" err="1"/>
              <a:t>ie</a:t>
            </a:r>
            <a:r>
              <a:rPr lang="en-US" sz="2400" dirty="0"/>
              <a:t> t=0) is 0 and at the end of 1</a:t>
            </a:r>
            <a:r>
              <a:rPr lang="en-US" sz="2400" baseline="30000" dirty="0"/>
              <a:t>st</a:t>
            </a:r>
            <a:r>
              <a:rPr lang="en-US" sz="2400" dirty="0"/>
              <a:t> sec is v = 10 m/s (earlier table).</a:t>
            </a:r>
          </a:p>
          <a:p>
            <a:pPr>
              <a:spcBef>
                <a:spcPct val="50000"/>
              </a:spcBef>
            </a:pPr>
            <a:r>
              <a:rPr lang="en-US" sz="2400" i="1" dirty="0" smtClean="0"/>
              <a:t>       So</a:t>
            </a:r>
            <a:r>
              <a:rPr lang="en-US" sz="2400" i="1" dirty="0"/>
              <a:t>, in this case,  the average speed is the average of the initial and final speeds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808038"/>
          </a:xfrm>
        </p:spPr>
        <p:txBody>
          <a:bodyPr/>
          <a:lstStyle/>
          <a:p>
            <a:pPr eaLnBrk="1" hangingPunct="1"/>
            <a:r>
              <a:rPr lang="en-US" sz="3200" u="sng" dirty="0" smtClean="0"/>
              <a:t>Application: “Hang-time” of jumpers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Michael Jordan’s best hang-time was 0.9 s – this is the time the feet are off the ground. Let’s round this to 1 s. How high can he jump?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800080"/>
                </a:solidFill>
              </a:rPr>
              <a:t>Use d = ½ g t</a:t>
            </a:r>
            <a:r>
              <a:rPr lang="en-US" sz="2400" baseline="30000" smtClean="0">
                <a:solidFill>
                  <a:srgbClr val="800080"/>
                </a:solidFill>
              </a:rPr>
              <a:t>2</a:t>
            </a:r>
            <a:r>
              <a:rPr lang="en-US" sz="2400" smtClean="0">
                <a:solidFill>
                  <a:srgbClr val="800080"/>
                </a:solidFill>
              </a:rPr>
              <a:t> . For 1 s hang-time, that’s ½ s up and ½ s down. So, substituting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800080"/>
                </a:solidFill>
              </a:rPr>
              <a:t>	d = ½ (10) (1/2)</a:t>
            </a:r>
            <a:r>
              <a:rPr lang="en-US" sz="2400" baseline="30000" smtClean="0">
                <a:solidFill>
                  <a:srgbClr val="800080"/>
                </a:solidFill>
              </a:rPr>
              <a:t>2</a:t>
            </a:r>
            <a:r>
              <a:rPr lang="en-US" sz="2400" smtClean="0">
                <a:solidFill>
                  <a:srgbClr val="800080"/>
                </a:solidFill>
              </a:rPr>
              <a:t> = </a:t>
            </a:r>
            <a:r>
              <a:rPr lang="en-US" sz="2400" u="sng" smtClean="0">
                <a:solidFill>
                  <a:srgbClr val="800080"/>
                </a:solidFill>
              </a:rPr>
              <a:t>1.25 m</a:t>
            </a:r>
          </a:p>
          <a:p>
            <a:pPr eaLnBrk="1" hangingPunct="1">
              <a:buFontTx/>
              <a:buNone/>
            </a:pPr>
            <a:endParaRPr lang="en-US" sz="2400" u="sng" smtClean="0">
              <a:solidFill>
                <a:srgbClr val="80008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800080"/>
                </a:solidFill>
              </a:rPr>
              <a:t>This is about 4 feet!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rgbClr val="80008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/>
              <a:t>Note that good athletes, dancers etc may appear to jump higher, but very few can raise their </a:t>
            </a:r>
            <a:r>
              <a:rPr lang="en-US" sz="2400" i="1" smtClean="0"/>
              <a:t>center of gravity</a:t>
            </a:r>
            <a:r>
              <a:rPr lang="en-US" sz="2400" smtClean="0"/>
              <a:t> more than 4 feet.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48600" cy="487363"/>
          </a:xfrm>
        </p:spPr>
        <p:txBody>
          <a:bodyPr/>
          <a:lstStyle/>
          <a:p>
            <a:pPr eaLnBrk="1" hangingPunct="1"/>
            <a:r>
              <a:rPr lang="en-US" sz="3200" smtClean="0"/>
              <a:t>Summary of definitions</a:t>
            </a:r>
          </a:p>
        </p:txBody>
      </p:sp>
      <p:pic>
        <p:nvPicPr>
          <p:cNvPr id="21507" name="Picture 4" descr="03-11Figure_FI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4938"/>
          <a:stretch>
            <a:fillRect/>
          </a:stretch>
        </p:blipFill>
        <p:spPr>
          <a:xfrm>
            <a:off x="2003425" y="685800"/>
            <a:ext cx="6149975" cy="6062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/>
          <a:srcRect t="42221"/>
          <a:stretch>
            <a:fillRect/>
          </a:stretch>
        </p:blipFill>
        <p:spPr bwMode="auto">
          <a:xfrm>
            <a:off x="1181100" y="2208212"/>
            <a:ext cx="609600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1409700" y="1887219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371600" y="1841499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7030A0"/>
                </a:solidFill>
              </a:rPr>
              <a:t>   Note </a:t>
            </a:r>
            <a:r>
              <a:rPr lang="en-US" b="1" dirty="0">
                <a:solidFill>
                  <a:srgbClr val="7030A0"/>
                </a:solidFill>
              </a:rPr>
              <a:t>from the Office of Student Services: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" y="22860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400"/>
              <a:buFont typeface="Symbol" pitchFamily="18" charset="2"/>
              <a:buChar char=""/>
            </a:pPr>
            <a:r>
              <a:rPr lang="en-US" dirty="0" smtClean="0"/>
              <a:t>Important Note! This is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i="1" dirty="0" smtClean="0">
                <a:solidFill>
                  <a:srgbClr val="FF0000"/>
                </a:solidFill>
              </a:rPr>
              <a:t>one-semester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terminal</a:t>
            </a:r>
            <a:r>
              <a:rPr lang="en-US" dirty="0" smtClean="0">
                <a:solidFill>
                  <a:srgbClr val="FF0000"/>
                </a:solidFill>
              </a:rPr>
              <a:t> physics course</a:t>
            </a:r>
            <a:r>
              <a:rPr lang="en-US" dirty="0" smtClean="0"/>
              <a:t>, and it does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fulfill the pre-med </a:t>
            </a:r>
            <a:r>
              <a:rPr lang="en-US" dirty="0" smtClean="0"/>
              <a:t>physics requirement.</a:t>
            </a:r>
          </a:p>
          <a:p>
            <a:pPr>
              <a:buClr>
                <a:srgbClr val="000000"/>
              </a:buClr>
              <a:buSzPts val="1400"/>
              <a:buFont typeface="Symbol" pitchFamily="18" charset="2"/>
              <a:buChar char=""/>
            </a:pPr>
            <a:r>
              <a:rPr lang="en-US" dirty="0"/>
              <a:t> </a:t>
            </a:r>
            <a:r>
              <a:rPr lang="en-US" dirty="0" smtClean="0"/>
              <a:t>Another note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>
                <a:solidFill>
                  <a:srgbClr val="00B050"/>
                </a:solidFill>
              </a:rPr>
              <a:t>PHYS 100 fulfills the Scientific World category of the Flexible Core of Pathways. </a:t>
            </a:r>
            <a:r>
              <a:rPr lang="en-US" dirty="0"/>
              <a:t>It is a pre/co-requisite of the lab-including course PHYS 101, of the Life and Physical Sciences category (but you may take 100 without taking 101).</a:t>
            </a:r>
          </a:p>
        </p:txBody>
      </p:sp>
    </p:spTree>
    <p:extLst>
      <p:ext uri="{BB962C8B-B14F-4D97-AF65-F5344CB8AC3E}">
        <p14:creationId xmlns:p14="http://schemas.microsoft.com/office/powerpoint/2010/main" val="2506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Clicker Question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Question (to think about…)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2400" y="0"/>
            <a:ext cx="8839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</a:rPr>
              <a:t>Clickers and Peer Instruction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alibri" panose="020F0502020204030204" pitchFamily="34" charset="0"/>
              </a:rPr>
              <a:t>All </a:t>
            </a:r>
            <a:r>
              <a:rPr lang="en-US" sz="2400" dirty="0">
                <a:latin typeface="Calibri" panose="020F0502020204030204" pitchFamily="34" charset="0"/>
              </a:rPr>
              <a:t>the lectures incorporate a few multiple-choice questions that test the concepts we are learning. </a:t>
            </a:r>
            <a:r>
              <a:rPr lang="en-US" sz="2400" dirty="0" smtClean="0">
                <a:latin typeface="Calibri" panose="020F0502020204030204" pitchFamily="34" charset="0"/>
              </a:rPr>
              <a:t>You </a:t>
            </a:r>
            <a:r>
              <a:rPr lang="en-US" sz="2400" dirty="0">
                <a:latin typeface="Calibri" panose="020F0502020204030204" pitchFamily="34" charset="0"/>
              </a:rPr>
              <a:t>individually enter answers via a clicker, and a bar graph </a:t>
            </a:r>
            <a:r>
              <a:rPr lang="en-US" sz="2400" dirty="0" smtClean="0">
                <a:latin typeface="Calibri" panose="020F0502020204030204" pitchFamily="34" charset="0"/>
              </a:rPr>
              <a:t>is </a:t>
            </a:r>
            <a:r>
              <a:rPr lang="en-US" sz="2400" dirty="0">
                <a:latin typeface="Calibri" panose="020F0502020204030204" pitchFamily="34" charset="0"/>
              </a:rPr>
              <a:t>instantly generated for </a:t>
            </a:r>
            <a:r>
              <a:rPr lang="en-US" sz="2400" dirty="0" smtClean="0">
                <a:latin typeface="Calibri" panose="020F0502020204030204" pitchFamily="34" charset="0"/>
              </a:rPr>
              <a:t>us </a:t>
            </a:r>
            <a:r>
              <a:rPr lang="en-US" sz="2400" dirty="0">
                <a:latin typeface="Calibri" panose="020F0502020204030204" pitchFamily="34" charset="0"/>
              </a:rPr>
              <a:t>to see how you all answered.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alibri" panose="020F0502020204030204" pitchFamily="34" charset="0"/>
              </a:rPr>
              <a:t>Then, you will be asked to discuss with your neighbor, and convince them of your answer*! </a:t>
            </a:r>
            <a:r>
              <a:rPr lang="en-US" sz="2400" dirty="0">
                <a:latin typeface="Calibri" panose="020F0502020204030204" pitchFamily="34" charset="0"/>
              </a:rPr>
              <a:t>After a few minutes, </a:t>
            </a:r>
            <a:r>
              <a:rPr lang="en-US" sz="2400" dirty="0" smtClean="0">
                <a:latin typeface="Calibri" panose="020F0502020204030204" pitchFamily="34" charset="0"/>
              </a:rPr>
              <a:t>you </a:t>
            </a:r>
            <a:r>
              <a:rPr lang="en-US" sz="2400" dirty="0">
                <a:latin typeface="Calibri" panose="020F0502020204030204" pitchFamily="34" charset="0"/>
              </a:rPr>
              <a:t>all re-enter answers individually and we will all see what happens to the bar graph</a:t>
            </a:r>
            <a:r>
              <a:rPr lang="en-US" sz="2400" dirty="0" smtClean="0">
                <a:latin typeface="Calibri" panose="020F0502020204030204" pitchFamily="34" charset="0"/>
              </a:rPr>
              <a:t>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Participation 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</a:rPr>
              <a:t>in this is very important, and useful for you (and fun!).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 Attendance will also be monitored via the clickers – you will enter a 4-digit number of your choice to identify you at one point of the lecture</a:t>
            </a:r>
            <a:r>
              <a:rPr lang="en-US" sz="2400" dirty="0" smtClean="0">
                <a:latin typeface="Calibri" panose="020F0502020204030204" pitchFamily="34" charset="0"/>
              </a:rPr>
              <a:t>. Please write your choice on the roster passed around in class.</a:t>
            </a:r>
            <a:endParaRPr lang="en-US" sz="24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 Importantly, it is your</a:t>
            </a:r>
            <a:r>
              <a:rPr lang="en-US" sz="2400" i="1" dirty="0">
                <a:latin typeface="Calibri" panose="020F0502020204030204" pitchFamily="34" charset="0"/>
              </a:rPr>
              <a:t> participation</a:t>
            </a:r>
            <a:r>
              <a:rPr lang="en-US" sz="2400" dirty="0">
                <a:latin typeface="Calibri" panose="020F0502020204030204" pitchFamily="34" charset="0"/>
              </a:rPr>
              <a:t> that will give you course credit (10%) for this, NOT the correctness of your actual answers – individual answers are never correlated with individuals.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971800" y="6394058"/>
            <a:ext cx="6172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dirty="0">
                <a:solidFill>
                  <a:srgbClr val="3333CC"/>
                </a:solidFill>
              </a:rPr>
              <a:t>* </a:t>
            </a:r>
            <a:r>
              <a:rPr lang="en-US" sz="1500" i="1" dirty="0">
                <a:solidFill>
                  <a:srgbClr val="3333CC"/>
                </a:solidFill>
              </a:rPr>
              <a:t>Original idea of Eric Mazur, Harvard University, “Peer Instruction”</a:t>
            </a:r>
          </a:p>
        </p:txBody>
      </p:sp>
    </p:spTree>
    <p:extLst>
      <p:ext uri="{BB962C8B-B14F-4D97-AF65-F5344CB8AC3E}">
        <p14:creationId xmlns:p14="http://schemas.microsoft.com/office/powerpoint/2010/main" val="73974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758877" y="228600"/>
            <a:ext cx="5372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Trial Clicker Question!</a:t>
            </a:r>
          </a:p>
        </p:txBody>
      </p:sp>
    </p:spTree>
    <p:extLst>
      <p:ext uri="{BB962C8B-B14F-4D97-AF65-F5344CB8AC3E}">
        <p14:creationId xmlns:p14="http://schemas.microsoft.com/office/powerpoint/2010/main" val="832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OK !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Now continuing from last class….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dirty="0" smtClean="0"/>
              <a:t>Recall   </a:t>
            </a:r>
            <a:r>
              <a:rPr lang="en-US" sz="2400" dirty="0" smtClean="0"/>
              <a:t>    -- Newton’s first law</a:t>
            </a:r>
          </a:p>
          <a:p>
            <a:pPr algn="ctr"/>
            <a:r>
              <a:rPr lang="en-US" sz="2400" dirty="0" smtClean="0"/>
              <a:t>-- inertia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-- forces</a:t>
            </a:r>
          </a:p>
          <a:p>
            <a:pPr algn="ctr"/>
            <a:r>
              <a:rPr lang="en-US" sz="2400" dirty="0" smtClean="0"/>
              <a:t>         -- equilibrium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6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Clicker Question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8044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05800" cy="715963"/>
          </a:xfrm>
        </p:spPr>
        <p:txBody>
          <a:bodyPr/>
          <a:lstStyle/>
          <a:p>
            <a:pPr eaLnBrk="1" hangingPunct="1"/>
            <a:r>
              <a:rPr lang="en-US" sz="3200" smtClean="0"/>
              <a:t>The moving Earth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Earth is moving around the sun at 30 km/sec.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So, if I stand near a wall, and jump up in the air for a few seconds, why doesn’t the wall slam into me??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04800" y="35052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</a:rPr>
              <a:t>Because of inertia. While standing on the ground, I am moving along with the earth at 30 km/s, and when I jump, I (and the air) continue moving (sideways) at 30 km/s.</a:t>
            </a:r>
          </a:p>
        </p:txBody>
      </p:sp>
    </p:spTree>
    <p:extLst>
      <p:ext uri="{BB962C8B-B14F-4D97-AF65-F5344CB8AC3E}">
        <p14:creationId xmlns:p14="http://schemas.microsoft.com/office/powerpoint/2010/main" val="1195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Clicker Question 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1332</Words>
  <Application>Microsoft Office PowerPoint</Application>
  <PresentationFormat>On-screen Show (4:3)</PresentationFormat>
  <Paragraphs>227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Course information (on your handout)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moving Earth</vt:lpstr>
      <vt:lpstr>Clicker Question  </vt:lpstr>
      <vt:lpstr>Clicker Question</vt:lpstr>
      <vt:lpstr>Chapter 3: Linear Motion</vt:lpstr>
      <vt:lpstr>Clicker Question</vt:lpstr>
      <vt:lpstr>Speed</vt:lpstr>
      <vt:lpstr>Instantaneous vs Average Speed</vt:lpstr>
      <vt:lpstr>PowerPoint Presentation</vt:lpstr>
      <vt:lpstr>Velocity</vt:lpstr>
      <vt:lpstr>Acceleration</vt:lpstr>
      <vt:lpstr>PowerPoint Presentation</vt:lpstr>
      <vt:lpstr>Questions</vt:lpstr>
      <vt:lpstr>Clicker Question</vt:lpstr>
      <vt:lpstr>Another Clicker Question</vt:lpstr>
      <vt:lpstr>PowerPoint Presentation</vt:lpstr>
      <vt:lpstr>Free-Fall</vt:lpstr>
      <vt:lpstr> What happens if object is thrown upwards, instead of being dropped?  </vt:lpstr>
      <vt:lpstr>PowerPoint Presentation</vt:lpstr>
      <vt:lpstr>Free-fall continued:</vt:lpstr>
      <vt:lpstr>Free-fall continued:</vt:lpstr>
      <vt:lpstr>Application: “Hang-time” of jumpers</vt:lpstr>
      <vt:lpstr>Summary of definitions</vt:lpstr>
      <vt:lpstr>Clicker Question</vt:lpstr>
      <vt:lpstr>Question (to think about…)</vt:lpstr>
    </vt:vector>
  </TitlesOfParts>
  <Company>HC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Linear Motion</dc:title>
  <dc:creator>Neepa</dc:creator>
  <cp:lastModifiedBy>Neepa</cp:lastModifiedBy>
  <cp:revision>300</cp:revision>
  <dcterms:created xsi:type="dcterms:W3CDTF">2005-08-28T18:04:38Z</dcterms:created>
  <dcterms:modified xsi:type="dcterms:W3CDTF">2016-08-27T20:40:02Z</dcterms:modified>
</cp:coreProperties>
</file>