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10" r:id="rId24"/>
    <p:sldId id="309" r:id="rId25"/>
    <p:sldId id="311" r:id="rId26"/>
    <p:sldId id="312" r:id="rId27"/>
    <p:sldId id="314" r:id="rId28"/>
    <p:sldId id="315" r:id="rId29"/>
    <p:sldId id="316"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1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1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BF36561-27AC-462A-9A63-14F4D7095942}" type="slidenum">
              <a:rPr lang="en-US"/>
              <a:pPr/>
              <a:t>‹#›</a:t>
            </a:fld>
            <a:endParaRPr lang="en-US"/>
          </a:p>
        </p:txBody>
      </p:sp>
    </p:spTree>
    <p:extLst>
      <p:ext uri="{BB962C8B-B14F-4D97-AF65-F5344CB8AC3E}">
        <p14:creationId xmlns:p14="http://schemas.microsoft.com/office/powerpoint/2010/main" val="22320055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a:t>
            </a:fld>
            <a:endParaRPr lang="en-US"/>
          </a:p>
        </p:txBody>
      </p:sp>
    </p:spTree>
    <p:extLst>
      <p:ext uri="{BB962C8B-B14F-4D97-AF65-F5344CB8AC3E}">
        <p14:creationId xmlns:p14="http://schemas.microsoft.com/office/powerpoint/2010/main" val="934114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10</a:t>
            </a:fld>
            <a:endParaRPr lang="en-US"/>
          </a:p>
        </p:txBody>
      </p:sp>
    </p:spTree>
    <p:extLst>
      <p:ext uri="{BB962C8B-B14F-4D97-AF65-F5344CB8AC3E}">
        <p14:creationId xmlns:p14="http://schemas.microsoft.com/office/powerpoint/2010/main" val="297327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11</a:t>
            </a:fld>
            <a:endParaRPr lang="en-US"/>
          </a:p>
        </p:txBody>
      </p:sp>
    </p:spTree>
    <p:extLst>
      <p:ext uri="{BB962C8B-B14F-4D97-AF65-F5344CB8AC3E}">
        <p14:creationId xmlns:p14="http://schemas.microsoft.com/office/powerpoint/2010/main" val="977623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12</a:t>
            </a:fld>
            <a:endParaRPr lang="en-US"/>
          </a:p>
        </p:txBody>
      </p:sp>
    </p:spTree>
    <p:extLst>
      <p:ext uri="{BB962C8B-B14F-4D97-AF65-F5344CB8AC3E}">
        <p14:creationId xmlns:p14="http://schemas.microsoft.com/office/powerpoint/2010/main" val="319965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3F01B-D2CF-4B32-AECD-826EEE180392}" type="slidenum">
              <a:rPr lang="en-US"/>
              <a:pPr/>
              <a:t>13</a:t>
            </a:fld>
            <a:endParaRPr lang="en-US"/>
          </a:p>
        </p:txBody>
      </p:sp>
      <p:sp>
        <p:nvSpPr>
          <p:cNvPr id="17410" name="Rectangle 2"/>
          <p:cNvSpPr>
            <a:spLocks noGrp="1" noRot="1" noChangeAspect="1" noChangeArrowheads="1" noTextEdit="1"/>
          </p:cNvSpPr>
          <p:nvPr>
            <p:ph type="sldImg"/>
          </p:nvPr>
        </p:nvSpPr>
        <p:spPr>
          <a:xfrm>
            <a:off x="1144588" y="685800"/>
            <a:ext cx="4572000" cy="3429000"/>
          </a:xfrm>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539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14</a:t>
            </a:fld>
            <a:endParaRPr lang="en-US"/>
          </a:p>
        </p:txBody>
      </p:sp>
    </p:spTree>
    <p:extLst>
      <p:ext uri="{BB962C8B-B14F-4D97-AF65-F5344CB8AC3E}">
        <p14:creationId xmlns:p14="http://schemas.microsoft.com/office/powerpoint/2010/main" val="778723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3D443-5635-4C45-85EB-5DFBB264BE4B}" type="slidenum">
              <a:rPr lang="en-US"/>
              <a:pPr/>
              <a:t>15</a:t>
            </a:fld>
            <a:endParaRPr lang="en-US"/>
          </a:p>
        </p:txBody>
      </p:sp>
      <p:sp>
        <p:nvSpPr>
          <p:cNvPr id="20482" name="Rectangle 2"/>
          <p:cNvSpPr>
            <a:spLocks noGrp="1" noRot="1" noChangeAspect="1" noChangeArrowheads="1" noTextEdit="1"/>
          </p:cNvSpPr>
          <p:nvPr>
            <p:ph type="sldImg"/>
          </p:nvPr>
        </p:nvSpPr>
        <p:spPr>
          <a:xfrm>
            <a:off x="1144588" y="685800"/>
            <a:ext cx="4572000" cy="3429000"/>
          </a:xfrm>
          <a:ln/>
        </p:spPr>
      </p:sp>
      <p:sp>
        <p:nvSpPr>
          <p:cNvPr id="20483" name="Rectangle 3"/>
          <p:cNvSpPr>
            <a:spLocks noGrp="1" noChangeArrowheads="1"/>
          </p:cNvSpPr>
          <p:nvPr>
            <p:ph type="body" idx="1"/>
          </p:nvPr>
        </p:nvSpPr>
        <p:spPr/>
        <p:txBody>
          <a:bodyPr/>
          <a:lstStyle/>
          <a:p>
            <a:r>
              <a:rPr lang="en-US"/>
              <a:t>Need symbol of diode</a:t>
            </a:r>
          </a:p>
        </p:txBody>
      </p:sp>
    </p:spTree>
    <p:extLst>
      <p:ext uri="{BB962C8B-B14F-4D97-AF65-F5344CB8AC3E}">
        <p14:creationId xmlns:p14="http://schemas.microsoft.com/office/powerpoint/2010/main" val="3768391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16</a:t>
            </a:fld>
            <a:endParaRPr lang="en-US"/>
          </a:p>
        </p:txBody>
      </p:sp>
    </p:spTree>
    <p:extLst>
      <p:ext uri="{BB962C8B-B14F-4D97-AF65-F5344CB8AC3E}">
        <p14:creationId xmlns:p14="http://schemas.microsoft.com/office/powerpoint/2010/main" val="3987241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17</a:t>
            </a:fld>
            <a:endParaRPr lang="en-US"/>
          </a:p>
        </p:txBody>
      </p:sp>
    </p:spTree>
    <p:extLst>
      <p:ext uri="{BB962C8B-B14F-4D97-AF65-F5344CB8AC3E}">
        <p14:creationId xmlns:p14="http://schemas.microsoft.com/office/powerpoint/2010/main" val="408639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18</a:t>
            </a:fld>
            <a:endParaRPr lang="en-US"/>
          </a:p>
        </p:txBody>
      </p:sp>
    </p:spTree>
    <p:extLst>
      <p:ext uri="{BB962C8B-B14F-4D97-AF65-F5344CB8AC3E}">
        <p14:creationId xmlns:p14="http://schemas.microsoft.com/office/powerpoint/2010/main" val="803706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19</a:t>
            </a:fld>
            <a:endParaRPr lang="en-US"/>
          </a:p>
        </p:txBody>
      </p:sp>
    </p:spTree>
    <p:extLst>
      <p:ext uri="{BB962C8B-B14F-4D97-AF65-F5344CB8AC3E}">
        <p14:creationId xmlns:p14="http://schemas.microsoft.com/office/powerpoint/2010/main" val="289071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a:t>
            </a:fld>
            <a:endParaRPr lang="en-US"/>
          </a:p>
        </p:txBody>
      </p:sp>
    </p:spTree>
    <p:extLst>
      <p:ext uri="{BB962C8B-B14F-4D97-AF65-F5344CB8AC3E}">
        <p14:creationId xmlns:p14="http://schemas.microsoft.com/office/powerpoint/2010/main" val="4198091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20</a:t>
            </a:fld>
            <a:endParaRPr lang="en-US"/>
          </a:p>
        </p:txBody>
      </p:sp>
    </p:spTree>
    <p:extLst>
      <p:ext uri="{BB962C8B-B14F-4D97-AF65-F5344CB8AC3E}">
        <p14:creationId xmlns:p14="http://schemas.microsoft.com/office/powerpoint/2010/main" val="4094102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21</a:t>
            </a:fld>
            <a:endParaRPr lang="en-US"/>
          </a:p>
        </p:txBody>
      </p:sp>
    </p:spTree>
    <p:extLst>
      <p:ext uri="{BB962C8B-B14F-4D97-AF65-F5344CB8AC3E}">
        <p14:creationId xmlns:p14="http://schemas.microsoft.com/office/powerpoint/2010/main" val="155336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22</a:t>
            </a:fld>
            <a:endParaRPr lang="en-US"/>
          </a:p>
        </p:txBody>
      </p:sp>
    </p:spTree>
    <p:extLst>
      <p:ext uri="{BB962C8B-B14F-4D97-AF65-F5344CB8AC3E}">
        <p14:creationId xmlns:p14="http://schemas.microsoft.com/office/powerpoint/2010/main" val="1811689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23</a:t>
            </a:fld>
            <a:endParaRPr lang="en-US"/>
          </a:p>
        </p:txBody>
      </p:sp>
    </p:spTree>
    <p:extLst>
      <p:ext uri="{BB962C8B-B14F-4D97-AF65-F5344CB8AC3E}">
        <p14:creationId xmlns:p14="http://schemas.microsoft.com/office/powerpoint/2010/main" val="419164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4B8A5-A12B-4C0F-9A89-85D9BE80C1D9}" type="slidenum">
              <a:rPr lang="en-US"/>
              <a:pPr/>
              <a:t>24</a:t>
            </a:fld>
            <a:endParaRPr lang="en-US"/>
          </a:p>
        </p:txBody>
      </p:sp>
      <p:sp>
        <p:nvSpPr>
          <p:cNvPr id="32770" name="Rectangle 2"/>
          <p:cNvSpPr>
            <a:spLocks noGrp="1" noRot="1" noChangeAspect="1" noChangeArrowheads="1" noTextEdit="1"/>
          </p:cNvSpPr>
          <p:nvPr>
            <p:ph type="sldImg"/>
          </p:nvPr>
        </p:nvSpPr>
        <p:spPr>
          <a:xfrm>
            <a:off x="1144588" y="685800"/>
            <a:ext cx="4572000" cy="3429000"/>
          </a:xfrm>
          <a:ln/>
        </p:spPr>
      </p:sp>
      <p:sp>
        <p:nvSpPr>
          <p:cNvPr id="32771" name="Rectangle 3"/>
          <p:cNvSpPr>
            <a:spLocks noGrp="1" noChangeArrowheads="1"/>
          </p:cNvSpPr>
          <p:nvPr>
            <p:ph type="body" idx="1"/>
          </p:nvPr>
        </p:nvSpPr>
        <p:spPr/>
        <p:txBody>
          <a:bodyPr/>
          <a:lstStyle/>
          <a:p>
            <a:r>
              <a:rPr lang="en-US"/>
              <a:t>Start here Friday</a:t>
            </a:r>
          </a:p>
        </p:txBody>
      </p:sp>
    </p:spTree>
    <p:extLst>
      <p:ext uri="{BB962C8B-B14F-4D97-AF65-F5344CB8AC3E}">
        <p14:creationId xmlns:p14="http://schemas.microsoft.com/office/powerpoint/2010/main" val="2480068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25</a:t>
            </a:fld>
            <a:endParaRPr lang="en-US"/>
          </a:p>
        </p:txBody>
      </p:sp>
    </p:spTree>
    <p:extLst>
      <p:ext uri="{BB962C8B-B14F-4D97-AF65-F5344CB8AC3E}">
        <p14:creationId xmlns:p14="http://schemas.microsoft.com/office/powerpoint/2010/main" val="3103016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26</a:t>
            </a:fld>
            <a:endParaRPr lang="en-US"/>
          </a:p>
        </p:txBody>
      </p:sp>
    </p:spTree>
    <p:extLst>
      <p:ext uri="{BB962C8B-B14F-4D97-AF65-F5344CB8AC3E}">
        <p14:creationId xmlns:p14="http://schemas.microsoft.com/office/powerpoint/2010/main" val="854278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27</a:t>
            </a:fld>
            <a:endParaRPr lang="en-US"/>
          </a:p>
        </p:txBody>
      </p:sp>
    </p:spTree>
    <p:extLst>
      <p:ext uri="{BB962C8B-B14F-4D97-AF65-F5344CB8AC3E}">
        <p14:creationId xmlns:p14="http://schemas.microsoft.com/office/powerpoint/2010/main" val="2731330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28</a:t>
            </a:fld>
            <a:endParaRPr lang="en-US"/>
          </a:p>
        </p:txBody>
      </p:sp>
    </p:spTree>
    <p:extLst>
      <p:ext uri="{BB962C8B-B14F-4D97-AF65-F5344CB8AC3E}">
        <p14:creationId xmlns:p14="http://schemas.microsoft.com/office/powerpoint/2010/main" val="1228358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29</a:t>
            </a:fld>
            <a:endParaRPr lang="en-US"/>
          </a:p>
        </p:txBody>
      </p:sp>
    </p:spTree>
    <p:extLst>
      <p:ext uri="{BB962C8B-B14F-4D97-AF65-F5344CB8AC3E}">
        <p14:creationId xmlns:p14="http://schemas.microsoft.com/office/powerpoint/2010/main" val="355329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3</a:t>
            </a:fld>
            <a:endParaRPr lang="en-US"/>
          </a:p>
        </p:txBody>
      </p:sp>
    </p:spTree>
    <p:extLst>
      <p:ext uri="{BB962C8B-B14F-4D97-AF65-F5344CB8AC3E}">
        <p14:creationId xmlns:p14="http://schemas.microsoft.com/office/powerpoint/2010/main" val="382519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4</a:t>
            </a:fld>
            <a:endParaRPr lang="en-US"/>
          </a:p>
        </p:txBody>
      </p:sp>
    </p:spTree>
    <p:extLst>
      <p:ext uri="{BB962C8B-B14F-4D97-AF65-F5344CB8AC3E}">
        <p14:creationId xmlns:p14="http://schemas.microsoft.com/office/powerpoint/2010/main" val="65810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5</a:t>
            </a:fld>
            <a:endParaRPr lang="en-US"/>
          </a:p>
        </p:txBody>
      </p:sp>
    </p:spTree>
    <p:extLst>
      <p:ext uri="{BB962C8B-B14F-4D97-AF65-F5344CB8AC3E}">
        <p14:creationId xmlns:p14="http://schemas.microsoft.com/office/powerpoint/2010/main" val="137229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6</a:t>
            </a:fld>
            <a:endParaRPr lang="en-US"/>
          </a:p>
        </p:txBody>
      </p:sp>
    </p:spTree>
    <p:extLst>
      <p:ext uri="{BB962C8B-B14F-4D97-AF65-F5344CB8AC3E}">
        <p14:creationId xmlns:p14="http://schemas.microsoft.com/office/powerpoint/2010/main" val="368752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7</a:t>
            </a:fld>
            <a:endParaRPr lang="en-US"/>
          </a:p>
        </p:txBody>
      </p:sp>
    </p:spTree>
    <p:extLst>
      <p:ext uri="{BB962C8B-B14F-4D97-AF65-F5344CB8AC3E}">
        <p14:creationId xmlns:p14="http://schemas.microsoft.com/office/powerpoint/2010/main" val="324085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8</a:t>
            </a:fld>
            <a:endParaRPr lang="en-US"/>
          </a:p>
        </p:txBody>
      </p:sp>
    </p:spTree>
    <p:extLst>
      <p:ext uri="{BB962C8B-B14F-4D97-AF65-F5344CB8AC3E}">
        <p14:creationId xmlns:p14="http://schemas.microsoft.com/office/powerpoint/2010/main" val="90497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BBC91-F58D-4A61-9E20-8F8ABFB77039}" type="slidenum">
              <a:rPr lang="en-US" smtClean="0"/>
              <a:pPr/>
              <a:t>9</a:t>
            </a:fld>
            <a:endParaRPr lang="en-US"/>
          </a:p>
        </p:txBody>
      </p:sp>
    </p:spTree>
    <p:extLst>
      <p:ext uri="{BB962C8B-B14F-4D97-AF65-F5344CB8AC3E}">
        <p14:creationId xmlns:p14="http://schemas.microsoft.com/office/powerpoint/2010/main" val="136641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31807C-CF3D-4B59-9A52-0BFA994F758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7EEDC9-53DE-449A-B32F-BFD76030A2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3E67EA-CEA0-438C-9883-C8B74B0F316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ED56576-8CCB-4E22-8EB9-F420312D200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4AB377-8D68-430D-B89E-A8BFC0D6769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48375C-AF5B-47F9-8327-2D9DCE6635E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DCCA91-F3FE-4F01-86F1-66BB0514297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1D0958-0908-4DAF-904C-0B6752565C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0C446E0-23B1-448E-B576-D43267A8352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BAFB08-87A4-4704-9F6B-0BFDA7A0E4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0EE7BF2-6FA2-4540-A3FD-8660E8C6A9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77053C-EF6C-4708-BF97-3A1ACCACEF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5CD7C4-137B-425D-914F-DF1846C55FF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45897D-B3A6-4CE2-B89A-BDE653B1BE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38200" y="838200"/>
            <a:ext cx="7315200" cy="2308324"/>
          </a:xfrm>
          <a:prstGeom prst="rect">
            <a:avLst/>
          </a:prstGeom>
          <a:noFill/>
          <a:ln w="9525">
            <a:noFill/>
            <a:miter lim="800000"/>
            <a:headEnd/>
            <a:tailEnd/>
          </a:ln>
          <a:effectLst/>
        </p:spPr>
        <p:txBody>
          <a:bodyPr wrap="square">
            <a:spAutoFit/>
          </a:bodyPr>
          <a:lstStyle/>
          <a:p>
            <a:pPr algn="ctr">
              <a:spcBef>
                <a:spcPct val="50000"/>
              </a:spcBef>
            </a:pPr>
            <a:r>
              <a:rPr lang="en-US" sz="3600" b="1" dirty="0" smtClean="0">
                <a:cs typeface="Arial" charset="0"/>
              </a:rPr>
              <a:t>Today:</a:t>
            </a:r>
          </a:p>
          <a:p>
            <a:pPr algn="ctr">
              <a:spcBef>
                <a:spcPct val="50000"/>
              </a:spcBef>
            </a:pPr>
            <a:endParaRPr lang="en-US" sz="3600" dirty="0" smtClean="0">
              <a:cs typeface="Arial" charset="0"/>
            </a:endParaRPr>
          </a:p>
          <a:p>
            <a:pPr algn="ctr">
              <a:spcBef>
                <a:spcPct val="50000"/>
              </a:spcBef>
            </a:pPr>
            <a:r>
              <a:rPr lang="en-US" sz="3600" dirty="0" smtClean="0">
                <a:cs typeface="Arial" charset="0"/>
              </a:rPr>
              <a:t>Chapter 23: Electric Current</a:t>
            </a:r>
            <a:endParaRPr lang="en-US" sz="3600" dirty="0">
              <a:cs typeface="Arial" charset="0"/>
            </a:endParaRPr>
          </a:p>
        </p:txBody>
      </p:sp>
      <p:sp>
        <p:nvSpPr>
          <p:cNvPr id="3075" name="Rectangle 3"/>
          <p:cNvSpPr>
            <a:spLocks noChangeArrowheads="1"/>
          </p:cNvSpPr>
          <p:nvPr/>
        </p:nvSpPr>
        <p:spPr bwMode="auto">
          <a:xfrm>
            <a:off x="457200" y="762000"/>
            <a:ext cx="8229600" cy="2590800"/>
          </a:xfrm>
          <a:prstGeom prst="rect">
            <a:avLst/>
          </a:prstGeom>
          <a:noFill/>
          <a:ln w="57150">
            <a:solidFill>
              <a:schemeClr val="accent2"/>
            </a:solidFill>
            <a:miter lim="800000"/>
            <a:headEnd/>
            <a:tailEnd/>
          </a:ln>
          <a:effectLst/>
        </p:spPr>
        <p:txBody>
          <a:bodyPr wrap="none" anchor="ctr"/>
          <a:lstStyle/>
          <a:p>
            <a:endParaRPr lang="en-US"/>
          </a:p>
        </p:txBody>
      </p:sp>
      <p:sp>
        <p:nvSpPr>
          <p:cNvPr id="4" name="TextBox 3"/>
          <p:cNvSpPr txBox="1"/>
          <p:nvPr/>
        </p:nvSpPr>
        <p:spPr>
          <a:xfrm>
            <a:off x="990600" y="3505200"/>
            <a:ext cx="7086600" cy="369332"/>
          </a:xfrm>
          <a:prstGeom prst="rect">
            <a:avLst/>
          </a:prstGeom>
          <a:noFill/>
        </p:spPr>
        <p:txBody>
          <a:bodyPr wrap="square" rtlCol="0">
            <a:spAutoFit/>
          </a:bodyPr>
          <a:lstStyle/>
          <a:p>
            <a:endParaRPr lang="en-US" dirty="0"/>
          </a:p>
        </p:txBody>
      </p:sp>
      <p:pic>
        <p:nvPicPr>
          <p:cNvPr id="5" name="Picture 2" descr="afraid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226" y="3990605"/>
            <a:ext cx="1162050" cy="914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4186196"/>
            <a:ext cx="6248400" cy="523220"/>
          </a:xfrm>
          <a:prstGeom prst="rect">
            <a:avLst/>
          </a:prstGeom>
          <a:noFill/>
        </p:spPr>
        <p:txBody>
          <a:bodyPr wrap="square" rtlCol="0">
            <a:spAutoFit/>
          </a:bodyPr>
          <a:lstStyle/>
          <a:p>
            <a:r>
              <a:rPr lang="en-US" sz="2800" dirty="0" smtClean="0">
                <a:solidFill>
                  <a:srgbClr val="0070C0"/>
                </a:solidFill>
              </a:rPr>
              <a:t>Still waiting for </a:t>
            </a:r>
            <a:r>
              <a:rPr lang="en-US" sz="2800" dirty="0" err="1" smtClean="0">
                <a:solidFill>
                  <a:srgbClr val="0070C0"/>
                </a:solidFill>
              </a:rPr>
              <a:t>scantron</a:t>
            </a:r>
            <a:r>
              <a:rPr lang="en-US" sz="2800" dirty="0" smtClean="0">
                <a:solidFill>
                  <a:srgbClr val="0070C0"/>
                </a:solidFill>
              </a:rPr>
              <a:t> results…</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7848600" cy="838200"/>
          </a:xfrm>
        </p:spPr>
        <p:txBody>
          <a:bodyPr/>
          <a:lstStyle/>
          <a:p>
            <a:r>
              <a:rPr lang="en-US" sz="3200" u="sng" dirty="0"/>
              <a:t>Electric Shock</a:t>
            </a:r>
          </a:p>
        </p:txBody>
      </p:sp>
      <p:sp>
        <p:nvSpPr>
          <p:cNvPr id="12291" name="Rectangle 3"/>
          <p:cNvSpPr>
            <a:spLocks noGrp="1" noChangeArrowheads="1"/>
          </p:cNvSpPr>
          <p:nvPr>
            <p:ph type="body" idx="1"/>
          </p:nvPr>
        </p:nvSpPr>
        <p:spPr>
          <a:xfrm>
            <a:off x="0" y="914400"/>
            <a:ext cx="9144000" cy="6172200"/>
          </a:xfrm>
        </p:spPr>
        <p:txBody>
          <a:bodyPr/>
          <a:lstStyle/>
          <a:p>
            <a:pPr>
              <a:lnSpc>
                <a:spcPct val="80000"/>
              </a:lnSpc>
            </a:pPr>
            <a:r>
              <a:rPr lang="en-US" sz="2000" dirty="0">
                <a:solidFill>
                  <a:srgbClr val="00B050"/>
                </a:solidFill>
              </a:rPr>
              <a:t>Electric shock is caused by large</a:t>
            </a:r>
            <a:r>
              <a:rPr lang="en-US" sz="2000" i="1" dirty="0">
                <a:solidFill>
                  <a:srgbClr val="00B050"/>
                </a:solidFill>
              </a:rPr>
              <a:t> currents</a:t>
            </a:r>
            <a:r>
              <a:rPr lang="en-US" sz="2000" dirty="0">
                <a:solidFill>
                  <a:srgbClr val="00B050"/>
                </a:solidFill>
              </a:rPr>
              <a:t> through the body. </a:t>
            </a:r>
          </a:p>
          <a:p>
            <a:pPr>
              <a:lnSpc>
                <a:spcPct val="80000"/>
              </a:lnSpc>
              <a:buFontTx/>
              <a:buNone/>
            </a:pPr>
            <a:r>
              <a:rPr lang="en-US" sz="2000" dirty="0"/>
              <a:t>Since current = voltage/resistance, this also means large voltages cause shock.</a:t>
            </a:r>
          </a:p>
          <a:p>
            <a:pPr>
              <a:lnSpc>
                <a:spcPct val="80000"/>
              </a:lnSpc>
              <a:buFontTx/>
              <a:buNone/>
            </a:pPr>
            <a:r>
              <a:rPr lang="en-US" sz="2000" dirty="0"/>
              <a:t>But it depends on body’s resistance:</a:t>
            </a:r>
          </a:p>
          <a:p>
            <a:pPr>
              <a:lnSpc>
                <a:spcPct val="80000"/>
              </a:lnSpc>
              <a:buFontTx/>
              <a:buNone/>
            </a:pPr>
            <a:r>
              <a:rPr lang="en-US" sz="2000" dirty="0"/>
              <a:t>	If soaked with salt water, resistance can be as low as ~ 100 </a:t>
            </a:r>
            <a:r>
              <a:rPr lang="en-US" sz="2000" dirty="0">
                <a:latin typeface="Symbol" pitchFamily="18" charset="2"/>
              </a:rPr>
              <a:t>W</a:t>
            </a:r>
          </a:p>
          <a:p>
            <a:pPr>
              <a:lnSpc>
                <a:spcPct val="80000"/>
              </a:lnSpc>
              <a:buFontTx/>
              <a:buNone/>
            </a:pPr>
            <a:r>
              <a:rPr lang="en-US" sz="2000" dirty="0"/>
              <a:t>	If skin very dry, resistance can be up to ~ 500 000 </a:t>
            </a:r>
            <a:r>
              <a:rPr lang="en-US" sz="2000" dirty="0">
                <a:latin typeface="Symbol" pitchFamily="18" charset="2"/>
              </a:rPr>
              <a:t>W</a:t>
            </a:r>
          </a:p>
          <a:p>
            <a:pPr>
              <a:lnSpc>
                <a:spcPct val="80000"/>
              </a:lnSpc>
              <a:buFontTx/>
              <a:buNone/>
            </a:pPr>
            <a:endParaRPr lang="en-US" sz="2000" dirty="0">
              <a:latin typeface="Symbol" pitchFamily="18" charset="2"/>
            </a:endParaRPr>
          </a:p>
          <a:p>
            <a:pPr>
              <a:lnSpc>
                <a:spcPct val="80000"/>
              </a:lnSpc>
              <a:buFontTx/>
              <a:buNone/>
            </a:pPr>
            <a:r>
              <a:rPr lang="en-US" sz="2000" u="sng" dirty="0"/>
              <a:t>Question:</a:t>
            </a:r>
            <a:r>
              <a:rPr lang="en-US" sz="2000" dirty="0"/>
              <a:t> Why do we feel a tingle, when touching electrodes of a 12-V battery with moist skin, completing the circuit from one hand to the other, but we don’t feel anything when our fingers are dry?</a:t>
            </a:r>
          </a:p>
          <a:p>
            <a:pPr>
              <a:lnSpc>
                <a:spcPct val="80000"/>
              </a:lnSpc>
              <a:buFontTx/>
              <a:buNone/>
            </a:pPr>
            <a:endParaRPr lang="en-US" sz="2000" dirty="0"/>
          </a:p>
          <a:p>
            <a:pPr>
              <a:lnSpc>
                <a:spcPct val="80000"/>
              </a:lnSpc>
              <a:buFontTx/>
              <a:buNone/>
            </a:pPr>
            <a:r>
              <a:rPr lang="en-US" sz="1800" dirty="0"/>
              <a:t>			</a:t>
            </a:r>
            <a:r>
              <a:rPr lang="en-US" sz="1800" dirty="0">
                <a:solidFill>
                  <a:srgbClr val="993366"/>
                </a:solidFill>
              </a:rPr>
              <a:t>Because resistance is much less (~1000 </a:t>
            </a:r>
            <a:r>
              <a:rPr lang="en-US" sz="1800" dirty="0">
                <a:solidFill>
                  <a:srgbClr val="993366"/>
                </a:solidFill>
                <a:latin typeface="Symbol" pitchFamily="18" charset="2"/>
              </a:rPr>
              <a:t>W</a:t>
            </a:r>
            <a:r>
              <a:rPr lang="en-US" sz="1800" dirty="0">
                <a:solidFill>
                  <a:srgbClr val="993366"/>
                </a:solidFill>
              </a:rPr>
              <a:t>) when fingers moist, so the current that flows is detectable, whereas with dry fingers the current is so small that we don’t feel it. </a:t>
            </a:r>
          </a:p>
          <a:p>
            <a:pPr>
              <a:lnSpc>
                <a:spcPct val="80000"/>
              </a:lnSpc>
              <a:buFontTx/>
              <a:buNone/>
            </a:pPr>
            <a:endParaRPr lang="en-US" sz="1800" dirty="0">
              <a:solidFill>
                <a:srgbClr val="993366"/>
              </a:solidFill>
            </a:endParaRPr>
          </a:p>
          <a:p>
            <a:pPr>
              <a:lnSpc>
                <a:spcPct val="80000"/>
              </a:lnSpc>
            </a:pPr>
            <a:r>
              <a:rPr lang="en-US" sz="2000" dirty="0"/>
              <a:t>So what currents can we feel?</a:t>
            </a:r>
            <a:r>
              <a:rPr lang="en-US" sz="1800" dirty="0"/>
              <a:t> </a:t>
            </a:r>
            <a:r>
              <a:rPr lang="en-US" sz="1800" dirty="0">
                <a:solidFill>
                  <a:srgbClr val="FF66FF"/>
                </a:solidFill>
              </a:rPr>
              <a:t>0.001 A</a:t>
            </a:r>
            <a:r>
              <a:rPr lang="en-US" sz="1800" dirty="0"/>
              <a:t> – </a:t>
            </a:r>
            <a:r>
              <a:rPr lang="en-US" sz="1800" dirty="0">
                <a:solidFill>
                  <a:srgbClr val="FF66CC"/>
                </a:solidFill>
              </a:rPr>
              <a:t>0.005 A</a:t>
            </a:r>
            <a:r>
              <a:rPr lang="en-US" sz="1800" dirty="0"/>
              <a:t> --- </a:t>
            </a:r>
            <a:r>
              <a:rPr lang="en-US" sz="1800" dirty="0">
                <a:solidFill>
                  <a:srgbClr val="FF0066"/>
                </a:solidFill>
              </a:rPr>
              <a:t>0.01 A</a:t>
            </a:r>
            <a:r>
              <a:rPr lang="en-US" sz="1800" dirty="0"/>
              <a:t> – </a:t>
            </a:r>
            <a:r>
              <a:rPr lang="en-US" sz="1800" dirty="0">
                <a:solidFill>
                  <a:srgbClr val="FF6600"/>
                </a:solidFill>
              </a:rPr>
              <a:t>0.015A</a:t>
            </a:r>
            <a:r>
              <a:rPr lang="en-US" sz="1800" dirty="0"/>
              <a:t> – </a:t>
            </a:r>
            <a:r>
              <a:rPr lang="en-US" sz="1800" dirty="0">
                <a:solidFill>
                  <a:srgbClr val="FF3300"/>
                </a:solidFill>
              </a:rPr>
              <a:t>0.07A</a:t>
            </a:r>
          </a:p>
          <a:p>
            <a:pPr>
              <a:lnSpc>
                <a:spcPct val="80000"/>
              </a:lnSpc>
              <a:buFontTx/>
              <a:buNone/>
            </a:pPr>
            <a:r>
              <a:rPr lang="en-US" sz="1800" dirty="0"/>
              <a:t>				        </a:t>
            </a:r>
            <a:r>
              <a:rPr lang="en-US" sz="1800" dirty="0">
                <a:solidFill>
                  <a:srgbClr val="FF66FF"/>
                </a:solidFill>
              </a:rPr>
              <a:t>can be felt</a:t>
            </a:r>
            <a:r>
              <a:rPr lang="en-US" sz="1800" dirty="0"/>
              <a:t>  	</a:t>
            </a:r>
            <a:r>
              <a:rPr lang="en-US" sz="1800" dirty="0">
                <a:solidFill>
                  <a:srgbClr val="FF66CC"/>
                </a:solidFill>
              </a:rPr>
              <a:t>painful</a:t>
            </a:r>
            <a:r>
              <a:rPr lang="en-US" sz="1800" dirty="0"/>
              <a:t>	</a:t>
            </a:r>
            <a:r>
              <a:rPr lang="en-US" sz="1800" dirty="0">
                <a:solidFill>
                  <a:srgbClr val="FF0066"/>
                </a:solidFill>
              </a:rPr>
              <a:t>involuntary</a:t>
            </a:r>
            <a:r>
              <a:rPr lang="en-US" sz="1800" dirty="0"/>
              <a:t>     </a:t>
            </a:r>
            <a:r>
              <a:rPr lang="en-US" sz="1800" dirty="0">
                <a:solidFill>
                  <a:srgbClr val="FF6600"/>
                </a:solidFill>
              </a:rPr>
              <a:t>loss of</a:t>
            </a:r>
            <a:r>
              <a:rPr lang="en-US" sz="1800" dirty="0"/>
              <a:t>    </a:t>
            </a:r>
            <a:r>
              <a:rPr lang="en-US" sz="1800" dirty="0">
                <a:solidFill>
                  <a:srgbClr val="FF3300"/>
                </a:solidFill>
              </a:rPr>
              <a:t>fatal if</a:t>
            </a:r>
          </a:p>
          <a:p>
            <a:pPr>
              <a:lnSpc>
                <a:spcPct val="80000"/>
              </a:lnSpc>
              <a:buFontTx/>
              <a:buNone/>
            </a:pPr>
            <a:r>
              <a:rPr lang="en-US" sz="1800" dirty="0"/>
              <a:t>							</a:t>
            </a:r>
            <a:r>
              <a:rPr lang="en-US" sz="1800" dirty="0">
                <a:solidFill>
                  <a:srgbClr val="FF0066"/>
                </a:solidFill>
              </a:rPr>
              <a:t>muscle </a:t>
            </a:r>
            <a:r>
              <a:rPr lang="en-US" sz="1800" dirty="0"/>
              <a:t>	      </a:t>
            </a:r>
            <a:r>
              <a:rPr lang="en-US" sz="1800" dirty="0" err="1">
                <a:solidFill>
                  <a:srgbClr val="FF6600"/>
                </a:solidFill>
              </a:rPr>
              <a:t>muscle</a:t>
            </a:r>
            <a:r>
              <a:rPr lang="en-US" sz="1800" dirty="0"/>
              <a:t>   </a:t>
            </a:r>
            <a:r>
              <a:rPr lang="en-US" sz="1800" dirty="0">
                <a:solidFill>
                  <a:srgbClr val="FF3300"/>
                </a:solidFill>
              </a:rPr>
              <a:t>through</a:t>
            </a:r>
            <a:r>
              <a:rPr lang="en-US" sz="1800" dirty="0"/>
              <a:t> </a:t>
            </a:r>
          </a:p>
          <a:p>
            <a:pPr>
              <a:lnSpc>
                <a:spcPct val="80000"/>
              </a:lnSpc>
              <a:buFontTx/>
              <a:buNone/>
            </a:pPr>
            <a:r>
              <a:rPr lang="en-US" sz="1800" dirty="0"/>
              <a:t>							</a:t>
            </a:r>
            <a:r>
              <a:rPr lang="en-US" sz="1800" dirty="0">
                <a:solidFill>
                  <a:srgbClr val="FF0066"/>
                </a:solidFill>
              </a:rPr>
              <a:t>contractions</a:t>
            </a:r>
            <a:r>
              <a:rPr lang="en-US" sz="1800" dirty="0"/>
              <a:t>    </a:t>
            </a:r>
            <a:r>
              <a:rPr lang="en-US" sz="1800" dirty="0">
                <a:solidFill>
                  <a:srgbClr val="FF6600"/>
                </a:solidFill>
              </a:rPr>
              <a:t>control</a:t>
            </a:r>
            <a:r>
              <a:rPr lang="en-US" sz="1800" dirty="0"/>
              <a:t>  </a:t>
            </a:r>
            <a:r>
              <a:rPr lang="en-US" sz="1800" dirty="0">
                <a:solidFill>
                  <a:srgbClr val="FF3300"/>
                </a:solidFill>
              </a:rPr>
              <a:t>heart &gt; 1s</a:t>
            </a:r>
          </a:p>
          <a:p>
            <a:pPr>
              <a:lnSpc>
                <a:spcPct val="80000"/>
              </a:lnSpc>
            </a:pPr>
            <a:r>
              <a:rPr lang="en-US" sz="2000" dirty="0"/>
              <a:t>Electric shock overheats body tissues, disrupts nerve function, upset electrical patterns in heart etc…</a:t>
            </a:r>
          </a:p>
        </p:txBody>
      </p:sp>
    </p:spTree>
    <p:extLst>
      <p:ext uri="{BB962C8B-B14F-4D97-AF65-F5344CB8AC3E}">
        <p14:creationId xmlns:p14="http://schemas.microsoft.com/office/powerpoint/2010/main" val="12434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1">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29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291">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91">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29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04800"/>
            <a:ext cx="8001000" cy="639763"/>
          </a:xfrm>
        </p:spPr>
        <p:txBody>
          <a:bodyPr/>
          <a:lstStyle/>
          <a:p>
            <a:r>
              <a:rPr lang="en-US" sz="3200" u="sng" dirty="0"/>
              <a:t>Electric shock cont.</a:t>
            </a:r>
          </a:p>
        </p:txBody>
      </p:sp>
      <p:sp>
        <p:nvSpPr>
          <p:cNvPr id="13315" name="Rectangle 3"/>
          <p:cNvSpPr>
            <a:spLocks noGrp="1" noChangeArrowheads="1"/>
          </p:cNvSpPr>
          <p:nvPr>
            <p:ph type="body" sz="half" idx="1"/>
          </p:nvPr>
        </p:nvSpPr>
        <p:spPr>
          <a:xfrm>
            <a:off x="381000" y="990600"/>
            <a:ext cx="8229600" cy="4038600"/>
          </a:xfrm>
        </p:spPr>
        <p:txBody>
          <a:bodyPr/>
          <a:lstStyle/>
          <a:p>
            <a:pPr>
              <a:lnSpc>
                <a:spcPct val="80000"/>
              </a:lnSpc>
            </a:pPr>
            <a:r>
              <a:rPr lang="en-US" sz="2000" dirty="0"/>
              <a:t>The huge decrease in resistance when you are wet is the cause of many fatal electric shocks </a:t>
            </a:r>
            <a:r>
              <a:rPr lang="en-US" sz="2000" dirty="0">
                <a:sym typeface="Wingdings" pitchFamily="2" charset="2"/>
              </a:rPr>
              <a:t> </a:t>
            </a:r>
          </a:p>
          <a:p>
            <a:pPr>
              <a:lnSpc>
                <a:spcPct val="80000"/>
              </a:lnSpc>
              <a:buFontTx/>
              <a:buNone/>
            </a:pPr>
            <a:r>
              <a:rPr lang="en-US" sz="2000" dirty="0"/>
              <a:t>	</a:t>
            </a:r>
            <a:r>
              <a:rPr lang="en-US" sz="2000" b="1" dirty="0" smtClean="0">
                <a:solidFill>
                  <a:srgbClr val="0070C0"/>
                </a:solidFill>
              </a:rPr>
              <a:t>E.g</a:t>
            </a:r>
            <a:r>
              <a:rPr lang="en-US" sz="2000" b="1" dirty="0">
                <a:solidFill>
                  <a:srgbClr val="0070C0"/>
                </a:solidFill>
              </a:rPr>
              <a:t>. </a:t>
            </a:r>
            <a:r>
              <a:rPr lang="en-US" sz="2000" dirty="0"/>
              <a:t>If touch a faulty 120-V light fixture, while touching ground, your body is a conducting path with 120-V potential difference across it. </a:t>
            </a:r>
          </a:p>
          <a:p>
            <a:pPr>
              <a:lnSpc>
                <a:spcPct val="80000"/>
              </a:lnSpc>
              <a:buFontTx/>
              <a:buNone/>
            </a:pPr>
            <a:r>
              <a:rPr lang="en-US" sz="2000" dirty="0"/>
              <a:t>     If you are in the bath (which is connected to ground via plumbing), and say your resistance is 1000 </a:t>
            </a:r>
            <a:r>
              <a:rPr lang="en-US" sz="2000" dirty="0">
                <a:latin typeface="Symbol" pitchFamily="18" charset="2"/>
              </a:rPr>
              <a:t>W</a:t>
            </a:r>
            <a:r>
              <a:rPr lang="en-US" sz="2000" dirty="0"/>
              <a:t>, then current through you = 120/1000 = 0.12 A – fatal.</a:t>
            </a:r>
          </a:p>
          <a:p>
            <a:pPr>
              <a:lnSpc>
                <a:spcPct val="80000"/>
              </a:lnSpc>
              <a:buFontTx/>
              <a:buNone/>
            </a:pPr>
            <a:r>
              <a:rPr lang="en-US" sz="2000" dirty="0"/>
              <a:t>	</a:t>
            </a:r>
            <a:r>
              <a:rPr lang="en-US" sz="2000" i="1" dirty="0"/>
              <a:t>(Never touch electrical devices while in the bath!) Also drops of water around switches can conduct current to the user.</a:t>
            </a:r>
          </a:p>
          <a:p>
            <a:pPr>
              <a:lnSpc>
                <a:spcPct val="80000"/>
              </a:lnSpc>
              <a:buFontTx/>
              <a:buNone/>
            </a:pPr>
            <a:endParaRPr lang="en-US" sz="2000" i="1" dirty="0"/>
          </a:p>
          <a:p>
            <a:pPr>
              <a:lnSpc>
                <a:spcPct val="80000"/>
              </a:lnSpc>
            </a:pPr>
            <a:r>
              <a:rPr lang="en-US" sz="2000" dirty="0"/>
              <a:t>Note that distilled water is an insulator: but regular water is conducting because of ions (</a:t>
            </a:r>
            <a:r>
              <a:rPr lang="en-US" sz="2000" dirty="0" err="1"/>
              <a:t>eg</a:t>
            </a:r>
            <a:r>
              <a:rPr lang="en-US" sz="2000" dirty="0"/>
              <a:t> salts) dissolved in it. Also sweat is conducting. </a:t>
            </a:r>
          </a:p>
          <a:p>
            <a:pPr>
              <a:lnSpc>
                <a:spcPct val="80000"/>
              </a:lnSpc>
            </a:pPr>
            <a:endParaRPr lang="en-US" sz="2000" dirty="0"/>
          </a:p>
          <a:p>
            <a:pPr>
              <a:lnSpc>
                <a:spcPct val="80000"/>
              </a:lnSpc>
            </a:pPr>
            <a:r>
              <a:rPr lang="en-US" sz="2000" dirty="0"/>
              <a:t>Note that need a </a:t>
            </a:r>
            <a:r>
              <a:rPr lang="en-US" sz="2000" i="1" dirty="0"/>
              <a:t>difference</a:t>
            </a:r>
            <a:r>
              <a:rPr lang="en-US" sz="2000" dirty="0"/>
              <a:t> in electric potential between two points in your body in order to feel the shock. </a:t>
            </a:r>
          </a:p>
          <a:p>
            <a:pPr>
              <a:lnSpc>
                <a:spcPct val="80000"/>
              </a:lnSpc>
              <a:buFontTx/>
              <a:buNone/>
            </a:pPr>
            <a:endParaRPr lang="en-US" sz="2000" dirty="0"/>
          </a:p>
        </p:txBody>
      </p:sp>
      <p:pic>
        <p:nvPicPr>
          <p:cNvPr id="13316" name="Picture 4" descr="23-07Figure_FIG"/>
          <p:cNvPicPr>
            <a:picLocks noGrp="1" noChangeAspect="1" noChangeArrowheads="1"/>
          </p:cNvPicPr>
          <p:nvPr>
            <p:ph sz="half" idx="2"/>
          </p:nvPr>
        </p:nvPicPr>
        <p:blipFill>
          <a:blip r:embed="rId3" cstate="print"/>
          <a:srcRect/>
          <a:stretch>
            <a:fillRect/>
          </a:stretch>
        </p:blipFill>
        <p:spPr>
          <a:xfrm>
            <a:off x="7162800" y="5302250"/>
            <a:ext cx="1981200" cy="1555750"/>
          </a:xfrm>
          <a:noFill/>
          <a:ln/>
        </p:spPr>
      </p:pic>
      <p:sp>
        <p:nvSpPr>
          <p:cNvPr id="13317" name="Text Box 5"/>
          <p:cNvSpPr txBox="1">
            <a:spLocks noChangeArrowheads="1"/>
          </p:cNvSpPr>
          <p:nvPr/>
        </p:nvSpPr>
        <p:spPr bwMode="auto">
          <a:xfrm>
            <a:off x="228600" y="5362575"/>
            <a:ext cx="6705600" cy="1200329"/>
          </a:xfrm>
          <a:prstGeom prst="rect">
            <a:avLst/>
          </a:prstGeom>
          <a:noFill/>
          <a:ln w="9525">
            <a:noFill/>
            <a:miter lim="800000"/>
            <a:headEnd/>
            <a:tailEnd/>
          </a:ln>
          <a:effectLst/>
        </p:spPr>
        <p:txBody>
          <a:bodyPr wrap="square">
            <a:spAutoFit/>
          </a:bodyPr>
          <a:lstStyle/>
          <a:p>
            <a:pPr>
              <a:lnSpc>
                <a:spcPct val="90000"/>
              </a:lnSpc>
              <a:spcBef>
                <a:spcPct val="20000"/>
              </a:spcBef>
            </a:pPr>
            <a:r>
              <a:rPr lang="en-US" sz="2000" dirty="0" smtClean="0">
                <a:solidFill>
                  <a:srgbClr val="0070C0"/>
                </a:solidFill>
                <a:cs typeface="Arial" charset="0"/>
              </a:rPr>
              <a:t>E.g</a:t>
            </a:r>
            <a:r>
              <a:rPr lang="en-US" sz="2000" dirty="0">
                <a:solidFill>
                  <a:srgbClr val="0070C0"/>
                </a:solidFill>
                <a:cs typeface="Arial" charset="0"/>
              </a:rPr>
              <a:t>. Bird here doesn’t feel shock on electric wire of high voltage since all the bird is at the same high potential. But if he somehow put a foot on the ground, or on another wire of different potential, he’d be zapped…</a:t>
            </a:r>
          </a:p>
        </p:txBody>
      </p:sp>
    </p:spTree>
    <p:extLst>
      <p:ext uri="{BB962C8B-B14F-4D97-AF65-F5344CB8AC3E}">
        <p14:creationId xmlns:p14="http://schemas.microsoft.com/office/powerpoint/2010/main" val="141663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2800" b="1" u="sng"/>
              <a:t>Clicker Question</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488639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 y="4456671"/>
            <a:ext cx="8686800" cy="1477328"/>
          </a:xfrm>
          <a:prstGeom prst="rect">
            <a:avLst/>
          </a:prstGeom>
          <a:noFill/>
          <a:ln w="9525">
            <a:noFill/>
            <a:miter lim="800000"/>
            <a:headEnd/>
            <a:tailEnd/>
          </a:ln>
          <a:effectLst/>
        </p:spPr>
        <p:txBody>
          <a:bodyPr>
            <a:spAutoFit/>
          </a:bodyPr>
          <a:lstStyle/>
          <a:p>
            <a:pPr marL="342900" indent="-342900">
              <a:spcBef>
                <a:spcPct val="50000"/>
              </a:spcBef>
              <a:buFont typeface="Arial" panose="020B0604020202020204" pitchFamily="34" charset="0"/>
              <a:buChar char="•"/>
            </a:pPr>
            <a:r>
              <a:rPr lang="en-US" sz="2000" dirty="0" smtClean="0">
                <a:cs typeface="Arial" charset="0"/>
              </a:rPr>
              <a:t>Notice the ground </a:t>
            </a:r>
            <a:r>
              <a:rPr lang="en-US" sz="2000" dirty="0">
                <a:cs typeface="Arial" charset="0"/>
              </a:rPr>
              <a:t>prong on electric plugs is longer than the pair of flat </a:t>
            </a:r>
            <a:r>
              <a:rPr lang="en-US" sz="2000" dirty="0" smtClean="0">
                <a:cs typeface="Arial" charset="0"/>
              </a:rPr>
              <a:t>prongs</a:t>
            </a:r>
            <a:r>
              <a:rPr lang="en-US" sz="2000" dirty="0">
                <a:cs typeface="Arial" charset="0"/>
              </a:rPr>
              <a:t> </a:t>
            </a:r>
            <a:r>
              <a:rPr lang="en-US" sz="2000" dirty="0" smtClean="0">
                <a:cs typeface="Arial" charset="0"/>
              </a:rPr>
              <a:t>– so that ground connection established before current starts flowing.</a:t>
            </a:r>
            <a:endParaRPr lang="en-US" sz="2000" dirty="0">
              <a:cs typeface="Arial" charset="0"/>
            </a:endParaRPr>
          </a:p>
          <a:p>
            <a:pPr>
              <a:spcBef>
                <a:spcPct val="50000"/>
              </a:spcBef>
            </a:pPr>
            <a:r>
              <a:rPr lang="en-US" sz="2000" dirty="0">
                <a:cs typeface="Arial" charset="0"/>
              </a:rPr>
              <a:t>		</a:t>
            </a:r>
            <a:endParaRPr lang="en-US" dirty="0">
              <a:cs typeface="Arial" charset="0"/>
            </a:endParaRPr>
          </a:p>
        </p:txBody>
      </p:sp>
      <p:pic>
        <p:nvPicPr>
          <p:cNvPr id="15363" name="Picture 3" descr="23-08Figure_FIG"/>
          <p:cNvPicPr>
            <a:picLocks noChangeAspect="1" noChangeArrowheads="1"/>
          </p:cNvPicPr>
          <p:nvPr/>
        </p:nvPicPr>
        <p:blipFill>
          <a:blip r:embed="rId3" cstate="print"/>
          <a:srcRect/>
          <a:stretch>
            <a:fillRect/>
          </a:stretch>
        </p:blipFill>
        <p:spPr bwMode="auto">
          <a:xfrm>
            <a:off x="5257800" y="533400"/>
            <a:ext cx="3276600" cy="1449388"/>
          </a:xfrm>
          <a:prstGeom prst="rect">
            <a:avLst/>
          </a:prstGeom>
          <a:noFill/>
        </p:spPr>
      </p:pic>
      <p:sp>
        <p:nvSpPr>
          <p:cNvPr id="15364" name="Text Box 4"/>
          <p:cNvSpPr txBox="1">
            <a:spLocks noChangeArrowheads="1"/>
          </p:cNvSpPr>
          <p:nvPr/>
        </p:nvSpPr>
        <p:spPr bwMode="auto">
          <a:xfrm>
            <a:off x="0" y="304800"/>
            <a:ext cx="5562600" cy="3902075"/>
          </a:xfrm>
          <a:prstGeom prst="rect">
            <a:avLst/>
          </a:prstGeom>
          <a:noFill/>
          <a:ln w="9525">
            <a:noFill/>
            <a:miter lim="800000"/>
            <a:headEnd/>
            <a:tailEnd/>
          </a:ln>
          <a:effectLst/>
        </p:spPr>
        <p:txBody>
          <a:bodyPr>
            <a:spAutoFit/>
          </a:bodyPr>
          <a:lstStyle/>
          <a:p>
            <a:pPr>
              <a:spcBef>
                <a:spcPct val="50000"/>
              </a:spcBef>
            </a:pPr>
            <a:r>
              <a:rPr lang="en-US" sz="2000" u="sng">
                <a:cs typeface="Arial" charset="0"/>
              </a:rPr>
              <a:t>Three-pronged plugs:</a:t>
            </a:r>
          </a:p>
          <a:p>
            <a:pPr>
              <a:spcBef>
                <a:spcPct val="50000"/>
              </a:spcBef>
            </a:pPr>
            <a:r>
              <a:rPr lang="en-US" sz="2000">
                <a:cs typeface="Arial" charset="0"/>
              </a:rPr>
              <a:t>Important especially for appliances with a metal casing – the casing is connected directly to “ground”.</a:t>
            </a:r>
          </a:p>
          <a:p>
            <a:pPr>
              <a:spcBef>
                <a:spcPct val="50000"/>
              </a:spcBef>
            </a:pPr>
            <a:r>
              <a:rPr lang="en-US" sz="2000">
                <a:cs typeface="Arial" charset="0"/>
              </a:rPr>
              <a:t>Electricity flows from “live”, through your appliance, back to neutral. </a:t>
            </a:r>
          </a:p>
          <a:p>
            <a:pPr>
              <a:spcBef>
                <a:spcPct val="50000"/>
              </a:spcBef>
            </a:pPr>
            <a:r>
              <a:rPr lang="en-US" sz="2000">
                <a:cs typeface="Arial" charset="0"/>
              </a:rPr>
              <a:t>BUT if there is a loose wire in the appliance, it could contact the metal casing, raising its potential, and if  you touch it, you’d get a possibly fatal shock. Instead, the ground wire ensures the casing is always at zero potential. </a:t>
            </a:r>
            <a:endParaRPr lang="en-US" sz="2000" u="sng">
              <a:cs typeface="Arial" charset="0"/>
            </a:endParaRPr>
          </a:p>
        </p:txBody>
      </p:sp>
      <p:grpSp>
        <p:nvGrpSpPr>
          <p:cNvPr id="15365" name="Group 5"/>
          <p:cNvGrpSpPr>
            <a:grpSpLocks/>
          </p:cNvGrpSpPr>
          <p:nvPr/>
        </p:nvGrpSpPr>
        <p:grpSpPr bwMode="auto">
          <a:xfrm>
            <a:off x="6858000" y="1828800"/>
            <a:ext cx="1676400" cy="519113"/>
            <a:chOff x="4368" y="1440"/>
            <a:chExt cx="1056" cy="327"/>
          </a:xfrm>
        </p:grpSpPr>
        <p:sp>
          <p:nvSpPr>
            <p:cNvPr id="15366" name="Text Box 6"/>
            <p:cNvSpPr txBox="1">
              <a:spLocks noChangeArrowheads="1"/>
            </p:cNvSpPr>
            <p:nvPr/>
          </p:nvSpPr>
          <p:spPr bwMode="auto">
            <a:xfrm>
              <a:off x="4368" y="1536"/>
              <a:ext cx="1056" cy="231"/>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“hot” or “live”</a:t>
              </a:r>
            </a:p>
          </p:txBody>
        </p:sp>
        <p:sp>
          <p:nvSpPr>
            <p:cNvPr id="15367" name="Line 7"/>
            <p:cNvSpPr>
              <a:spLocks noChangeShapeType="1"/>
            </p:cNvSpPr>
            <p:nvPr/>
          </p:nvSpPr>
          <p:spPr bwMode="auto">
            <a:xfrm flipV="1">
              <a:off x="4848" y="1440"/>
              <a:ext cx="144" cy="192"/>
            </a:xfrm>
            <a:prstGeom prst="line">
              <a:avLst/>
            </a:prstGeom>
            <a:noFill/>
            <a:ln w="9525">
              <a:solidFill>
                <a:schemeClr val="accent2"/>
              </a:solidFill>
              <a:round/>
              <a:headEnd/>
              <a:tailEnd type="triangle" w="med" len="med"/>
            </a:ln>
            <a:effectLst/>
          </p:spPr>
          <p:txBody>
            <a:bodyPr/>
            <a:lstStyle/>
            <a:p>
              <a:endParaRPr lang="en-US"/>
            </a:p>
          </p:txBody>
        </p:sp>
      </p:grpSp>
      <p:sp>
        <p:nvSpPr>
          <p:cNvPr id="15368" name="Text Box 8"/>
          <p:cNvSpPr txBox="1">
            <a:spLocks noChangeArrowheads="1"/>
          </p:cNvSpPr>
          <p:nvPr/>
        </p:nvSpPr>
        <p:spPr bwMode="auto">
          <a:xfrm>
            <a:off x="8001000" y="1676400"/>
            <a:ext cx="11430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“neutral”</a:t>
            </a:r>
          </a:p>
        </p:txBody>
      </p:sp>
      <p:sp>
        <p:nvSpPr>
          <p:cNvPr id="15369" name="Line 9"/>
          <p:cNvSpPr>
            <a:spLocks noChangeShapeType="1"/>
          </p:cNvSpPr>
          <p:nvPr/>
        </p:nvSpPr>
        <p:spPr bwMode="auto">
          <a:xfrm flipH="1" flipV="1">
            <a:off x="8534400" y="1600200"/>
            <a:ext cx="304800" cy="76200"/>
          </a:xfrm>
          <a:prstGeom prst="line">
            <a:avLst/>
          </a:prstGeom>
          <a:noFill/>
          <a:ln w="9525">
            <a:solidFill>
              <a:schemeClr val="accent2"/>
            </a:solidFill>
            <a:round/>
            <a:headEnd/>
            <a:tailEnd type="triangle" w="med" len="med"/>
          </a:ln>
          <a:effectLst/>
        </p:spPr>
        <p:txBody>
          <a:bodyPr/>
          <a:lstStyle/>
          <a:p>
            <a:endParaRPr lang="en-US"/>
          </a:p>
        </p:txBody>
      </p:sp>
      <p:sp>
        <p:nvSpPr>
          <p:cNvPr id="15370" name="Text Box 10"/>
          <p:cNvSpPr txBox="1">
            <a:spLocks noChangeArrowheads="1"/>
          </p:cNvSpPr>
          <p:nvPr/>
        </p:nvSpPr>
        <p:spPr bwMode="auto">
          <a:xfrm>
            <a:off x="7696200" y="381000"/>
            <a:ext cx="14478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“ground”</a:t>
            </a:r>
          </a:p>
        </p:txBody>
      </p:sp>
      <p:sp>
        <p:nvSpPr>
          <p:cNvPr id="15371" name="Line 11"/>
          <p:cNvSpPr>
            <a:spLocks noChangeShapeType="1"/>
          </p:cNvSpPr>
          <p:nvPr/>
        </p:nvSpPr>
        <p:spPr bwMode="auto">
          <a:xfrm flipH="1">
            <a:off x="8229600" y="762000"/>
            <a:ext cx="76200" cy="152400"/>
          </a:xfrm>
          <a:prstGeom prst="line">
            <a:avLst/>
          </a:prstGeom>
          <a:noFill/>
          <a:ln w="9525">
            <a:solidFill>
              <a:schemeClr val="accent2"/>
            </a:solidFill>
            <a:round/>
            <a:headEnd/>
            <a:tailEnd type="triangle" w="med" len="med"/>
          </a:ln>
          <a:effectLst/>
        </p:spPr>
        <p:txBody>
          <a:bodyPr/>
          <a:lstStyle/>
          <a:p>
            <a:endParaRPr lang="en-US"/>
          </a:p>
        </p:txBody>
      </p:sp>
    </p:spTree>
    <p:extLst>
      <p:ext uri="{BB962C8B-B14F-4D97-AF65-F5344CB8AC3E}">
        <p14:creationId xmlns:p14="http://schemas.microsoft.com/office/powerpoint/2010/main" val="145603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animBg="1"/>
      <p:bldP spid="15370" grpId="0"/>
      <p:bldP spid="153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sz="3200" u="sng"/>
              <a:t>Direct Current and Alternating Current</a:t>
            </a:r>
          </a:p>
        </p:txBody>
      </p:sp>
      <p:sp>
        <p:nvSpPr>
          <p:cNvPr id="18435" name="Rectangle 3"/>
          <p:cNvSpPr>
            <a:spLocks noGrp="1" noChangeArrowheads="1"/>
          </p:cNvSpPr>
          <p:nvPr>
            <p:ph type="body" sz="half" idx="1"/>
          </p:nvPr>
        </p:nvSpPr>
        <p:spPr>
          <a:xfrm>
            <a:off x="0" y="914400"/>
            <a:ext cx="5943600" cy="3657600"/>
          </a:xfrm>
        </p:spPr>
        <p:txBody>
          <a:bodyPr/>
          <a:lstStyle/>
          <a:p>
            <a:pPr>
              <a:lnSpc>
                <a:spcPct val="90000"/>
              </a:lnSpc>
            </a:pPr>
            <a:r>
              <a:rPr lang="en-US" sz="2000" dirty="0"/>
              <a:t>Direct Current (dc): electrons flow in one direction only. </a:t>
            </a:r>
          </a:p>
          <a:p>
            <a:pPr>
              <a:lnSpc>
                <a:spcPct val="90000"/>
              </a:lnSpc>
              <a:buFontTx/>
              <a:buNone/>
            </a:pPr>
            <a:r>
              <a:rPr lang="en-US" sz="2000" dirty="0"/>
              <a:t>	</a:t>
            </a:r>
            <a:r>
              <a:rPr lang="en-US" sz="2000" dirty="0" err="1"/>
              <a:t>Eg</a:t>
            </a:r>
            <a:r>
              <a:rPr lang="en-US" sz="2000" dirty="0"/>
              <a:t>. Battery, since terminals always have the same sign. Electrons flow from – terminal to +, and continue through circuit. </a:t>
            </a:r>
          </a:p>
          <a:p>
            <a:pPr>
              <a:lnSpc>
                <a:spcPct val="90000"/>
              </a:lnSpc>
              <a:buFontTx/>
              <a:buNone/>
            </a:pPr>
            <a:endParaRPr lang="en-US" sz="2000" dirty="0"/>
          </a:p>
          <a:p>
            <a:pPr>
              <a:lnSpc>
                <a:spcPct val="90000"/>
              </a:lnSpc>
            </a:pPr>
            <a:r>
              <a:rPr lang="en-US" sz="2000" dirty="0"/>
              <a:t>Alternating Current (ac): electrons go first in one dir, then in the opposite, then back again etc…alternating…</a:t>
            </a:r>
          </a:p>
          <a:p>
            <a:pPr>
              <a:lnSpc>
                <a:spcPct val="90000"/>
              </a:lnSpc>
              <a:buFontTx/>
              <a:buNone/>
            </a:pPr>
            <a:r>
              <a:rPr lang="en-US" sz="2000" dirty="0"/>
              <a:t>	</a:t>
            </a:r>
            <a:r>
              <a:rPr lang="en-US" sz="2000" dirty="0" err="1"/>
              <a:t>Eg</a:t>
            </a:r>
            <a:r>
              <a:rPr lang="en-US" sz="2000" dirty="0"/>
              <a:t>. Household current.</a:t>
            </a:r>
          </a:p>
          <a:p>
            <a:pPr>
              <a:lnSpc>
                <a:spcPct val="90000"/>
              </a:lnSpc>
              <a:buFontTx/>
              <a:buNone/>
            </a:pPr>
            <a:r>
              <a:rPr lang="en-US" sz="2000" dirty="0"/>
              <a:t>	Generators at 60 Hz (in the US) i.e. alternates back and forth at freq of 60 cycles per second. See later (Ch 25) why more useful.</a:t>
            </a:r>
          </a:p>
        </p:txBody>
      </p:sp>
      <p:pic>
        <p:nvPicPr>
          <p:cNvPr id="18436" name="Picture 4" descr="23-09Figure_FIG"/>
          <p:cNvPicPr>
            <a:picLocks noGrp="1" noChangeAspect="1" noChangeArrowheads="1"/>
          </p:cNvPicPr>
          <p:nvPr>
            <p:ph sz="half" idx="2"/>
          </p:nvPr>
        </p:nvPicPr>
        <p:blipFill>
          <a:blip r:embed="rId3"/>
          <a:srcRect/>
          <a:stretch>
            <a:fillRect/>
          </a:stretch>
        </p:blipFill>
        <p:spPr>
          <a:xfrm>
            <a:off x="6172200" y="1066800"/>
            <a:ext cx="2559050" cy="2857500"/>
          </a:xfrm>
          <a:noFill/>
          <a:ln/>
        </p:spPr>
      </p:pic>
      <p:sp>
        <p:nvSpPr>
          <p:cNvPr id="18437" name="Text Box 5"/>
          <p:cNvSpPr txBox="1">
            <a:spLocks noChangeArrowheads="1"/>
          </p:cNvSpPr>
          <p:nvPr/>
        </p:nvSpPr>
        <p:spPr bwMode="auto">
          <a:xfrm>
            <a:off x="0" y="4876800"/>
            <a:ext cx="8839200" cy="176847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Voltage of ac in US is 120-V (for those who know what it means, this is </a:t>
            </a:r>
            <a:r>
              <a:rPr lang="en-US" sz="2000" dirty="0" err="1">
                <a:cs typeface="Arial" charset="0"/>
              </a:rPr>
              <a:t>rms</a:t>
            </a:r>
            <a:r>
              <a:rPr lang="en-US" sz="2000" dirty="0">
                <a:cs typeface="Arial" charset="0"/>
              </a:rPr>
              <a:t> value. Don’t worry about it otherwise).</a:t>
            </a:r>
          </a:p>
          <a:p>
            <a:pPr>
              <a:spcBef>
                <a:spcPct val="50000"/>
              </a:spcBef>
            </a:pPr>
            <a:r>
              <a:rPr lang="en-US" sz="2000" dirty="0">
                <a:cs typeface="Arial" charset="0"/>
              </a:rPr>
              <a:t>Europe uses 220-V since power transmission is more efficient at higher voltages (but US didn’t change since much equipment was designed for the lower 120-V)</a:t>
            </a:r>
          </a:p>
        </p:txBody>
      </p:sp>
    </p:spTree>
    <p:extLst>
      <p:ext uri="{BB962C8B-B14F-4D97-AF65-F5344CB8AC3E}">
        <p14:creationId xmlns:p14="http://schemas.microsoft.com/office/powerpoint/2010/main" val="169548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r>
              <a:rPr lang="en-US" sz="3600" i="1" u="sng" dirty="0" smtClean="0">
                <a:solidFill>
                  <a:srgbClr val="0070C0"/>
                </a:solidFill>
                <a:latin typeface="Times New Roman" pitchFamily="18" charset="0"/>
              </a:rPr>
              <a:t>(Extra </a:t>
            </a:r>
            <a:r>
              <a:rPr lang="en-US" sz="3600" i="1" u="sng" dirty="0">
                <a:solidFill>
                  <a:srgbClr val="0070C0"/>
                </a:solidFill>
                <a:latin typeface="Times New Roman" pitchFamily="18" charset="0"/>
              </a:rPr>
              <a:t>reading</a:t>
            </a:r>
            <a:r>
              <a:rPr lang="en-US" sz="3200" u="sng" dirty="0">
                <a:solidFill>
                  <a:srgbClr val="0070C0"/>
                </a:solidFill>
              </a:rPr>
              <a:t>: Converting from ac to </a:t>
            </a:r>
            <a:r>
              <a:rPr lang="en-US" sz="3200" u="sng" dirty="0" smtClean="0">
                <a:solidFill>
                  <a:srgbClr val="0070C0"/>
                </a:solidFill>
              </a:rPr>
              <a:t>dc)</a:t>
            </a:r>
            <a:endParaRPr lang="en-US" sz="3200" u="sng" dirty="0">
              <a:solidFill>
                <a:srgbClr val="0070C0"/>
              </a:solidFill>
            </a:endParaRPr>
          </a:p>
        </p:txBody>
      </p:sp>
      <p:pic>
        <p:nvPicPr>
          <p:cNvPr id="19459" name="Picture 3" descr="23-11Figure_FIG"/>
          <p:cNvPicPr>
            <a:picLocks noGrp="1" noChangeAspect="1" noChangeArrowheads="1"/>
          </p:cNvPicPr>
          <p:nvPr>
            <p:ph sz="half" idx="1"/>
          </p:nvPr>
        </p:nvPicPr>
        <p:blipFill>
          <a:blip r:embed="rId3"/>
          <a:srcRect r="52272" b="38234"/>
          <a:stretch>
            <a:fillRect/>
          </a:stretch>
        </p:blipFill>
        <p:spPr>
          <a:xfrm>
            <a:off x="914400" y="2362200"/>
            <a:ext cx="4038600" cy="520700"/>
          </a:xfrm>
          <a:noFill/>
          <a:ln/>
        </p:spPr>
      </p:pic>
      <p:sp>
        <p:nvSpPr>
          <p:cNvPr id="19460" name="Text Box 4"/>
          <p:cNvSpPr txBox="1">
            <a:spLocks noChangeArrowheads="1"/>
          </p:cNvSpPr>
          <p:nvPr/>
        </p:nvSpPr>
        <p:spPr bwMode="auto">
          <a:xfrm>
            <a:off x="304800" y="914400"/>
            <a:ext cx="8534400" cy="11588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Although household current is ac, sometimes want to run dc devices, using an ac-dc convertor. </a:t>
            </a:r>
          </a:p>
          <a:p>
            <a:pPr>
              <a:spcBef>
                <a:spcPct val="50000"/>
              </a:spcBef>
              <a:buFontTx/>
              <a:buChar char="•"/>
            </a:pPr>
            <a:r>
              <a:rPr lang="en-US" sz="2000">
                <a:cs typeface="Arial" charset="0"/>
              </a:rPr>
              <a:t> Need a </a:t>
            </a:r>
            <a:r>
              <a:rPr lang="en-US" sz="2000" b="1">
                <a:cs typeface="Arial" charset="0"/>
              </a:rPr>
              <a:t>diode</a:t>
            </a:r>
            <a:r>
              <a:rPr lang="en-US" sz="2000">
                <a:cs typeface="Arial" charset="0"/>
              </a:rPr>
              <a:t> – like a one-way valve:</a:t>
            </a:r>
            <a:endParaRPr lang="en-US" sz="2000" b="1">
              <a:cs typeface="Arial" charset="0"/>
            </a:endParaRPr>
          </a:p>
        </p:txBody>
      </p:sp>
      <p:sp>
        <p:nvSpPr>
          <p:cNvPr id="19461" name="Text Box 5"/>
          <p:cNvSpPr txBox="1">
            <a:spLocks noChangeArrowheads="1"/>
          </p:cNvSpPr>
          <p:nvPr/>
        </p:nvSpPr>
        <p:spPr bwMode="auto">
          <a:xfrm>
            <a:off x="1447800" y="2971800"/>
            <a:ext cx="1371600" cy="366713"/>
          </a:xfrm>
          <a:prstGeom prst="rect">
            <a:avLst/>
          </a:prstGeom>
          <a:noFill/>
          <a:ln w="9525">
            <a:noFill/>
            <a:miter lim="800000"/>
            <a:headEnd/>
            <a:tailEnd/>
          </a:ln>
          <a:effectLst/>
        </p:spPr>
        <p:txBody>
          <a:bodyPr>
            <a:spAutoFit/>
          </a:bodyPr>
          <a:lstStyle/>
          <a:p>
            <a:pPr>
              <a:spcBef>
                <a:spcPct val="50000"/>
              </a:spcBef>
            </a:pPr>
            <a:r>
              <a:rPr lang="en-US">
                <a:cs typeface="Arial" charset="0"/>
              </a:rPr>
              <a:t>Input is ac    </a:t>
            </a:r>
          </a:p>
        </p:txBody>
      </p:sp>
      <p:sp>
        <p:nvSpPr>
          <p:cNvPr id="19462" name="Text Box 6"/>
          <p:cNvSpPr txBox="1">
            <a:spLocks noChangeArrowheads="1"/>
          </p:cNvSpPr>
          <p:nvPr/>
        </p:nvSpPr>
        <p:spPr bwMode="auto">
          <a:xfrm>
            <a:off x="3124200" y="2743200"/>
            <a:ext cx="1676400" cy="915988"/>
          </a:xfrm>
          <a:prstGeom prst="rect">
            <a:avLst/>
          </a:prstGeom>
          <a:noFill/>
          <a:ln w="9525">
            <a:noFill/>
            <a:miter lim="800000"/>
            <a:headEnd/>
            <a:tailEnd/>
          </a:ln>
          <a:effectLst/>
        </p:spPr>
        <p:txBody>
          <a:bodyPr>
            <a:spAutoFit/>
          </a:bodyPr>
          <a:lstStyle/>
          <a:p>
            <a:pPr>
              <a:spcBef>
                <a:spcPct val="50000"/>
              </a:spcBef>
            </a:pPr>
            <a:r>
              <a:rPr lang="en-US">
                <a:cs typeface="Arial" charset="0"/>
              </a:rPr>
              <a:t>Diode only lets + current pass. Pulsed.</a:t>
            </a:r>
          </a:p>
        </p:txBody>
      </p:sp>
      <p:sp>
        <p:nvSpPr>
          <p:cNvPr id="19463" name="Text Box 7"/>
          <p:cNvSpPr txBox="1">
            <a:spLocks noChangeArrowheads="1"/>
          </p:cNvSpPr>
          <p:nvPr/>
        </p:nvSpPr>
        <p:spPr bwMode="auto">
          <a:xfrm>
            <a:off x="1447800" y="5562600"/>
            <a:ext cx="2057400" cy="1006475"/>
          </a:xfrm>
          <a:prstGeom prst="rect">
            <a:avLst/>
          </a:prstGeom>
          <a:noFill/>
          <a:ln w="9525">
            <a:noFill/>
            <a:miter lim="800000"/>
            <a:headEnd/>
            <a:tailEnd/>
          </a:ln>
          <a:effectLst/>
        </p:spPr>
        <p:txBody>
          <a:bodyPr>
            <a:spAutoFit/>
          </a:bodyPr>
          <a:lstStyle/>
          <a:p>
            <a:pPr>
              <a:spcBef>
                <a:spcPct val="50000"/>
              </a:spcBef>
            </a:pPr>
            <a:r>
              <a:rPr lang="en-US" sz="2000">
                <a:cs typeface="Arial" charset="0"/>
              </a:rPr>
              <a:t>Here a capacitor is used to smooth out flow</a:t>
            </a:r>
          </a:p>
        </p:txBody>
      </p:sp>
      <p:sp>
        <p:nvSpPr>
          <p:cNvPr id="19464" name="Text Box 8"/>
          <p:cNvSpPr txBox="1">
            <a:spLocks noChangeArrowheads="1"/>
          </p:cNvSpPr>
          <p:nvPr/>
        </p:nvSpPr>
        <p:spPr bwMode="auto">
          <a:xfrm>
            <a:off x="4343400" y="5546725"/>
            <a:ext cx="2743200" cy="1311275"/>
          </a:xfrm>
          <a:prstGeom prst="rect">
            <a:avLst/>
          </a:prstGeom>
          <a:noFill/>
          <a:ln w="9525">
            <a:noFill/>
            <a:miter lim="800000"/>
            <a:headEnd/>
            <a:tailEnd/>
          </a:ln>
          <a:effectLst/>
        </p:spPr>
        <p:txBody>
          <a:bodyPr>
            <a:spAutoFit/>
          </a:bodyPr>
          <a:lstStyle/>
          <a:p>
            <a:pPr>
              <a:spcBef>
                <a:spcPct val="50000"/>
              </a:spcBef>
            </a:pPr>
            <a:r>
              <a:rPr lang="en-US" sz="2000">
                <a:cs typeface="Arial" charset="0"/>
              </a:rPr>
              <a:t>Using a pair of diodes reverses polarity of – part instead of eliminating them.</a:t>
            </a:r>
          </a:p>
        </p:txBody>
      </p:sp>
      <p:sp>
        <p:nvSpPr>
          <p:cNvPr id="19465" name="Text Box 9"/>
          <p:cNvSpPr txBox="1">
            <a:spLocks noChangeArrowheads="1"/>
          </p:cNvSpPr>
          <p:nvPr/>
        </p:nvSpPr>
        <p:spPr bwMode="auto">
          <a:xfrm>
            <a:off x="381000" y="3657600"/>
            <a:ext cx="8458200" cy="11588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How to smooth out flow and get rid of zero current regions?</a:t>
            </a:r>
          </a:p>
          <a:p>
            <a:pPr>
              <a:spcBef>
                <a:spcPct val="50000"/>
              </a:spcBef>
            </a:pPr>
            <a:r>
              <a:rPr lang="en-US" sz="2000">
                <a:cs typeface="Arial" charset="0"/>
              </a:rPr>
              <a:t>Use a </a:t>
            </a:r>
            <a:r>
              <a:rPr lang="en-US" sz="2000" b="1">
                <a:cs typeface="Arial" charset="0"/>
              </a:rPr>
              <a:t>capacitor</a:t>
            </a:r>
            <a:r>
              <a:rPr lang="en-US" sz="2000">
                <a:cs typeface="Arial" charset="0"/>
              </a:rPr>
              <a:t>: recall this stores charge, and that takes time, so introduces retarding effect, leading to smoother output current.</a:t>
            </a:r>
          </a:p>
        </p:txBody>
      </p:sp>
      <p:pic>
        <p:nvPicPr>
          <p:cNvPr id="19466" name="Picture 10" descr="23-11Figure_FIG"/>
          <p:cNvPicPr>
            <a:picLocks noGrp="1" noChangeAspect="1" noChangeArrowheads="1"/>
          </p:cNvPicPr>
          <p:nvPr>
            <p:ph sz="half" idx="2"/>
          </p:nvPr>
        </p:nvPicPr>
        <p:blipFill>
          <a:blip r:embed="rId3"/>
          <a:srcRect l="48572" t="2078" r="-3149" b="49518"/>
          <a:stretch>
            <a:fillRect/>
          </a:stretch>
        </p:blipFill>
        <p:spPr>
          <a:xfrm>
            <a:off x="1447800" y="4953000"/>
            <a:ext cx="5334000" cy="609600"/>
          </a:xfrm>
          <a:noFill/>
          <a:ln/>
        </p:spPr>
      </p:pic>
      <p:sp>
        <p:nvSpPr>
          <p:cNvPr id="19467" name="Text Box 11"/>
          <p:cNvSpPr txBox="1">
            <a:spLocks noChangeArrowheads="1"/>
          </p:cNvSpPr>
          <p:nvPr/>
        </p:nvSpPr>
        <p:spPr bwMode="auto">
          <a:xfrm rot="-1080250">
            <a:off x="0" y="0"/>
            <a:ext cx="2819400" cy="396875"/>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cs typeface="Arial" charset="0"/>
              </a:rPr>
              <a:t>i.e. non-examinable</a:t>
            </a:r>
          </a:p>
        </p:txBody>
      </p:sp>
    </p:spTree>
    <p:extLst>
      <p:ext uri="{BB962C8B-B14F-4D97-AF65-F5344CB8AC3E}">
        <p14:creationId xmlns:p14="http://schemas.microsoft.com/office/powerpoint/2010/main" val="5712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6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94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7924800" cy="563563"/>
          </a:xfrm>
        </p:spPr>
        <p:txBody>
          <a:bodyPr/>
          <a:lstStyle/>
          <a:p>
            <a:r>
              <a:rPr lang="en-US" sz="3200" u="sng" dirty="0"/>
              <a:t>Speed of electrons in a circuit.</a:t>
            </a:r>
          </a:p>
        </p:txBody>
      </p:sp>
      <p:sp>
        <p:nvSpPr>
          <p:cNvPr id="21507" name="Rectangle 3"/>
          <p:cNvSpPr>
            <a:spLocks noGrp="1" noChangeArrowheads="1"/>
          </p:cNvSpPr>
          <p:nvPr>
            <p:ph type="body" sz="half" idx="1"/>
          </p:nvPr>
        </p:nvSpPr>
        <p:spPr>
          <a:xfrm>
            <a:off x="0" y="762000"/>
            <a:ext cx="9372600" cy="1981200"/>
          </a:xfrm>
        </p:spPr>
        <p:txBody>
          <a:bodyPr/>
          <a:lstStyle/>
          <a:p>
            <a:r>
              <a:rPr lang="en-US" sz="2000" dirty="0"/>
              <a:t>When we flip a light switch, the light comes on almost immediately (ac or dc). In fact the electrical </a:t>
            </a:r>
            <a:r>
              <a:rPr lang="en-US" sz="2000" i="1" dirty="0"/>
              <a:t>signal </a:t>
            </a:r>
            <a:r>
              <a:rPr lang="en-US" sz="2000" dirty="0"/>
              <a:t>travels at nearly the speed of light, c = 3 x 10</a:t>
            </a:r>
            <a:r>
              <a:rPr lang="en-US" sz="2000" baseline="30000" dirty="0"/>
              <a:t>8</a:t>
            </a:r>
            <a:r>
              <a:rPr lang="en-US" sz="2000" dirty="0"/>
              <a:t> m/s.</a:t>
            </a:r>
          </a:p>
          <a:p>
            <a:r>
              <a:rPr lang="en-US" sz="2000" dirty="0"/>
              <a:t>But it is NOT the electrons that travel so quickly. </a:t>
            </a:r>
          </a:p>
          <a:p>
            <a:r>
              <a:rPr lang="en-US" sz="2000" dirty="0"/>
              <a:t>First, </a:t>
            </a:r>
            <a:r>
              <a:rPr lang="en-US" sz="2000" dirty="0" smtClean="0"/>
              <a:t>what is the motion of the electrons like? </a:t>
            </a:r>
            <a:r>
              <a:rPr lang="en-US" sz="2000" dirty="0"/>
              <a:t>Consider first dc.</a:t>
            </a:r>
          </a:p>
          <a:p>
            <a:pPr>
              <a:buFontTx/>
              <a:buNone/>
            </a:pPr>
            <a:r>
              <a:rPr lang="en-US" sz="2000" dirty="0"/>
              <a:t>	Distinguish </a:t>
            </a:r>
            <a:r>
              <a:rPr lang="en-US" sz="2000" dirty="0">
                <a:solidFill>
                  <a:srgbClr val="0070C0"/>
                </a:solidFill>
              </a:rPr>
              <a:t>random fast motion</a:t>
            </a:r>
            <a:r>
              <a:rPr lang="en-US" sz="2000" dirty="0"/>
              <a:t> (~million m/s) with </a:t>
            </a:r>
            <a:r>
              <a:rPr lang="en-US" sz="2000" dirty="0">
                <a:solidFill>
                  <a:srgbClr val="0070C0"/>
                </a:solidFill>
              </a:rPr>
              <a:t>slower </a:t>
            </a:r>
            <a:r>
              <a:rPr lang="en-US" sz="2000" b="1" dirty="0">
                <a:solidFill>
                  <a:srgbClr val="0070C0"/>
                </a:solidFill>
              </a:rPr>
              <a:t>drift velocity</a:t>
            </a:r>
            <a:r>
              <a:rPr lang="en-US" sz="2000" dirty="0">
                <a:solidFill>
                  <a:srgbClr val="0070C0"/>
                </a:solidFill>
              </a:rPr>
              <a:t> </a:t>
            </a:r>
            <a:r>
              <a:rPr lang="en-US" sz="2000" dirty="0"/>
              <a:t>(~0.0001 m/s)</a:t>
            </a:r>
          </a:p>
        </p:txBody>
      </p:sp>
      <p:grpSp>
        <p:nvGrpSpPr>
          <p:cNvPr id="21508" name="Group 4"/>
          <p:cNvGrpSpPr>
            <a:grpSpLocks/>
          </p:cNvGrpSpPr>
          <p:nvPr/>
        </p:nvGrpSpPr>
        <p:grpSpPr bwMode="auto">
          <a:xfrm>
            <a:off x="1295400" y="2590800"/>
            <a:ext cx="2514600" cy="1220788"/>
            <a:chOff x="672" y="2016"/>
            <a:chExt cx="1584" cy="769"/>
          </a:xfrm>
        </p:grpSpPr>
        <p:sp>
          <p:nvSpPr>
            <p:cNvPr id="21509" name="Text Box 5"/>
            <p:cNvSpPr txBox="1">
              <a:spLocks noChangeArrowheads="1"/>
            </p:cNvSpPr>
            <p:nvPr/>
          </p:nvSpPr>
          <p:spPr bwMode="auto">
            <a:xfrm>
              <a:off x="672" y="2208"/>
              <a:ext cx="1584" cy="577"/>
            </a:xfrm>
            <a:prstGeom prst="rect">
              <a:avLst/>
            </a:prstGeom>
            <a:noFill/>
            <a:ln w="9525">
              <a:noFill/>
              <a:miter lim="800000"/>
              <a:headEnd/>
              <a:tailEnd/>
            </a:ln>
            <a:effectLst/>
          </p:spPr>
          <p:txBody>
            <a:bodyPr>
              <a:spAutoFit/>
            </a:bodyPr>
            <a:lstStyle/>
            <a:p>
              <a:pPr>
                <a:spcBef>
                  <a:spcPct val="50000"/>
                </a:spcBef>
              </a:pPr>
              <a:r>
                <a:rPr lang="en-US">
                  <a:cs typeface="Arial" charset="0"/>
                </a:rPr>
                <a:t>No net current – just random thermal motion in all directions</a:t>
              </a:r>
            </a:p>
          </p:txBody>
        </p:sp>
        <p:sp>
          <p:nvSpPr>
            <p:cNvPr id="21510" name="Line 6"/>
            <p:cNvSpPr>
              <a:spLocks noChangeShapeType="1"/>
            </p:cNvSpPr>
            <p:nvPr/>
          </p:nvSpPr>
          <p:spPr bwMode="auto">
            <a:xfrm flipV="1">
              <a:off x="1344" y="2016"/>
              <a:ext cx="96" cy="192"/>
            </a:xfrm>
            <a:prstGeom prst="line">
              <a:avLst/>
            </a:prstGeom>
            <a:noFill/>
            <a:ln w="9525">
              <a:solidFill>
                <a:schemeClr val="tx1"/>
              </a:solidFill>
              <a:round/>
              <a:headEnd/>
              <a:tailEnd type="triangle" w="med" len="med"/>
            </a:ln>
            <a:effectLst/>
          </p:spPr>
          <p:txBody>
            <a:bodyPr/>
            <a:lstStyle/>
            <a:p>
              <a:endParaRPr lang="en-US"/>
            </a:p>
          </p:txBody>
        </p:sp>
      </p:grpSp>
      <p:grpSp>
        <p:nvGrpSpPr>
          <p:cNvPr id="21511" name="Group 7"/>
          <p:cNvGrpSpPr>
            <a:grpSpLocks/>
          </p:cNvGrpSpPr>
          <p:nvPr/>
        </p:nvGrpSpPr>
        <p:grpSpPr bwMode="auto">
          <a:xfrm>
            <a:off x="4724400" y="2743200"/>
            <a:ext cx="4114800" cy="2517775"/>
            <a:chOff x="2976" y="2016"/>
            <a:chExt cx="2592" cy="1586"/>
          </a:xfrm>
        </p:grpSpPr>
        <p:sp>
          <p:nvSpPr>
            <p:cNvPr id="21512" name="Text Box 8"/>
            <p:cNvSpPr txBox="1">
              <a:spLocks noChangeArrowheads="1"/>
            </p:cNvSpPr>
            <p:nvPr/>
          </p:nvSpPr>
          <p:spPr bwMode="auto">
            <a:xfrm>
              <a:off x="2976" y="2160"/>
              <a:ext cx="2592" cy="1442"/>
            </a:xfrm>
            <a:prstGeom prst="rect">
              <a:avLst/>
            </a:prstGeom>
            <a:noFill/>
            <a:ln w="9525">
              <a:noFill/>
              <a:miter lim="800000"/>
              <a:headEnd/>
              <a:tailEnd/>
            </a:ln>
            <a:effectLst/>
          </p:spPr>
          <p:txBody>
            <a:bodyPr>
              <a:spAutoFit/>
            </a:bodyPr>
            <a:lstStyle/>
            <a:p>
              <a:pPr>
                <a:spcBef>
                  <a:spcPct val="50000"/>
                </a:spcBef>
              </a:pPr>
              <a:r>
                <a:rPr lang="en-US">
                  <a:cs typeface="Arial" charset="0"/>
                </a:rPr>
                <a:t>A battery or generator sets up an electric field, so while they are buzzing around randomly, they are also being nudged in a fixed direction by field. Collisions with atoms prevent them from gaining much speed from the field  - net effect is a slow drift velocity in field direction.</a:t>
              </a:r>
            </a:p>
          </p:txBody>
        </p:sp>
        <p:sp>
          <p:nvSpPr>
            <p:cNvPr id="21513" name="Line 9"/>
            <p:cNvSpPr>
              <a:spLocks noChangeShapeType="1"/>
            </p:cNvSpPr>
            <p:nvPr/>
          </p:nvSpPr>
          <p:spPr bwMode="auto">
            <a:xfrm flipV="1">
              <a:off x="3984" y="2016"/>
              <a:ext cx="192" cy="192"/>
            </a:xfrm>
            <a:prstGeom prst="line">
              <a:avLst/>
            </a:prstGeom>
            <a:noFill/>
            <a:ln w="9525">
              <a:solidFill>
                <a:schemeClr val="tx1"/>
              </a:solidFill>
              <a:round/>
              <a:headEnd/>
              <a:tailEnd type="triangle" w="med" len="med"/>
            </a:ln>
            <a:effectLst/>
          </p:spPr>
          <p:txBody>
            <a:bodyPr/>
            <a:lstStyle/>
            <a:p>
              <a:endParaRPr lang="en-US"/>
            </a:p>
          </p:txBody>
        </p:sp>
      </p:grpSp>
      <p:sp>
        <p:nvSpPr>
          <p:cNvPr id="21514" name="Text Box 10"/>
          <p:cNvSpPr txBox="1">
            <a:spLocks noChangeArrowheads="1"/>
          </p:cNvSpPr>
          <p:nvPr/>
        </p:nvSpPr>
        <p:spPr bwMode="auto">
          <a:xfrm>
            <a:off x="381000" y="5715000"/>
            <a:ext cx="8153400" cy="70167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i="1" dirty="0">
                <a:cs typeface="Arial" charset="0"/>
              </a:rPr>
              <a:t>It takes 3 hours for an electron to travel through 1 meter of wire! </a:t>
            </a:r>
            <a:r>
              <a:rPr lang="en-US" sz="2000" dirty="0">
                <a:cs typeface="Arial" charset="0"/>
              </a:rPr>
              <a:t>Slower than a snail…</a:t>
            </a:r>
          </a:p>
        </p:txBody>
      </p:sp>
      <p:pic>
        <p:nvPicPr>
          <p:cNvPr id="21515" name="Picture 11" descr="23-14Figure_FIG"/>
          <p:cNvPicPr>
            <a:picLocks noGrp="1" noChangeAspect="1" noChangeArrowheads="1"/>
          </p:cNvPicPr>
          <p:nvPr>
            <p:ph sz="half" idx="2"/>
          </p:nvPr>
        </p:nvPicPr>
        <p:blipFill>
          <a:blip r:embed="rId3" cstate="print"/>
          <a:srcRect/>
          <a:stretch>
            <a:fillRect/>
          </a:stretch>
        </p:blipFill>
        <p:spPr>
          <a:xfrm>
            <a:off x="1524000" y="4038600"/>
            <a:ext cx="2133600" cy="1624013"/>
          </a:xfrm>
          <a:noFill/>
          <a:ln/>
        </p:spPr>
      </p:pic>
    </p:spTree>
    <p:extLst>
      <p:ext uri="{BB962C8B-B14F-4D97-AF65-F5344CB8AC3E}">
        <p14:creationId xmlns:p14="http://schemas.microsoft.com/office/powerpoint/2010/main" val="1004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228600" y="381000"/>
            <a:ext cx="8686800" cy="5867400"/>
          </a:xfrm>
        </p:spPr>
        <p:txBody>
          <a:bodyPr/>
          <a:lstStyle/>
          <a:p>
            <a:pPr>
              <a:lnSpc>
                <a:spcPct val="90000"/>
              </a:lnSpc>
            </a:pPr>
            <a:r>
              <a:rPr lang="en-US" sz="2000" dirty="0"/>
              <a:t>Although an electric signal travels at nearly speed of light, the </a:t>
            </a:r>
            <a:r>
              <a:rPr lang="en-US" sz="2000" dirty="0" smtClean="0"/>
              <a:t>speed of the electrons </a:t>
            </a:r>
            <a:r>
              <a:rPr lang="en-US" sz="2000" dirty="0"/>
              <a:t>themselves </a:t>
            </a:r>
            <a:r>
              <a:rPr lang="en-US" sz="2000" dirty="0" smtClean="0"/>
              <a:t>is much slower.</a:t>
            </a:r>
            <a:endParaRPr lang="en-US" sz="2000" dirty="0"/>
          </a:p>
          <a:p>
            <a:pPr>
              <a:lnSpc>
                <a:spcPct val="90000"/>
              </a:lnSpc>
              <a:buFontTx/>
              <a:buNone/>
            </a:pPr>
            <a:endParaRPr lang="en-US" sz="2000" dirty="0"/>
          </a:p>
          <a:p>
            <a:pPr>
              <a:lnSpc>
                <a:spcPct val="90000"/>
              </a:lnSpc>
            </a:pPr>
            <a:r>
              <a:rPr lang="en-US" sz="2000" dirty="0"/>
              <a:t>In </a:t>
            </a:r>
            <a:r>
              <a:rPr lang="en-US" sz="2000" dirty="0" smtClean="0"/>
              <a:t>fact, in an AC </a:t>
            </a:r>
            <a:r>
              <a:rPr lang="en-US" sz="2000" dirty="0"/>
              <a:t>circuit, conduction electrons don’t progress along wire – instead, they oscillate about fixed positions. It’s the </a:t>
            </a:r>
            <a:r>
              <a:rPr lang="en-US" sz="2000" i="1" dirty="0"/>
              <a:t>pattern </a:t>
            </a:r>
            <a:r>
              <a:rPr lang="en-US" sz="2000" dirty="0"/>
              <a:t>of motion that is carried across the circuit at speed of light. </a:t>
            </a:r>
          </a:p>
          <a:p>
            <a:pPr>
              <a:lnSpc>
                <a:spcPct val="90000"/>
              </a:lnSpc>
            </a:pPr>
            <a:endParaRPr lang="en-US" sz="2000" dirty="0"/>
          </a:p>
          <a:p>
            <a:pPr>
              <a:lnSpc>
                <a:spcPct val="90000"/>
              </a:lnSpc>
            </a:pPr>
            <a:r>
              <a:rPr lang="en-US" sz="2000" dirty="0">
                <a:solidFill>
                  <a:srgbClr val="00B050"/>
                </a:solidFill>
              </a:rPr>
              <a:t>It is </a:t>
            </a:r>
            <a:r>
              <a:rPr lang="en-US" sz="2000" i="1" dirty="0">
                <a:solidFill>
                  <a:srgbClr val="00B050"/>
                </a:solidFill>
              </a:rPr>
              <a:t>not </a:t>
            </a:r>
            <a:r>
              <a:rPr lang="en-US" sz="2000" dirty="0">
                <a:solidFill>
                  <a:srgbClr val="00B050"/>
                </a:solidFill>
              </a:rPr>
              <a:t>the bumping of electrons into each other that propagates the </a:t>
            </a:r>
            <a:r>
              <a:rPr lang="en-US" sz="2000" dirty="0" smtClean="0">
                <a:solidFill>
                  <a:srgbClr val="00B050"/>
                </a:solidFill>
              </a:rPr>
              <a:t>electricity; rather they respond almost immediately to the electric signal:</a:t>
            </a:r>
            <a:endParaRPr lang="en-US" sz="2000" dirty="0">
              <a:solidFill>
                <a:srgbClr val="00B050"/>
              </a:solidFill>
            </a:endParaRPr>
          </a:p>
          <a:p>
            <a:pPr>
              <a:lnSpc>
                <a:spcPct val="90000"/>
              </a:lnSpc>
            </a:pPr>
            <a:endParaRPr lang="en-US" sz="2000" dirty="0"/>
          </a:p>
          <a:p>
            <a:pPr>
              <a:lnSpc>
                <a:spcPct val="90000"/>
              </a:lnSpc>
              <a:buFontTx/>
              <a:buNone/>
            </a:pPr>
            <a:r>
              <a:rPr lang="en-US" sz="2000" dirty="0">
                <a:solidFill>
                  <a:srgbClr val="0070C0"/>
                </a:solidFill>
              </a:rPr>
              <a:t>	</a:t>
            </a:r>
            <a:r>
              <a:rPr lang="en-US" sz="2000" b="1" dirty="0">
                <a:solidFill>
                  <a:srgbClr val="0070C0"/>
                </a:solidFill>
              </a:rPr>
              <a:t>(ANTI-)DEMO:</a:t>
            </a:r>
            <a:r>
              <a:rPr lang="en-US" sz="2000" dirty="0">
                <a:solidFill>
                  <a:srgbClr val="0070C0"/>
                </a:solidFill>
              </a:rPr>
              <a:t> </a:t>
            </a:r>
            <a:r>
              <a:rPr lang="en-US" sz="2000" dirty="0"/>
              <a:t>Let’s pretend we are electrons! Line people up standing close to each other. Person on the end gives a shove to neighbor, who as a result shoves his neighbor …etc down the line till the person at the other end is shoved forward. This is NOT a model for how electric current travels! (It is more a model of how </a:t>
            </a:r>
            <a:r>
              <a:rPr lang="en-US" sz="2000" i="1" dirty="0"/>
              <a:t>sound</a:t>
            </a:r>
            <a:r>
              <a:rPr lang="en-US" sz="2000" dirty="0"/>
              <a:t> travels). It’s too slow. </a:t>
            </a:r>
            <a:endParaRPr lang="en-US" sz="2000" dirty="0" smtClean="0"/>
          </a:p>
          <a:p>
            <a:pPr>
              <a:lnSpc>
                <a:spcPct val="90000"/>
              </a:lnSpc>
              <a:buFontTx/>
              <a:buNone/>
            </a:pPr>
            <a:endParaRPr lang="en-US" sz="2000" dirty="0"/>
          </a:p>
          <a:p>
            <a:pPr>
              <a:lnSpc>
                <a:spcPct val="90000"/>
              </a:lnSpc>
              <a:buFontTx/>
              <a:buNone/>
            </a:pPr>
            <a:r>
              <a:rPr lang="en-US" sz="2000" dirty="0"/>
              <a:t>	Rather, signal for person-at-far-end to move arrives much quicker –it’s as if a green-light signal went off at the other end. Every person (electron) reacts almost simultaneously. So signal is almost </a:t>
            </a:r>
            <a:r>
              <a:rPr lang="en-US" sz="2000" dirty="0" smtClean="0"/>
              <a:t>instantaneous, they all move together a little bit.</a:t>
            </a:r>
            <a:endParaRPr lang="en-US" sz="2000" dirty="0"/>
          </a:p>
          <a:p>
            <a:pPr>
              <a:lnSpc>
                <a:spcPct val="90000"/>
              </a:lnSpc>
              <a:buFontTx/>
              <a:buNone/>
            </a:pPr>
            <a:endParaRPr lang="en-US" sz="2000" dirty="0"/>
          </a:p>
          <a:p>
            <a:pPr>
              <a:lnSpc>
                <a:spcPct val="90000"/>
              </a:lnSpc>
              <a:buFontTx/>
              <a:buNone/>
            </a:pPr>
            <a:r>
              <a:rPr lang="en-US" sz="2000" dirty="0"/>
              <a:t>	</a:t>
            </a:r>
          </a:p>
        </p:txBody>
      </p:sp>
    </p:spTree>
    <p:extLst>
      <p:ext uri="{BB962C8B-B14F-4D97-AF65-F5344CB8AC3E}">
        <p14:creationId xmlns:p14="http://schemas.microsoft.com/office/powerpoint/2010/main" val="427011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5800" y="1219200"/>
            <a:ext cx="7848600" cy="2835275"/>
          </a:xfrm>
          <a:prstGeom prst="rect">
            <a:avLst/>
          </a:prstGeom>
          <a:noFill/>
          <a:ln w="9525">
            <a:noFill/>
            <a:miter lim="800000"/>
            <a:headEnd/>
            <a:tailEnd/>
          </a:ln>
          <a:effectLst/>
        </p:spPr>
        <p:txBody>
          <a:bodyPr>
            <a:spAutoFit/>
          </a:bodyPr>
          <a:lstStyle/>
          <a:p>
            <a:pPr>
              <a:spcBef>
                <a:spcPct val="50000"/>
              </a:spcBef>
            </a:pPr>
            <a:r>
              <a:rPr lang="en-US" sz="2000">
                <a:cs typeface="Arial" charset="0"/>
              </a:rPr>
              <a:t>When you turn on your key to start your car, electrons migrate from the negative battery terminal through the electric network to the starter motor and back to the positive battery terminal. About how long is required for one of the electrons to leave the negative terminal and go through the circuit and back again? Less than a millisecond? Less than a second? A few seconds? Or about a day?</a:t>
            </a:r>
          </a:p>
          <a:p>
            <a:pPr>
              <a:spcBef>
                <a:spcPct val="50000"/>
              </a:spcBef>
            </a:pPr>
            <a:endParaRPr lang="en-US" sz="2000">
              <a:cs typeface="Arial" charset="0"/>
            </a:endParaRPr>
          </a:p>
          <a:p>
            <a:pPr>
              <a:spcBef>
                <a:spcPct val="50000"/>
              </a:spcBef>
            </a:pPr>
            <a:r>
              <a:rPr lang="en-US" sz="2000">
                <a:cs typeface="Arial" charset="0"/>
              </a:rPr>
              <a:t>		</a:t>
            </a:r>
            <a:r>
              <a:rPr lang="en-US" sz="2000">
                <a:solidFill>
                  <a:srgbClr val="993366"/>
                </a:solidFill>
                <a:cs typeface="Arial" charset="0"/>
              </a:rPr>
              <a:t>Answer:</a:t>
            </a:r>
            <a:r>
              <a:rPr lang="en-US" sz="2000">
                <a:cs typeface="Arial" charset="0"/>
              </a:rPr>
              <a:t> </a:t>
            </a:r>
            <a:r>
              <a:rPr lang="en-US" sz="2000">
                <a:solidFill>
                  <a:srgbClr val="993366"/>
                </a:solidFill>
                <a:cs typeface="Arial" charset="0"/>
              </a:rPr>
              <a:t>Actually about a day!</a:t>
            </a:r>
          </a:p>
        </p:txBody>
      </p:sp>
    </p:spTree>
    <p:extLst>
      <p:ext uri="{BB962C8B-B14F-4D97-AF65-F5344CB8AC3E}">
        <p14:creationId xmlns:p14="http://schemas.microsoft.com/office/powerpoint/2010/main" val="344271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153400" cy="868362"/>
          </a:xfrm>
        </p:spPr>
        <p:txBody>
          <a:bodyPr/>
          <a:lstStyle/>
          <a:p>
            <a:r>
              <a:rPr lang="en-US" sz="3200" u="sng"/>
              <a:t>The “source” of electrons in a circuit</a:t>
            </a:r>
          </a:p>
        </p:txBody>
      </p:sp>
      <p:sp>
        <p:nvSpPr>
          <p:cNvPr id="24579" name="Rectangle 3"/>
          <p:cNvSpPr>
            <a:spLocks noGrp="1" noChangeArrowheads="1"/>
          </p:cNvSpPr>
          <p:nvPr>
            <p:ph type="body" idx="1"/>
          </p:nvPr>
        </p:nvSpPr>
        <p:spPr/>
        <p:txBody>
          <a:bodyPr/>
          <a:lstStyle/>
          <a:p>
            <a:pPr>
              <a:lnSpc>
                <a:spcPct val="90000"/>
              </a:lnSpc>
            </a:pPr>
            <a:r>
              <a:rPr lang="en-US" sz="2000" dirty="0">
                <a:solidFill>
                  <a:srgbClr val="0070C0"/>
                </a:solidFill>
              </a:rPr>
              <a:t>Source of electrons is the conducting circuit itself. </a:t>
            </a:r>
          </a:p>
          <a:p>
            <a:pPr>
              <a:lnSpc>
                <a:spcPct val="90000"/>
              </a:lnSpc>
              <a:buFontTx/>
              <a:buNone/>
            </a:pPr>
            <a:endParaRPr lang="en-US" sz="2000" dirty="0"/>
          </a:p>
          <a:p>
            <a:pPr>
              <a:lnSpc>
                <a:spcPct val="90000"/>
              </a:lnSpc>
            </a:pPr>
            <a:r>
              <a:rPr lang="en-US" sz="2000" dirty="0"/>
              <a:t>Electrons are </a:t>
            </a:r>
            <a:r>
              <a:rPr lang="en-US" sz="2000" i="1" dirty="0"/>
              <a:t>not </a:t>
            </a:r>
            <a:r>
              <a:rPr lang="en-US" sz="2000" dirty="0"/>
              <a:t>stored in an outlet, to be released when an appliance is connected. </a:t>
            </a:r>
          </a:p>
          <a:p>
            <a:pPr>
              <a:lnSpc>
                <a:spcPct val="90000"/>
              </a:lnSpc>
            </a:pPr>
            <a:endParaRPr lang="en-US" sz="2000" dirty="0"/>
          </a:p>
          <a:p>
            <a:pPr>
              <a:lnSpc>
                <a:spcPct val="90000"/>
              </a:lnSpc>
            </a:pPr>
            <a:r>
              <a:rPr lang="en-US" sz="2000" dirty="0"/>
              <a:t>The outlets in homes are ac, so actually electrons make no migration through a wire. But even in dc circuits, the battery is not the source of the electrons, rather it is the source of </a:t>
            </a:r>
            <a:r>
              <a:rPr lang="en-US" sz="2000" i="1" dirty="0"/>
              <a:t>energy </a:t>
            </a:r>
            <a:r>
              <a:rPr lang="en-US" sz="2000" dirty="0"/>
              <a:t>that makes the electrons in the circuit move.</a:t>
            </a:r>
          </a:p>
          <a:p>
            <a:pPr>
              <a:lnSpc>
                <a:spcPct val="90000"/>
              </a:lnSpc>
            </a:pPr>
            <a:endParaRPr lang="en-US" sz="2000" dirty="0"/>
          </a:p>
          <a:p>
            <a:pPr>
              <a:lnSpc>
                <a:spcPct val="90000"/>
              </a:lnSpc>
            </a:pPr>
            <a:r>
              <a:rPr lang="en-US" sz="2000" i="1" dirty="0"/>
              <a:t>Power utilities sell energy, not electrons.</a:t>
            </a:r>
          </a:p>
          <a:p>
            <a:pPr>
              <a:lnSpc>
                <a:spcPct val="90000"/>
              </a:lnSpc>
            </a:pPr>
            <a:endParaRPr lang="en-US" sz="2000" i="1" dirty="0"/>
          </a:p>
          <a:p>
            <a:pPr>
              <a:lnSpc>
                <a:spcPct val="90000"/>
              </a:lnSpc>
            </a:pPr>
            <a:r>
              <a:rPr lang="en-US" sz="2000" dirty="0"/>
              <a:t>Energy is carried by electric field. </a:t>
            </a:r>
            <a:r>
              <a:rPr lang="en-US" sz="2000" dirty="0" err="1"/>
              <a:t>Eg</a:t>
            </a:r>
            <a:r>
              <a:rPr lang="en-US" sz="2000" dirty="0"/>
              <a:t>. If put 120-V across a lamp, each Coulomb of charge dissipates 120-Joules of energy. Most is heat, some is light. </a:t>
            </a:r>
          </a:p>
          <a:p>
            <a:pPr>
              <a:lnSpc>
                <a:spcPct val="90000"/>
              </a:lnSpc>
            </a:pPr>
            <a:endParaRPr lang="en-US" sz="2000" dirty="0"/>
          </a:p>
        </p:txBody>
      </p:sp>
    </p:spTree>
    <p:extLst>
      <p:ext uri="{BB962C8B-B14F-4D97-AF65-F5344CB8AC3E}">
        <p14:creationId xmlns:p14="http://schemas.microsoft.com/office/powerpoint/2010/main" val="182691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153400" cy="914400"/>
          </a:xfrm>
        </p:spPr>
        <p:txBody>
          <a:bodyPr/>
          <a:lstStyle/>
          <a:p>
            <a:r>
              <a:rPr lang="en-US" sz="3200" u="sng" dirty="0"/>
              <a:t>Electric Current</a:t>
            </a:r>
          </a:p>
        </p:txBody>
      </p:sp>
      <p:sp>
        <p:nvSpPr>
          <p:cNvPr id="4099" name="Rectangle 3"/>
          <p:cNvSpPr>
            <a:spLocks noGrp="1" noChangeArrowheads="1"/>
          </p:cNvSpPr>
          <p:nvPr>
            <p:ph type="body" sz="half" idx="1"/>
          </p:nvPr>
        </p:nvSpPr>
        <p:spPr>
          <a:xfrm>
            <a:off x="0" y="914400"/>
            <a:ext cx="9144000" cy="3352800"/>
          </a:xfrm>
        </p:spPr>
        <p:txBody>
          <a:bodyPr/>
          <a:lstStyle/>
          <a:p>
            <a:r>
              <a:rPr lang="en-US" sz="2000" dirty="0"/>
              <a:t>Is the </a:t>
            </a:r>
            <a:r>
              <a:rPr lang="en-US" sz="2000" b="1" dirty="0">
                <a:solidFill>
                  <a:srgbClr val="00B050"/>
                </a:solidFill>
              </a:rPr>
              <a:t>flow of electric charge</a:t>
            </a:r>
            <a:r>
              <a:rPr lang="en-US" sz="2000" dirty="0"/>
              <a:t> (i.e. charged particles, usually electrons) </a:t>
            </a:r>
            <a:r>
              <a:rPr lang="en-US" sz="2000" dirty="0">
                <a:solidFill>
                  <a:srgbClr val="00B050"/>
                </a:solidFill>
              </a:rPr>
              <a:t>between regions of different electric potential</a:t>
            </a:r>
            <a:r>
              <a:rPr lang="en-US" sz="2000" dirty="0"/>
              <a:t>. </a:t>
            </a:r>
          </a:p>
          <a:p>
            <a:r>
              <a:rPr lang="en-US" sz="2000" dirty="0"/>
              <a:t>When there is no potential difference, there is no charge flow, no current.</a:t>
            </a:r>
          </a:p>
          <a:p>
            <a:r>
              <a:rPr lang="en-US" sz="2000" dirty="0"/>
              <a:t>Consider high potential object, </a:t>
            </a:r>
            <a:r>
              <a:rPr lang="en-US" sz="2000" dirty="0" err="1"/>
              <a:t>eg</a:t>
            </a:r>
            <a:r>
              <a:rPr lang="en-US" sz="2000" dirty="0"/>
              <a:t> van de </a:t>
            </a:r>
            <a:r>
              <a:rPr lang="en-US" sz="2000" dirty="0" err="1"/>
              <a:t>Graaff</a:t>
            </a:r>
            <a:r>
              <a:rPr lang="en-US" sz="2000" dirty="0"/>
              <a:t> dome. Connect to earth with wire – charge flows down to the lower potential of the ground. But this current is brief, because it stops once dome reaches the same potential as the ground. </a:t>
            </a:r>
          </a:p>
          <a:p>
            <a:r>
              <a:rPr lang="en-US" sz="2000" dirty="0"/>
              <a:t>In order to get </a:t>
            </a:r>
            <a:r>
              <a:rPr lang="en-US" sz="2000" i="1" dirty="0" smtClean="0"/>
              <a:t>sustained </a:t>
            </a:r>
            <a:r>
              <a:rPr lang="en-US" sz="2000" dirty="0"/>
              <a:t>current flow, need some kind of pump (i.e. battery)</a:t>
            </a:r>
          </a:p>
          <a:p>
            <a:endParaRPr lang="en-US" sz="2000" dirty="0"/>
          </a:p>
          <a:p>
            <a:r>
              <a:rPr lang="en-US" sz="2000" dirty="0"/>
              <a:t>Before getting into this, consider fluid analogy:</a:t>
            </a:r>
          </a:p>
        </p:txBody>
      </p:sp>
      <p:pic>
        <p:nvPicPr>
          <p:cNvPr id="4100" name="Picture 4" descr="23-01Figure_FIG"/>
          <p:cNvPicPr>
            <a:picLocks noGrp="1" noChangeAspect="1" noChangeArrowheads="1"/>
          </p:cNvPicPr>
          <p:nvPr>
            <p:ph sz="quarter" idx="2"/>
          </p:nvPr>
        </p:nvPicPr>
        <p:blipFill>
          <a:blip r:embed="rId3"/>
          <a:srcRect/>
          <a:stretch>
            <a:fillRect/>
          </a:stretch>
        </p:blipFill>
        <p:spPr>
          <a:xfrm>
            <a:off x="2475470" y="4562475"/>
            <a:ext cx="4038600" cy="1873250"/>
          </a:xfrm>
          <a:noFill/>
          <a:ln/>
        </p:spPr>
      </p:pic>
      <p:grpSp>
        <p:nvGrpSpPr>
          <p:cNvPr id="4101" name="Group 5"/>
          <p:cNvGrpSpPr>
            <a:grpSpLocks/>
          </p:cNvGrpSpPr>
          <p:nvPr/>
        </p:nvGrpSpPr>
        <p:grpSpPr bwMode="auto">
          <a:xfrm>
            <a:off x="228600" y="4629150"/>
            <a:ext cx="2209800" cy="1739900"/>
            <a:chOff x="192" y="2620"/>
            <a:chExt cx="1392" cy="1096"/>
          </a:xfrm>
        </p:grpSpPr>
        <p:sp>
          <p:nvSpPr>
            <p:cNvPr id="4102" name="Text Box 6"/>
            <p:cNvSpPr txBox="1">
              <a:spLocks noChangeArrowheads="1"/>
            </p:cNvSpPr>
            <p:nvPr/>
          </p:nvSpPr>
          <p:spPr bwMode="auto">
            <a:xfrm>
              <a:off x="192" y="2620"/>
              <a:ext cx="1392" cy="1096"/>
            </a:xfrm>
            <a:prstGeom prst="rect">
              <a:avLst/>
            </a:prstGeom>
            <a:noFill/>
            <a:ln w="9525">
              <a:noFill/>
              <a:miter lim="800000"/>
              <a:headEnd/>
              <a:tailEnd/>
            </a:ln>
            <a:effectLst/>
          </p:spPr>
          <p:txBody>
            <a:bodyPr>
              <a:spAutoFit/>
            </a:bodyPr>
            <a:lstStyle/>
            <a:p>
              <a:pPr>
                <a:spcBef>
                  <a:spcPct val="50000"/>
                </a:spcBef>
              </a:pPr>
              <a:r>
                <a:rPr lang="en-US" dirty="0">
                  <a:cs typeface="Arial" charset="0"/>
                </a:rPr>
                <a:t>Water flows from high pressure to low pressure, but stops flowing once pressures (heights) are equal.</a:t>
              </a:r>
            </a:p>
          </p:txBody>
        </p:sp>
        <p:sp>
          <p:nvSpPr>
            <p:cNvPr id="4103" name="Line 7"/>
            <p:cNvSpPr>
              <a:spLocks noChangeShapeType="1"/>
            </p:cNvSpPr>
            <p:nvPr/>
          </p:nvSpPr>
          <p:spPr bwMode="auto">
            <a:xfrm flipV="1">
              <a:off x="1392" y="3168"/>
              <a:ext cx="144" cy="144"/>
            </a:xfrm>
            <a:prstGeom prst="line">
              <a:avLst/>
            </a:prstGeom>
            <a:noFill/>
            <a:ln w="9525">
              <a:solidFill>
                <a:schemeClr val="tx1"/>
              </a:solidFill>
              <a:round/>
              <a:headEnd/>
              <a:tailEnd type="triangle" w="med" len="med"/>
            </a:ln>
            <a:effectLst/>
          </p:spPr>
          <p:txBody>
            <a:bodyPr/>
            <a:lstStyle/>
            <a:p>
              <a:endParaRPr lang="en-US"/>
            </a:p>
          </p:txBody>
        </p:sp>
      </p:grpSp>
      <p:grpSp>
        <p:nvGrpSpPr>
          <p:cNvPr id="4104" name="Group 8"/>
          <p:cNvGrpSpPr>
            <a:grpSpLocks/>
          </p:cNvGrpSpPr>
          <p:nvPr/>
        </p:nvGrpSpPr>
        <p:grpSpPr bwMode="auto">
          <a:xfrm>
            <a:off x="6781800" y="4629150"/>
            <a:ext cx="2362200" cy="1739900"/>
            <a:chOff x="4272" y="2976"/>
            <a:chExt cx="1488" cy="1096"/>
          </a:xfrm>
        </p:grpSpPr>
        <p:sp>
          <p:nvSpPr>
            <p:cNvPr id="4105" name="Text Box 9"/>
            <p:cNvSpPr txBox="1">
              <a:spLocks noChangeArrowheads="1"/>
            </p:cNvSpPr>
            <p:nvPr/>
          </p:nvSpPr>
          <p:spPr bwMode="auto">
            <a:xfrm>
              <a:off x="4464" y="2976"/>
              <a:ext cx="1296" cy="1096"/>
            </a:xfrm>
            <a:prstGeom prst="rect">
              <a:avLst/>
            </a:prstGeom>
            <a:noFill/>
            <a:ln w="9525">
              <a:noFill/>
              <a:miter lim="800000"/>
              <a:headEnd/>
              <a:tailEnd/>
            </a:ln>
            <a:effectLst/>
          </p:spPr>
          <p:txBody>
            <a:bodyPr>
              <a:spAutoFit/>
            </a:bodyPr>
            <a:lstStyle/>
            <a:p>
              <a:pPr>
                <a:spcBef>
                  <a:spcPct val="50000"/>
                </a:spcBef>
              </a:pPr>
              <a:r>
                <a:rPr lang="en-US" dirty="0">
                  <a:cs typeface="Arial" charset="0"/>
                </a:rPr>
                <a:t>Can get sustained water flow if pressure difference maintained via a pump</a:t>
              </a:r>
            </a:p>
          </p:txBody>
        </p:sp>
        <p:sp>
          <p:nvSpPr>
            <p:cNvPr id="4106" name="Line 10"/>
            <p:cNvSpPr>
              <a:spLocks noChangeShapeType="1"/>
            </p:cNvSpPr>
            <p:nvPr/>
          </p:nvSpPr>
          <p:spPr bwMode="auto">
            <a:xfrm flipH="1">
              <a:off x="4272" y="3072"/>
              <a:ext cx="192" cy="0"/>
            </a:xfrm>
            <a:prstGeom prst="line">
              <a:avLst/>
            </a:prstGeom>
            <a:noFill/>
            <a:ln w="9525">
              <a:solidFill>
                <a:schemeClr val="tx1"/>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245312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p:spPr>
        <p:txBody>
          <a:bodyPr/>
          <a:lstStyle/>
          <a:p>
            <a:r>
              <a:rPr lang="en-US" sz="3200" u="sng"/>
              <a:t>Electric Power</a:t>
            </a:r>
          </a:p>
        </p:txBody>
      </p:sp>
      <p:sp>
        <p:nvSpPr>
          <p:cNvPr id="25603" name="Rectangle 3"/>
          <p:cNvSpPr>
            <a:spLocks noGrp="1" noChangeArrowheads="1"/>
          </p:cNvSpPr>
          <p:nvPr>
            <p:ph type="body" idx="1"/>
          </p:nvPr>
        </p:nvSpPr>
        <p:spPr>
          <a:xfrm>
            <a:off x="381000" y="990600"/>
            <a:ext cx="8534400" cy="4876800"/>
          </a:xfrm>
        </p:spPr>
        <p:txBody>
          <a:bodyPr/>
          <a:lstStyle/>
          <a:p>
            <a:pPr>
              <a:lnSpc>
                <a:spcPct val="90000"/>
              </a:lnSpc>
            </a:pPr>
            <a:r>
              <a:rPr lang="en-US" sz="2000" dirty="0"/>
              <a:t>Current expends energy in a circuit – mostly as heat,  but also for what it’s used for </a:t>
            </a:r>
            <a:r>
              <a:rPr lang="en-US" sz="2000" dirty="0" err="1"/>
              <a:t>eg</a:t>
            </a:r>
            <a:r>
              <a:rPr lang="en-US" sz="2000" dirty="0"/>
              <a:t> turning a motor, light.</a:t>
            </a:r>
          </a:p>
          <a:p>
            <a:pPr>
              <a:lnSpc>
                <a:spcPct val="90000"/>
              </a:lnSpc>
            </a:pPr>
            <a:r>
              <a:rPr lang="en-US" sz="2000" dirty="0"/>
              <a:t>Recall Power = (work done)/time = (energy)/time. For electrical circuits,</a:t>
            </a:r>
          </a:p>
          <a:p>
            <a:pPr>
              <a:lnSpc>
                <a:spcPct val="90000"/>
              </a:lnSpc>
              <a:buFontTx/>
              <a:buNone/>
            </a:pPr>
            <a:endParaRPr lang="en-US" sz="2000" dirty="0"/>
          </a:p>
          <a:p>
            <a:pPr>
              <a:lnSpc>
                <a:spcPct val="90000"/>
              </a:lnSpc>
              <a:buFontTx/>
              <a:buNone/>
            </a:pPr>
            <a:r>
              <a:rPr lang="en-US" sz="2000" dirty="0"/>
              <a:t>			</a:t>
            </a:r>
            <a:r>
              <a:rPr lang="en-US" sz="2000" dirty="0">
                <a:solidFill>
                  <a:srgbClr val="0070C0"/>
                </a:solidFill>
              </a:rPr>
              <a:t>Power = current x voltage </a:t>
            </a:r>
          </a:p>
          <a:p>
            <a:pPr>
              <a:lnSpc>
                <a:spcPct val="90000"/>
              </a:lnSpc>
              <a:buFontTx/>
              <a:buNone/>
            </a:pPr>
            <a:r>
              <a:rPr lang="en-US" sz="2000" dirty="0"/>
              <a:t>	In units:</a:t>
            </a:r>
            <a:r>
              <a:rPr lang="en-US" sz="2000" dirty="0">
                <a:solidFill>
                  <a:srgbClr val="0070C0"/>
                </a:solidFill>
              </a:rPr>
              <a:t>	Watts = amperes x volts</a:t>
            </a:r>
          </a:p>
          <a:p>
            <a:pPr>
              <a:lnSpc>
                <a:spcPct val="90000"/>
              </a:lnSpc>
              <a:buFontTx/>
              <a:buNone/>
            </a:pPr>
            <a:endParaRPr lang="en-US" sz="2000" dirty="0"/>
          </a:p>
          <a:p>
            <a:pPr>
              <a:lnSpc>
                <a:spcPct val="90000"/>
              </a:lnSpc>
              <a:buFontTx/>
              <a:buNone/>
            </a:pPr>
            <a:r>
              <a:rPr lang="en-US" sz="2000" dirty="0"/>
              <a:t>Cost of electricity depends on power consumption over time </a:t>
            </a:r>
          </a:p>
          <a:p>
            <a:pPr>
              <a:lnSpc>
                <a:spcPct val="90000"/>
              </a:lnSpc>
              <a:buFontTx/>
              <a:buNone/>
            </a:pPr>
            <a:r>
              <a:rPr lang="en-US" sz="2000" dirty="0"/>
              <a:t>i.e. </a:t>
            </a:r>
            <a:r>
              <a:rPr lang="en-US" sz="2000" u="sng" dirty="0"/>
              <a:t>energy = power x time</a:t>
            </a:r>
            <a:r>
              <a:rPr lang="en-US" sz="2000" dirty="0"/>
              <a:t> = often measured in kilowatt-hour (kWh)</a:t>
            </a:r>
          </a:p>
          <a:p>
            <a:pPr>
              <a:lnSpc>
                <a:spcPct val="90000"/>
              </a:lnSpc>
              <a:buFontTx/>
              <a:buNone/>
            </a:pPr>
            <a:endParaRPr lang="en-US" sz="2000" dirty="0"/>
          </a:p>
          <a:p>
            <a:pPr>
              <a:lnSpc>
                <a:spcPct val="90000"/>
              </a:lnSpc>
              <a:buFontTx/>
              <a:buNone/>
            </a:pPr>
            <a:r>
              <a:rPr lang="en-US" sz="2000" b="1" dirty="0" smtClean="0">
                <a:solidFill>
                  <a:srgbClr val="0070C0"/>
                </a:solidFill>
              </a:rPr>
              <a:t>E.g</a:t>
            </a:r>
            <a:r>
              <a:rPr lang="en-US" sz="2000" b="1" dirty="0">
                <a:solidFill>
                  <a:srgbClr val="0070C0"/>
                </a:solidFill>
              </a:rPr>
              <a:t>.  </a:t>
            </a:r>
            <a:r>
              <a:rPr lang="en-US" sz="2000" dirty="0"/>
              <a:t>A </a:t>
            </a:r>
            <a:r>
              <a:rPr lang="en-US" sz="2000" dirty="0" err="1"/>
              <a:t>lightbulb</a:t>
            </a:r>
            <a:r>
              <a:rPr lang="en-US" sz="2000" dirty="0"/>
              <a:t> rated at 120-W connected on a 120-V line, draws a current of 1A, whereas a 60-W bulb draws ½ A. </a:t>
            </a:r>
          </a:p>
          <a:p>
            <a:pPr>
              <a:lnSpc>
                <a:spcPct val="90000"/>
              </a:lnSpc>
              <a:buFontTx/>
              <a:buNone/>
            </a:pPr>
            <a:r>
              <a:rPr lang="en-US" sz="2000" dirty="0"/>
              <a:t>Running the 60-W bulb for the same time as the 120-W one costs half as much. </a:t>
            </a:r>
          </a:p>
          <a:p>
            <a:pPr>
              <a:lnSpc>
                <a:spcPct val="90000"/>
              </a:lnSpc>
              <a:buFontTx/>
              <a:buNone/>
            </a:pPr>
            <a:r>
              <a:rPr lang="en-US" sz="2000" dirty="0" smtClean="0">
                <a:solidFill>
                  <a:srgbClr val="00B050"/>
                </a:solidFill>
              </a:rPr>
              <a:t>Note:</a:t>
            </a:r>
            <a:r>
              <a:rPr lang="en-US" sz="2000" dirty="0" smtClean="0"/>
              <a:t> Brightness depends on power</a:t>
            </a:r>
            <a:endParaRPr lang="en-US" sz="2000" dirty="0"/>
          </a:p>
          <a:p>
            <a:pPr>
              <a:lnSpc>
                <a:spcPct val="90000"/>
              </a:lnSpc>
              <a:buFontTx/>
              <a:buNone/>
            </a:pPr>
            <a:r>
              <a:rPr lang="en-US" sz="2000" b="1" dirty="0" smtClean="0">
                <a:solidFill>
                  <a:srgbClr val="0070C0"/>
                </a:solidFill>
              </a:rPr>
              <a:t>E.g</a:t>
            </a:r>
            <a:r>
              <a:rPr lang="en-US" sz="2000" b="1" dirty="0">
                <a:solidFill>
                  <a:srgbClr val="0070C0"/>
                </a:solidFill>
              </a:rPr>
              <a:t>. </a:t>
            </a:r>
            <a:r>
              <a:rPr lang="en-US" sz="2000" dirty="0"/>
              <a:t>A toaster draws much more current than a </a:t>
            </a:r>
            <a:r>
              <a:rPr lang="en-US" sz="2000" dirty="0" err="1"/>
              <a:t>lightbulb</a:t>
            </a:r>
            <a:r>
              <a:rPr lang="en-US" sz="2000" dirty="0"/>
              <a:t>, so is much more expensive to use across the same household 120-V </a:t>
            </a:r>
            <a:r>
              <a:rPr lang="en-US" sz="2000" dirty="0" smtClean="0"/>
              <a:t>supply, </a:t>
            </a:r>
            <a:r>
              <a:rPr lang="en-US" sz="2000" i="1" dirty="0" smtClean="0"/>
              <a:t>if on for same time</a:t>
            </a:r>
            <a:endParaRPr lang="en-US" sz="2000" i="1" dirty="0"/>
          </a:p>
          <a:p>
            <a:pPr>
              <a:lnSpc>
                <a:spcPct val="90000"/>
              </a:lnSpc>
              <a:buFontTx/>
              <a:buNone/>
            </a:pPr>
            <a:endParaRPr lang="en-US" sz="2000" dirty="0"/>
          </a:p>
          <a:p>
            <a:pPr>
              <a:lnSpc>
                <a:spcPct val="90000"/>
              </a:lnSpc>
              <a:buFontTx/>
              <a:buNone/>
            </a:pPr>
            <a:endParaRPr lang="en-US" sz="2000" dirty="0"/>
          </a:p>
          <a:p>
            <a:pPr>
              <a:lnSpc>
                <a:spcPct val="90000"/>
              </a:lnSpc>
              <a:buFontTx/>
              <a:buNone/>
            </a:pPr>
            <a:endParaRPr lang="en-US" sz="2000" dirty="0"/>
          </a:p>
          <a:p>
            <a:pPr>
              <a:lnSpc>
                <a:spcPct val="90000"/>
              </a:lnSpc>
              <a:buFontTx/>
              <a:buNone/>
            </a:pPr>
            <a:endParaRPr lang="en-US" sz="2000" dirty="0"/>
          </a:p>
          <a:p>
            <a:pPr>
              <a:lnSpc>
                <a:spcPct val="90000"/>
              </a:lnSpc>
              <a:buFontTx/>
              <a:buNone/>
            </a:pPr>
            <a:endParaRPr lang="en-US" sz="1800" dirty="0"/>
          </a:p>
        </p:txBody>
      </p:sp>
      <p:sp>
        <p:nvSpPr>
          <p:cNvPr id="25604" name="Rectangle 4"/>
          <p:cNvSpPr>
            <a:spLocks noChangeArrowheads="1"/>
          </p:cNvSpPr>
          <p:nvPr/>
        </p:nvSpPr>
        <p:spPr bwMode="auto">
          <a:xfrm>
            <a:off x="2209800" y="2209800"/>
            <a:ext cx="3200400" cy="990600"/>
          </a:xfrm>
          <a:prstGeom prst="rect">
            <a:avLst/>
          </a:prstGeom>
          <a:no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3468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60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60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200" u="sng"/>
              <a:t>Question</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955547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0"/>
            <a:ext cx="8077200" cy="715963"/>
          </a:xfrm>
        </p:spPr>
        <p:txBody>
          <a:bodyPr/>
          <a:lstStyle/>
          <a:p>
            <a:r>
              <a:rPr lang="en-US" sz="3200" u="sng" dirty="0"/>
              <a:t>Electric circuits</a:t>
            </a:r>
          </a:p>
        </p:txBody>
      </p:sp>
      <p:sp>
        <p:nvSpPr>
          <p:cNvPr id="30723" name="Rectangle 3"/>
          <p:cNvSpPr>
            <a:spLocks noGrp="1" noChangeArrowheads="1"/>
          </p:cNvSpPr>
          <p:nvPr>
            <p:ph type="body" sz="half" idx="1"/>
          </p:nvPr>
        </p:nvSpPr>
        <p:spPr>
          <a:xfrm>
            <a:off x="0" y="533400"/>
            <a:ext cx="9144000" cy="2057400"/>
          </a:xfrm>
        </p:spPr>
        <p:txBody>
          <a:bodyPr/>
          <a:lstStyle/>
          <a:p>
            <a:r>
              <a:rPr lang="en-US" sz="2000" dirty="0"/>
              <a:t>Circuit = any path along which electrons can flow. </a:t>
            </a:r>
          </a:p>
          <a:p>
            <a:r>
              <a:rPr lang="en-US" sz="2000" dirty="0"/>
              <a:t>An electric </a:t>
            </a:r>
            <a:r>
              <a:rPr lang="en-US" sz="2000" b="1" dirty="0"/>
              <a:t>switch</a:t>
            </a:r>
            <a:r>
              <a:rPr lang="en-US" sz="2000" dirty="0"/>
              <a:t> </a:t>
            </a:r>
            <a:r>
              <a:rPr lang="en-US" sz="2000" dirty="0" smtClean="0"/>
              <a:t>provides </a:t>
            </a:r>
            <a:r>
              <a:rPr lang="en-US" sz="2000" dirty="0"/>
              <a:t>a gap in the circuit when opened, so stops the current and energy flow. </a:t>
            </a:r>
          </a:p>
          <a:p>
            <a:r>
              <a:rPr lang="en-US" sz="2000" dirty="0"/>
              <a:t>Charge does not pile up anywhere; rather, it flows. </a:t>
            </a:r>
          </a:p>
          <a:p>
            <a:r>
              <a:rPr lang="en-US" sz="2000" dirty="0"/>
              <a:t>A given circuit may have many devices. Can </a:t>
            </a:r>
            <a:r>
              <a:rPr lang="en-US" sz="2000" dirty="0" smtClean="0"/>
              <a:t>c</a:t>
            </a:r>
            <a:r>
              <a:rPr lang="en-US" sz="2000" dirty="0" smtClean="0"/>
              <a:t>onnect </a:t>
            </a:r>
            <a:r>
              <a:rPr lang="en-US" sz="2000" dirty="0"/>
              <a:t>in series or in parallel.</a:t>
            </a:r>
          </a:p>
        </p:txBody>
      </p:sp>
      <p:pic>
        <p:nvPicPr>
          <p:cNvPr id="30724" name="Picture 4" descr="23-17aFigure_FIG"/>
          <p:cNvPicPr>
            <a:picLocks noGrp="1" noChangeAspect="1" noChangeArrowheads="1"/>
          </p:cNvPicPr>
          <p:nvPr>
            <p:ph sz="quarter" idx="2"/>
          </p:nvPr>
        </p:nvPicPr>
        <p:blipFill>
          <a:blip r:embed="rId3" cstate="print"/>
          <a:srcRect b="7692"/>
          <a:stretch>
            <a:fillRect/>
          </a:stretch>
        </p:blipFill>
        <p:spPr>
          <a:xfrm>
            <a:off x="1066800" y="3124200"/>
            <a:ext cx="2362200" cy="1600200"/>
          </a:xfrm>
          <a:noFill/>
          <a:ln/>
        </p:spPr>
      </p:pic>
      <p:sp>
        <p:nvSpPr>
          <p:cNvPr id="30725" name="Text Box 5"/>
          <p:cNvSpPr txBox="1">
            <a:spLocks noChangeArrowheads="1"/>
          </p:cNvSpPr>
          <p:nvPr/>
        </p:nvSpPr>
        <p:spPr bwMode="auto">
          <a:xfrm>
            <a:off x="381000" y="2286000"/>
            <a:ext cx="8382000" cy="1311275"/>
          </a:xfrm>
          <a:prstGeom prst="rect">
            <a:avLst/>
          </a:prstGeom>
          <a:noFill/>
          <a:ln w="9525">
            <a:noFill/>
            <a:miter lim="800000"/>
            <a:headEnd/>
            <a:tailEnd/>
          </a:ln>
          <a:effectLst/>
        </p:spPr>
        <p:txBody>
          <a:bodyPr>
            <a:spAutoFit/>
          </a:bodyPr>
          <a:lstStyle/>
          <a:p>
            <a:pPr>
              <a:spcBef>
                <a:spcPct val="50000"/>
              </a:spcBef>
            </a:pPr>
            <a:r>
              <a:rPr lang="en-US" sz="2000" b="1" u="sng" dirty="0" smtClean="0">
                <a:cs typeface="Arial" charset="0"/>
              </a:rPr>
              <a:t>Series </a:t>
            </a:r>
            <a:r>
              <a:rPr lang="en-US" sz="2000" b="1" u="sng" dirty="0">
                <a:cs typeface="Arial" charset="0"/>
              </a:rPr>
              <a:t>circuits</a:t>
            </a:r>
            <a:endParaRPr lang="en-US" sz="2000" b="1" u="sng" dirty="0">
              <a:solidFill>
                <a:srgbClr val="0070C0"/>
              </a:solidFill>
              <a:cs typeface="Arial" charset="0"/>
            </a:endParaRPr>
          </a:p>
          <a:p>
            <a:pPr>
              <a:spcBef>
                <a:spcPct val="50000"/>
              </a:spcBef>
            </a:pPr>
            <a:r>
              <a:rPr lang="en-US" sz="2000" b="1" dirty="0">
                <a:solidFill>
                  <a:srgbClr val="0070C0"/>
                </a:solidFill>
                <a:cs typeface="Arial" charset="0"/>
              </a:rPr>
              <a:t>Single pathway</a:t>
            </a:r>
            <a:r>
              <a:rPr lang="en-US" sz="2000" dirty="0">
                <a:solidFill>
                  <a:srgbClr val="0070C0"/>
                </a:solidFill>
                <a:cs typeface="Arial" charset="0"/>
              </a:rPr>
              <a:t> for current between terminals of battery/generator.</a:t>
            </a:r>
          </a:p>
          <a:p>
            <a:pPr>
              <a:spcBef>
                <a:spcPct val="50000"/>
              </a:spcBef>
            </a:pPr>
            <a:r>
              <a:rPr lang="en-US" sz="2000" dirty="0" err="1">
                <a:cs typeface="Arial" charset="0"/>
              </a:rPr>
              <a:t>Eg</a:t>
            </a:r>
            <a:r>
              <a:rPr lang="en-US" sz="2000" dirty="0">
                <a:cs typeface="Arial" charset="0"/>
              </a:rPr>
              <a:t>:</a:t>
            </a:r>
          </a:p>
        </p:txBody>
      </p:sp>
      <p:pic>
        <p:nvPicPr>
          <p:cNvPr id="30726" name="Picture 6" descr="23-17bFigure_FIG"/>
          <p:cNvPicPr>
            <a:picLocks noGrp="1" noChangeAspect="1" noChangeArrowheads="1"/>
          </p:cNvPicPr>
          <p:nvPr>
            <p:ph sz="quarter" idx="3"/>
          </p:nvPr>
        </p:nvPicPr>
        <p:blipFill>
          <a:blip r:embed="rId4" cstate="print"/>
          <a:srcRect b="3262"/>
          <a:stretch>
            <a:fillRect/>
          </a:stretch>
        </p:blipFill>
        <p:spPr>
          <a:xfrm>
            <a:off x="4876800" y="3124200"/>
            <a:ext cx="1382713" cy="1600200"/>
          </a:xfrm>
          <a:noFill/>
          <a:ln/>
        </p:spPr>
      </p:pic>
      <p:sp>
        <p:nvSpPr>
          <p:cNvPr id="30727" name="Line 7"/>
          <p:cNvSpPr>
            <a:spLocks noChangeShapeType="1"/>
          </p:cNvSpPr>
          <p:nvPr/>
        </p:nvSpPr>
        <p:spPr bwMode="auto">
          <a:xfrm>
            <a:off x="3733800" y="4038600"/>
            <a:ext cx="9144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0728" name="Text Box 8"/>
          <p:cNvSpPr txBox="1">
            <a:spLocks noChangeArrowheads="1"/>
          </p:cNvSpPr>
          <p:nvPr/>
        </p:nvSpPr>
        <p:spPr bwMode="auto">
          <a:xfrm>
            <a:off x="3733800" y="3276600"/>
            <a:ext cx="1066800" cy="641350"/>
          </a:xfrm>
          <a:prstGeom prst="rect">
            <a:avLst/>
          </a:prstGeom>
          <a:noFill/>
          <a:ln w="9525">
            <a:noFill/>
            <a:miter lim="800000"/>
            <a:headEnd/>
            <a:tailEnd/>
          </a:ln>
          <a:effectLst/>
        </p:spPr>
        <p:txBody>
          <a:bodyPr>
            <a:spAutoFit/>
          </a:bodyPr>
          <a:lstStyle/>
          <a:p>
            <a:pPr>
              <a:spcBef>
                <a:spcPct val="50000"/>
              </a:spcBef>
            </a:pPr>
            <a:r>
              <a:rPr lang="en-US">
                <a:cs typeface="Arial" charset="0"/>
              </a:rPr>
              <a:t>circuit diagram</a:t>
            </a:r>
          </a:p>
        </p:txBody>
      </p:sp>
      <p:sp>
        <p:nvSpPr>
          <p:cNvPr id="30729" name="Text Box 9"/>
          <p:cNvSpPr txBox="1">
            <a:spLocks noChangeArrowheads="1"/>
          </p:cNvSpPr>
          <p:nvPr/>
        </p:nvSpPr>
        <p:spPr bwMode="auto">
          <a:xfrm>
            <a:off x="0" y="4876800"/>
            <a:ext cx="9144000" cy="1754326"/>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Almost immediately after switch is closed, </a:t>
            </a:r>
            <a:r>
              <a:rPr lang="en-US" i="1" dirty="0">
                <a:cs typeface="Arial" charset="0"/>
              </a:rPr>
              <a:t>same current</a:t>
            </a:r>
            <a:r>
              <a:rPr lang="en-US" dirty="0">
                <a:cs typeface="Arial" charset="0"/>
              </a:rPr>
              <a:t> exists in all three lamps.  </a:t>
            </a:r>
          </a:p>
          <a:p>
            <a:pPr>
              <a:spcBef>
                <a:spcPct val="50000"/>
              </a:spcBef>
              <a:buFontTx/>
              <a:buChar char="•"/>
            </a:pPr>
            <a:r>
              <a:rPr lang="en-US" dirty="0">
                <a:cs typeface="Arial" charset="0"/>
              </a:rPr>
              <a:t> Electrons in </a:t>
            </a:r>
            <a:r>
              <a:rPr lang="en-US" i="1" dirty="0">
                <a:cs typeface="Arial" charset="0"/>
              </a:rPr>
              <a:t>all</a:t>
            </a:r>
            <a:r>
              <a:rPr lang="en-US" dirty="0">
                <a:cs typeface="Arial" charset="0"/>
              </a:rPr>
              <a:t> parts of the circuit move at once. </a:t>
            </a:r>
          </a:p>
          <a:p>
            <a:pPr>
              <a:spcBef>
                <a:spcPct val="50000"/>
              </a:spcBef>
              <a:buFontTx/>
              <a:buChar char="•"/>
            </a:pPr>
            <a:r>
              <a:rPr lang="en-US" dirty="0">
                <a:cs typeface="Arial" charset="0"/>
              </a:rPr>
              <a:t> Break in circuit – means “open circuit” – no more current in any part of circuit </a:t>
            </a:r>
            <a:r>
              <a:rPr lang="en-US" dirty="0" err="1">
                <a:cs typeface="Arial" charset="0"/>
              </a:rPr>
              <a:t>eg</a:t>
            </a:r>
            <a:r>
              <a:rPr lang="en-US" dirty="0">
                <a:cs typeface="Arial" charset="0"/>
              </a:rPr>
              <a:t> if one lamp burns </a:t>
            </a:r>
            <a:r>
              <a:rPr lang="en-US" dirty="0" smtClean="0">
                <a:cs typeface="Arial" charset="0"/>
              </a:rPr>
              <a:t>out </a:t>
            </a:r>
            <a:r>
              <a:rPr lang="en-US" dirty="0" smtClean="0">
                <a:cs typeface="Arial" charset="0"/>
                <a:sym typeface="Wingdings" panose="05000000000000000000" pitchFamily="2" charset="2"/>
              </a:rPr>
              <a:t> main disadvantage  of series circuit since </a:t>
            </a:r>
            <a:r>
              <a:rPr lang="en-US" dirty="0" smtClean="0">
                <a:cs typeface="Arial" charset="0"/>
                <a:sym typeface="Wingdings" panose="05000000000000000000" pitchFamily="2" charset="2"/>
              </a:rPr>
              <a:t>if one device fails, current through </a:t>
            </a:r>
            <a:r>
              <a:rPr lang="en-US" i="1" dirty="0" smtClean="0">
                <a:cs typeface="Arial" charset="0"/>
                <a:sym typeface="Wingdings" panose="05000000000000000000" pitchFamily="2" charset="2"/>
              </a:rPr>
              <a:t>entire</a:t>
            </a:r>
            <a:r>
              <a:rPr lang="en-US" dirty="0" smtClean="0">
                <a:cs typeface="Arial" charset="0"/>
                <a:sym typeface="Wingdings" panose="05000000000000000000" pitchFamily="2" charset="2"/>
              </a:rPr>
              <a:t> circuit goes out.</a:t>
            </a:r>
            <a:endParaRPr lang="en-US" dirty="0">
              <a:cs typeface="Arial" charset="0"/>
            </a:endParaRPr>
          </a:p>
        </p:txBody>
      </p:sp>
    </p:spTree>
    <p:extLst>
      <p:ext uri="{BB962C8B-B14F-4D97-AF65-F5344CB8AC3E}">
        <p14:creationId xmlns:p14="http://schemas.microsoft.com/office/powerpoint/2010/main" val="412708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72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729">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7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7924800" cy="715962"/>
          </a:xfrm>
        </p:spPr>
        <p:txBody>
          <a:bodyPr/>
          <a:lstStyle/>
          <a:p>
            <a:pPr algn="l"/>
            <a:r>
              <a:rPr lang="en-US" sz="2000" b="1" u="sng"/>
              <a:t>Parallel circuits</a:t>
            </a:r>
          </a:p>
        </p:txBody>
      </p:sp>
      <p:pic>
        <p:nvPicPr>
          <p:cNvPr id="33795" name="Picture 3" descr="23-18aFigure_FIG"/>
          <p:cNvPicPr>
            <a:picLocks noGrp="1" noChangeAspect="1" noChangeArrowheads="1"/>
          </p:cNvPicPr>
          <p:nvPr>
            <p:ph sz="half" idx="1"/>
          </p:nvPr>
        </p:nvPicPr>
        <p:blipFill>
          <a:blip r:embed="rId3" cstate="print"/>
          <a:srcRect/>
          <a:stretch>
            <a:fillRect/>
          </a:stretch>
        </p:blipFill>
        <p:spPr>
          <a:xfrm>
            <a:off x="1524000" y="1524000"/>
            <a:ext cx="2438400" cy="2119313"/>
          </a:xfrm>
          <a:noFill/>
          <a:ln/>
        </p:spPr>
      </p:pic>
      <p:pic>
        <p:nvPicPr>
          <p:cNvPr id="33796" name="Picture 4" descr="23-18bFigure_FIG"/>
          <p:cNvPicPr>
            <a:picLocks noGrp="1" noChangeAspect="1" noChangeArrowheads="1"/>
          </p:cNvPicPr>
          <p:nvPr>
            <p:ph sz="half" idx="2"/>
          </p:nvPr>
        </p:nvPicPr>
        <p:blipFill>
          <a:blip r:embed="rId4" cstate="print"/>
          <a:srcRect/>
          <a:stretch>
            <a:fillRect/>
          </a:stretch>
        </p:blipFill>
        <p:spPr>
          <a:xfrm>
            <a:off x="5257800" y="1600200"/>
            <a:ext cx="1951038" cy="1981200"/>
          </a:xfrm>
          <a:noFill/>
          <a:ln/>
        </p:spPr>
      </p:pic>
      <p:sp>
        <p:nvSpPr>
          <p:cNvPr id="33797" name="Text Box 5"/>
          <p:cNvSpPr txBox="1">
            <a:spLocks noChangeArrowheads="1"/>
          </p:cNvSpPr>
          <p:nvPr/>
        </p:nvSpPr>
        <p:spPr bwMode="auto">
          <a:xfrm>
            <a:off x="381000" y="990600"/>
            <a:ext cx="7620000" cy="854075"/>
          </a:xfrm>
          <a:prstGeom prst="rect">
            <a:avLst/>
          </a:prstGeom>
          <a:noFill/>
          <a:ln w="9525">
            <a:noFill/>
            <a:miter lim="800000"/>
            <a:headEnd/>
            <a:tailEnd/>
          </a:ln>
          <a:effectLst/>
        </p:spPr>
        <p:txBody>
          <a:bodyPr>
            <a:spAutoFit/>
          </a:bodyPr>
          <a:lstStyle/>
          <a:p>
            <a:pPr>
              <a:spcBef>
                <a:spcPct val="50000"/>
              </a:spcBef>
            </a:pPr>
            <a:r>
              <a:rPr lang="en-US" sz="2000" dirty="0">
                <a:solidFill>
                  <a:srgbClr val="0070C0"/>
                </a:solidFill>
                <a:cs typeface="Arial" charset="0"/>
              </a:rPr>
              <a:t>Wires form branches – separate paths for current</a:t>
            </a:r>
            <a:r>
              <a:rPr lang="en-US" sz="2000" dirty="0">
                <a:cs typeface="Arial" charset="0"/>
              </a:rPr>
              <a:t>. </a:t>
            </a:r>
          </a:p>
          <a:p>
            <a:pPr>
              <a:spcBef>
                <a:spcPct val="50000"/>
              </a:spcBef>
            </a:pPr>
            <a:r>
              <a:rPr lang="en-US" sz="2000" dirty="0" err="1">
                <a:cs typeface="Arial" charset="0"/>
              </a:rPr>
              <a:t>Eg</a:t>
            </a:r>
            <a:r>
              <a:rPr lang="en-US" sz="2000" dirty="0">
                <a:cs typeface="Arial" charset="0"/>
              </a:rPr>
              <a:t>:</a:t>
            </a:r>
          </a:p>
        </p:txBody>
      </p:sp>
      <p:sp>
        <p:nvSpPr>
          <p:cNvPr id="33798" name="Line 6"/>
          <p:cNvSpPr>
            <a:spLocks noChangeShapeType="1"/>
          </p:cNvSpPr>
          <p:nvPr/>
        </p:nvSpPr>
        <p:spPr bwMode="auto">
          <a:xfrm>
            <a:off x="4114800" y="2819400"/>
            <a:ext cx="11430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3799" name="Text Box 7"/>
          <p:cNvSpPr txBox="1">
            <a:spLocks noChangeArrowheads="1"/>
          </p:cNvSpPr>
          <p:nvPr/>
        </p:nvSpPr>
        <p:spPr bwMode="auto">
          <a:xfrm>
            <a:off x="4114800" y="2133600"/>
            <a:ext cx="1600200" cy="641350"/>
          </a:xfrm>
          <a:prstGeom prst="rect">
            <a:avLst/>
          </a:prstGeom>
          <a:noFill/>
          <a:ln w="9525">
            <a:noFill/>
            <a:miter lim="800000"/>
            <a:headEnd/>
            <a:tailEnd/>
          </a:ln>
          <a:effectLst/>
        </p:spPr>
        <p:txBody>
          <a:bodyPr>
            <a:spAutoFit/>
          </a:bodyPr>
          <a:lstStyle/>
          <a:p>
            <a:pPr>
              <a:spcBef>
                <a:spcPct val="50000"/>
              </a:spcBef>
            </a:pPr>
            <a:r>
              <a:rPr lang="en-US">
                <a:cs typeface="Arial" charset="0"/>
              </a:rPr>
              <a:t>Circuit diagram</a:t>
            </a:r>
          </a:p>
        </p:txBody>
      </p:sp>
      <p:sp>
        <p:nvSpPr>
          <p:cNvPr id="33800" name="Text Box 8"/>
          <p:cNvSpPr txBox="1">
            <a:spLocks noChangeArrowheads="1"/>
          </p:cNvSpPr>
          <p:nvPr/>
        </p:nvSpPr>
        <p:spPr bwMode="auto">
          <a:xfrm>
            <a:off x="381000" y="4419600"/>
            <a:ext cx="8077200" cy="1477328"/>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Even if only one lamp is lit, there is a complete pathway </a:t>
            </a:r>
            <a:r>
              <a:rPr lang="en-US" sz="2000" dirty="0" smtClean="0">
                <a:cs typeface="Arial" charset="0"/>
              </a:rPr>
              <a:t>between </a:t>
            </a:r>
            <a:r>
              <a:rPr lang="en-US" sz="2000" dirty="0">
                <a:cs typeface="Arial" charset="0"/>
              </a:rPr>
              <a:t>battery terminals</a:t>
            </a:r>
          </a:p>
          <a:p>
            <a:pPr>
              <a:spcBef>
                <a:spcPct val="50000"/>
              </a:spcBef>
            </a:pPr>
            <a:r>
              <a:rPr lang="en-US" sz="2000" dirty="0" err="1">
                <a:cs typeface="Arial" charset="0"/>
              </a:rPr>
              <a:t>Eg</a:t>
            </a:r>
            <a:r>
              <a:rPr lang="en-US" sz="2000" dirty="0">
                <a:cs typeface="Arial" charset="0"/>
              </a:rPr>
              <a:t>. </a:t>
            </a:r>
            <a:r>
              <a:rPr lang="en-US" sz="2000" dirty="0" smtClean="0">
                <a:cs typeface="Arial" charset="0"/>
              </a:rPr>
              <a:t>modern holiday lights (</a:t>
            </a:r>
            <a:r>
              <a:rPr lang="en-US" sz="2000" dirty="0" err="1" smtClean="0">
                <a:cs typeface="Arial" charset="0"/>
              </a:rPr>
              <a:t>eg</a:t>
            </a:r>
            <a:r>
              <a:rPr lang="en-US" sz="2000" dirty="0" smtClean="0">
                <a:cs typeface="Arial" charset="0"/>
              </a:rPr>
              <a:t> outside or Christmas-tree) , </a:t>
            </a:r>
            <a:r>
              <a:rPr lang="en-US" sz="2000" dirty="0">
                <a:cs typeface="Arial" charset="0"/>
              </a:rPr>
              <a:t>car headlights…</a:t>
            </a:r>
          </a:p>
        </p:txBody>
      </p:sp>
      <p:sp>
        <p:nvSpPr>
          <p:cNvPr id="33801" name="Text Box 9"/>
          <p:cNvSpPr txBox="1">
            <a:spLocks noChangeArrowheads="1"/>
          </p:cNvSpPr>
          <p:nvPr/>
        </p:nvSpPr>
        <p:spPr bwMode="auto">
          <a:xfrm>
            <a:off x="457200" y="3962400"/>
            <a:ext cx="7696200" cy="396875"/>
          </a:xfrm>
          <a:prstGeom prst="rect">
            <a:avLst/>
          </a:prstGeom>
          <a:noFill/>
          <a:ln w="9525">
            <a:noFill/>
            <a:miter lim="800000"/>
            <a:headEnd/>
            <a:tailEnd/>
          </a:ln>
          <a:effectLst/>
        </p:spPr>
        <p:txBody>
          <a:bodyPr>
            <a:spAutoFit/>
          </a:bodyPr>
          <a:lstStyle/>
          <a:p>
            <a:pPr>
              <a:spcBef>
                <a:spcPct val="50000"/>
              </a:spcBef>
            </a:pPr>
            <a:r>
              <a:rPr lang="en-US" sz="2000">
                <a:cs typeface="Arial" charset="0"/>
              </a:rPr>
              <a:t>So, even if one lamp fails, the other two can still light up.</a:t>
            </a:r>
          </a:p>
        </p:txBody>
      </p:sp>
    </p:spTree>
    <p:extLst>
      <p:ext uri="{BB962C8B-B14F-4D97-AF65-F5344CB8AC3E}">
        <p14:creationId xmlns:p14="http://schemas.microsoft.com/office/powerpoint/2010/main" val="125083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80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p:bldP spid="338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838200"/>
            <a:ext cx="8839200" cy="5478423"/>
          </a:xfrm>
          <a:prstGeom prst="rect">
            <a:avLst/>
          </a:prstGeom>
          <a:noFill/>
          <a:ln w="9525">
            <a:noFill/>
            <a:miter lim="800000"/>
            <a:headEnd/>
            <a:tailEnd/>
          </a:ln>
          <a:effectLst/>
        </p:spPr>
        <p:txBody>
          <a:bodyPr wrap="square">
            <a:spAutoFit/>
          </a:bodyPr>
          <a:lstStyle/>
          <a:p>
            <a:pPr>
              <a:spcBef>
                <a:spcPct val="50000"/>
              </a:spcBef>
            </a:pPr>
            <a:r>
              <a:rPr lang="en-US" sz="2000" u="sng" dirty="0">
                <a:cs typeface="Arial" charset="0"/>
              </a:rPr>
              <a:t>Series circuits –some rules:</a:t>
            </a:r>
          </a:p>
          <a:p>
            <a:pPr>
              <a:spcBef>
                <a:spcPct val="50000"/>
              </a:spcBef>
              <a:buFontTx/>
              <a:buChar char="•"/>
            </a:pPr>
            <a:r>
              <a:rPr lang="en-US" sz="2000" dirty="0">
                <a:cs typeface="Arial" charset="0"/>
              </a:rPr>
              <a:t> </a:t>
            </a:r>
            <a:r>
              <a:rPr lang="en-US" sz="2000" dirty="0">
                <a:solidFill>
                  <a:srgbClr val="00B050"/>
                </a:solidFill>
                <a:cs typeface="Arial" charset="0"/>
              </a:rPr>
              <a:t>Current through each device is the same </a:t>
            </a:r>
            <a:r>
              <a:rPr lang="en-US" sz="2000" dirty="0">
                <a:cs typeface="Arial" charset="0"/>
              </a:rPr>
              <a:t>(since single pathway for charge)</a:t>
            </a:r>
          </a:p>
          <a:p>
            <a:pPr>
              <a:spcBef>
                <a:spcPct val="50000"/>
              </a:spcBef>
              <a:buFontTx/>
              <a:buChar char="•"/>
            </a:pPr>
            <a:r>
              <a:rPr lang="en-US" sz="2000" dirty="0">
                <a:cs typeface="Arial" charset="0"/>
              </a:rPr>
              <a:t> Total resistance of circuit = sum of resistances of devices</a:t>
            </a:r>
          </a:p>
          <a:p>
            <a:pPr>
              <a:spcBef>
                <a:spcPct val="50000"/>
              </a:spcBef>
              <a:buFontTx/>
              <a:buChar char="•"/>
            </a:pPr>
            <a:r>
              <a:rPr lang="en-US" sz="2000" dirty="0">
                <a:cs typeface="Arial" charset="0"/>
              </a:rPr>
              <a:t> Current = (voltage of source)/(Total resistance),  from Ohm’s law</a:t>
            </a:r>
          </a:p>
          <a:p>
            <a:pPr>
              <a:spcBef>
                <a:spcPct val="50000"/>
              </a:spcBef>
              <a:buFontTx/>
              <a:buChar char="•"/>
            </a:pPr>
            <a:r>
              <a:rPr lang="en-US" sz="2000" dirty="0">
                <a:cs typeface="Arial" charset="0"/>
              </a:rPr>
              <a:t> </a:t>
            </a:r>
            <a:r>
              <a:rPr lang="en-US" sz="2000" dirty="0">
                <a:solidFill>
                  <a:srgbClr val="00B050"/>
                </a:solidFill>
                <a:cs typeface="Arial" charset="0"/>
              </a:rPr>
              <a:t>Voltage drop across each device is proportional to its resistance</a:t>
            </a:r>
            <a:r>
              <a:rPr lang="en-US" sz="2000" dirty="0">
                <a:cs typeface="Arial" charset="0"/>
              </a:rPr>
              <a:t>. </a:t>
            </a:r>
          </a:p>
          <a:p>
            <a:pPr>
              <a:spcBef>
                <a:spcPct val="50000"/>
              </a:spcBef>
            </a:pPr>
            <a:r>
              <a:rPr lang="en-US" sz="2000" dirty="0">
                <a:cs typeface="Arial" charset="0"/>
              </a:rPr>
              <a:t>This is also from Ohm’s law, since voltage = current x resistance, and current is same for each.</a:t>
            </a:r>
          </a:p>
          <a:p>
            <a:pPr>
              <a:spcBef>
                <a:spcPct val="50000"/>
              </a:spcBef>
              <a:buFontTx/>
              <a:buChar char="•"/>
            </a:pPr>
            <a:r>
              <a:rPr lang="en-US" sz="2000" dirty="0">
                <a:cs typeface="Arial" charset="0"/>
              </a:rPr>
              <a:t> Sum of voltage drops across each device = total voltage of source. </a:t>
            </a:r>
          </a:p>
          <a:p>
            <a:pPr>
              <a:spcBef>
                <a:spcPct val="50000"/>
              </a:spcBef>
            </a:pPr>
            <a:r>
              <a:rPr lang="en-US" sz="2000" dirty="0">
                <a:cs typeface="Arial" charset="0"/>
              </a:rPr>
              <a:t>This is also from Ohm’s law. Also can interpret in terms of energy: amount of energy used to move each charge through entire circuit = sum of energies used to move that charge through each device in turn. </a:t>
            </a:r>
          </a:p>
          <a:p>
            <a:pPr>
              <a:spcBef>
                <a:spcPct val="50000"/>
              </a:spcBef>
              <a:buFontTx/>
              <a:buChar char="•"/>
            </a:pPr>
            <a:r>
              <a:rPr lang="en-US" sz="2000" dirty="0">
                <a:cs typeface="Arial" charset="0"/>
              </a:rPr>
              <a:t> </a:t>
            </a:r>
            <a:r>
              <a:rPr lang="en-US" sz="2000" dirty="0">
                <a:solidFill>
                  <a:srgbClr val="0070C0"/>
                </a:solidFill>
                <a:cs typeface="Arial" charset="0"/>
              </a:rPr>
              <a:t>Main disadvantage</a:t>
            </a:r>
            <a:r>
              <a:rPr lang="en-US" sz="2000" dirty="0">
                <a:cs typeface="Arial" charset="0"/>
              </a:rPr>
              <a:t> – if one device fails, current throughout circuit goes out. </a:t>
            </a:r>
          </a:p>
          <a:p>
            <a:pPr>
              <a:spcBef>
                <a:spcPct val="50000"/>
              </a:spcBef>
            </a:pPr>
            <a:r>
              <a:rPr lang="en-US" sz="2000" dirty="0">
                <a:cs typeface="Arial" charset="0"/>
              </a:rPr>
              <a:t>	-Parallel circuits (see next) gets around this.</a:t>
            </a:r>
          </a:p>
        </p:txBody>
      </p:sp>
      <p:sp>
        <p:nvSpPr>
          <p:cNvPr id="2" name="TextBox 1"/>
          <p:cNvSpPr txBox="1"/>
          <p:nvPr/>
        </p:nvSpPr>
        <p:spPr>
          <a:xfrm>
            <a:off x="1519881" y="369332"/>
            <a:ext cx="6096000" cy="461665"/>
          </a:xfrm>
          <a:prstGeom prst="rect">
            <a:avLst/>
          </a:prstGeom>
          <a:noFill/>
        </p:spPr>
        <p:txBody>
          <a:bodyPr wrap="square" rtlCol="0">
            <a:spAutoFit/>
          </a:bodyPr>
          <a:lstStyle/>
          <a:p>
            <a:r>
              <a:rPr lang="en-US" sz="2400" b="1" i="1" dirty="0" smtClean="0">
                <a:solidFill>
                  <a:srgbClr val="0070C0"/>
                </a:solidFill>
              </a:rPr>
              <a:t>Extra Reading – non-examinable</a:t>
            </a:r>
            <a:endParaRPr lang="en-US" sz="2400" b="1" i="1" dirty="0">
              <a:solidFill>
                <a:srgbClr val="0070C0"/>
              </a:solidFill>
            </a:endParaRPr>
          </a:p>
        </p:txBody>
      </p:sp>
    </p:spTree>
    <p:extLst>
      <p:ext uri="{BB962C8B-B14F-4D97-AF65-F5344CB8AC3E}">
        <p14:creationId xmlns:p14="http://schemas.microsoft.com/office/powerpoint/2010/main" val="11886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7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609600"/>
            <a:ext cx="8610600" cy="5578475"/>
          </a:xfrm>
          <a:prstGeom prst="rect">
            <a:avLst/>
          </a:prstGeom>
          <a:noFill/>
          <a:ln w="9525">
            <a:noFill/>
            <a:miter lim="800000"/>
            <a:headEnd/>
            <a:tailEnd/>
          </a:ln>
          <a:effectLst/>
        </p:spPr>
        <p:txBody>
          <a:bodyPr>
            <a:spAutoFit/>
          </a:bodyPr>
          <a:lstStyle/>
          <a:p>
            <a:pPr>
              <a:spcBef>
                <a:spcPct val="50000"/>
              </a:spcBef>
            </a:pPr>
            <a:r>
              <a:rPr lang="en-US" sz="2000" u="sng" dirty="0">
                <a:cs typeface="Arial" charset="0"/>
              </a:rPr>
              <a:t>Parallel circuits – some rules:</a:t>
            </a:r>
          </a:p>
          <a:p>
            <a:pPr>
              <a:spcBef>
                <a:spcPct val="50000"/>
              </a:spcBef>
              <a:buFontTx/>
              <a:buChar char="•"/>
            </a:pPr>
            <a:r>
              <a:rPr lang="en-US" sz="2000" dirty="0">
                <a:cs typeface="Arial" charset="0"/>
              </a:rPr>
              <a:t> </a:t>
            </a:r>
            <a:r>
              <a:rPr lang="en-US" sz="2000" dirty="0">
                <a:solidFill>
                  <a:srgbClr val="00B050"/>
                </a:solidFill>
                <a:cs typeface="Arial" charset="0"/>
              </a:rPr>
              <a:t>Voltage drop across each device is same</a:t>
            </a:r>
            <a:r>
              <a:rPr lang="en-US" sz="2000" dirty="0">
                <a:cs typeface="Arial" charset="0"/>
              </a:rPr>
              <a:t>. (Since each connects same two points A and B of circuit)</a:t>
            </a:r>
          </a:p>
          <a:p>
            <a:pPr>
              <a:spcBef>
                <a:spcPct val="50000"/>
              </a:spcBef>
            </a:pPr>
            <a:endParaRPr lang="en-US" sz="2000" dirty="0">
              <a:cs typeface="Arial" charset="0"/>
            </a:endParaRPr>
          </a:p>
          <a:p>
            <a:pPr>
              <a:spcBef>
                <a:spcPct val="50000"/>
              </a:spcBef>
              <a:buFontTx/>
              <a:buChar char="•"/>
            </a:pPr>
            <a:r>
              <a:rPr lang="en-US" sz="2000" dirty="0">
                <a:cs typeface="Arial" charset="0"/>
              </a:rPr>
              <a:t> Total current = sum of currents in each branch</a:t>
            </a:r>
          </a:p>
          <a:p>
            <a:pPr>
              <a:spcBef>
                <a:spcPct val="50000"/>
              </a:spcBef>
            </a:pPr>
            <a:endParaRPr lang="en-US" sz="2000" dirty="0">
              <a:cs typeface="Arial" charset="0"/>
            </a:endParaRPr>
          </a:p>
          <a:p>
            <a:pPr>
              <a:spcBef>
                <a:spcPct val="50000"/>
              </a:spcBef>
              <a:buFontTx/>
              <a:buChar char="•"/>
            </a:pPr>
            <a:r>
              <a:rPr lang="en-US" sz="2000" dirty="0">
                <a:cs typeface="Arial" charset="0"/>
              </a:rPr>
              <a:t> </a:t>
            </a:r>
            <a:r>
              <a:rPr lang="en-US" sz="2000" dirty="0">
                <a:solidFill>
                  <a:srgbClr val="00B050"/>
                </a:solidFill>
                <a:cs typeface="Arial" charset="0"/>
              </a:rPr>
              <a:t>Current in each device (i.e. in each branch) ~ V/ (resistance of branch)</a:t>
            </a:r>
          </a:p>
          <a:p>
            <a:pPr>
              <a:spcBef>
                <a:spcPct val="50000"/>
              </a:spcBef>
            </a:pPr>
            <a:r>
              <a:rPr lang="en-US" sz="2000" dirty="0">
                <a:cs typeface="Arial" charset="0"/>
              </a:rPr>
              <a:t>Follows from Ohm’s law applied to each branch, with same V across each.</a:t>
            </a:r>
          </a:p>
          <a:p>
            <a:pPr>
              <a:spcBef>
                <a:spcPct val="50000"/>
              </a:spcBef>
            </a:pPr>
            <a:endParaRPr lang="en-US" sz="2000" dirty="0">
              <a:cs typeface="Arial" charset="0"/>
            </a:endParaRPr>
          </a:p>
          <a:p>
            <a:pPr>
              <a:spcBef>
                <a:spcPct val="50000"/>
              </a:spcBef>
              <a:buFontTx/>
              <a:buChar char="•"/>
            </a:pPr>
            <a:r>
              <a:rPr lang="en-US" sz="2000" dirty="0">
                <a:cs typeface="Arial" charset="0"/>
              </a:rPr>
              <a:t> Circuits with more parallel branches have </a:t>
            </a:r>
            <a:r>
              <a:rPr lang="en-US" sz="2000" i="1" dirty="0">
                <a:cs typeface="Arial" charset="0"/>
              </a:rPr>
              <a:t>less</a:t>
            </a:r>
            <a:r>
              <a:rPr lang="en-US" sz="2000" dirty="0">
                <a:cs typeface="Arial" charset="0"/>
              </a:rPr>
              <a:t> overall (total) resistance. </a:t>
            </a:r>
          </a:p>
          <a:p>
            <a:pPr>
              <a:spcBef>
                <a:spcPct val="50000"/>
              </a:spcBef>
            </a:pPr>
            <a:r>
              <a:rPr lang="en-US" sz="2000" dirty="0">
                <a:cs typeface="Arial" charset="0"/>
              </a:rPr>
              <a:t>A way to understand this – the effective “width” of the wire gets larger as you add a branch, so effective resistance is decreased. </a:t>
            </a:r>
          </a:p>
          <a:p>
            <a:pPr>
              <a:spcBef>
                <a:spcPct val="50000"/>
              </a:spcBef>
            </a:pPr>
            <a:endParaRPr lang="en-US" sz="2000" u="sng" dirty="0">
              <a:cs typeface="Arial" charset="0"/>
            </a:endParaRPr>
          </a:p>
        </p:txBody>
      </p:sp>
      <p:sp>
        <p:nvSpPr>
          <p:cNvPr id="3" name="TextBox 2"/>
          <p:cNvSpPr txBox="1"/>
          <p:nvPr/>
        </p:nvSpPr>
        <p:spPr>
          <a:xfrm>
            <a:off x="1519881" y="171278"/>
            <a:ext cx="6096000" cy="461665"/>
          </a:xfrm>
          <a:prstGeom prst="rect">
            <a:avLst/>
          </a:prstGeom>
          <a:noFill/>
        </p:spPr>
        <p:txBody>
          <a:bodyPr wrap="square" rtlCol="0">
            <a:spAutoFit/>
          </a:bodyPr>
          <a:lstStyle/>
          <a:p>
            <a:r>
              <a:rPr lang="en-US" sz="2400" b="1" i="1" dirty="0" smtClean="0">
                <a:solidFill>
                  <a:srgbClr val="0070C0"/>
                </a:solidFill>
              </a:rPr>
              <a:t>Extra Reading – non-examinable</a:t>
            </a:r>
            <a:endParaRPr lang="en-US" sz="2400" b="1" i="1" dirty="0">
              <a:solidFill>
                <a:srgbClr val="0070C0"/>
              </a:solidFill>
            </a:endParaRPr>
          </a:p>
        </p:txBody>
      </p:sp>
    </p:spTree>
    <p:extLst>
      <p:ext uri="{BB962C8B-B14F-4D97-AF65-F5344CB8AC3E}">
        <p14:creationId xmlns:p14="http://schemas.microsoft.com/office/powerpoint/2010/main" val="37040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914400"/>
          </a:xfrm>
        </p:spPr>
        <p:txBody>
          <a:bodyPr/>
          <a:lstStyle/>
          <a:p>
            <a:r>
              <a:rPr lang="en-US" sz="2800" b="1" u="sng"/>
              <a:t>Clicker Question</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9495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533400"/>
            <a:ext cx="7848600" cy="639763"/>
          </a:xfrm>
        </p:spPr>
        <p:txBody>
          <a:bodyPr/>
          <a:lstStyle/>
          <a:p>
            <a:r>
              <a:rPr lang="en-US" sz="3200" u="sng"/>
              <a:t>Parallel Circuits and Overloading</a:t>
            </a:r>
          </a:p>
        </p:txBody>
      </p:sp>
      <p:sp>
        <p:nvSpPr>
          <p:cNvPr id="37891" name="Rectangle 3"/>
          <p:cNvSpPr>
            <a:spLocks noGrp="1" noChangeArrowheads="1"/>
          </p:cNvSpPr>
          <p:nvPr>
            <p:ph type="body" sz="half" idx="1"/>
          </p:nvPr>
        </p:nvSpPr>
        <p:spPr>
          <a:xfrm>
            <a:off x="0" y="1752600"/>
            <a:ext cx="7162800" cy="3733800"/>
          </a:xfrm>
        </p:spPr>
        <p:txBody>
          <a:bodyPr/>
          <a:lstStyle/>
          <a:p>
            <a:r>
              <a:rPr lang="en-US" sz="2000" dirty="0"/>
              <a:t>Electricity enters home by two wires called </a:t>
            </a:r>
            <a:r>
              <a:rPr lang="en-US" sz="2000" i="1" dirty="0"/>
              <a:t>lines</a:t>
            </a:r>
            <a:r>
              <a:rPr lang="en-US" sz="2000" dirty="0"/>
              <a:t>, which then branch into parallel circuits connecting wall outlets, ceiling lights – so these have same voltage put across them (120-V)</a:t>
            </a:r>
          </a:p>
          <a:p>
            <a:endParaRPr lang="en-US" sz="2000" dirty="0"/>
          </a:p>
          <a:p>
            <a:r>
              <a:rPr lang="en-US" sz="2000" dirty="0">
                <a:solidFill>
                  <a:srgbClr val="00B050"/>
                </a:solidFill>
              </a:rPr>
              <a:t>As more devices are plugged in, overall resistance of circuit in home decreases, and draws more current</a:t>
            </a:r>
            <a:r>
              <a:rPr lang="en-US" sz="2000" dirty="0"/>
              <a:t>. (</a:t>
            </a:r>
            <a:r>
              <a:rPr lang="en-US" sz="2000" dirty="0" err="1"/>
              <a:t>c.f</a:t>
            </a:r>
            <a:r>
              <a:rPr lang="en-US" sz="2000" dirty="0"/>
              <a:t> picture)</a:t>
            </a:r>
          </a:p>
          <a:p>
            <a:pPr>
              <a:buFontTx/>
              <a:buNone/>
            </a:pPr>
            <a:endParaRPr lang="en-US" sz="2000" dirty="0"/>
          </a:p>
          <a:p>
            <a:r>
              <a:rPr lang="en-US" sz="2000" dirty="0"/>
              <a:t>Sum of the currents in the branches = line current, so this can get too large to be safe, if too many devices plugged in. Circuit is </a:t>
            </a:r>
            <a:r>
              <a:rPr lang="en-US" sz="2000" i="1" dirty="0"/>
              <a:t>overloaded, </a:t>
            </a:r>
            <a:r>
              <a:rPr lang="en-US" sz="2000" dirty="0"/>
              <a:t>overheated,</a:t>
            </a:r>
            <a:r>
              <a:rPr lang="en-US" sz="2000" i="1" dirty="0"/>
              <a:t> </a:t>
            </a:r>
            <a:r>
              <a:rPr lang="en-US" sz="2000" dirty="0"/>
              <a:t>may start fire.</a:t>
            </a:r>
          </a:p>
          <a:p>
            <a:endParaRPr lang="en-US" sz="2000" dirty="0"/>
          </a:p>
          <a:p>
            <a:pPr>
              <a:buFontTx/>
              <a:buNone/>
            </a:pPr>
            <a:endParaRPr lang="en-US" sz="1800" i="1" dirty="0"/>
          </a:p>
        </p:txBody>
      </p:sp>
      <p:pic>
        <p:nvPicPr>
          <p:cNvPr id="37892" name="Picture 4" descr="23-19Figure_FIG"/>
          <p:cNvPicPr>
            <a:picLocks noGrp="1" noChangeAspect="1" noChangeArrowheads="1"/>
          </p:cNvPicPr>
          <p:nvPr>
            <p:ph sz="half" idx="2"/>
          </p:nvPr>
        </p:nvPicPr>
        <p:blipFill>
          <a:blip r:embed="rId3"/>
          <a:srcRect l="23386" r="23384" b="4034"/>
          <a:stretch>
            <a:fillRect/>
          </a:stretch>
        </p:blipFill>
        <p:spPr>
          <a:xfrm>
            <a:off x="6934200" y="1295400"/>
            <a:ext cx="1936750" cy="4800600"/>
          </a:xfrm>
          <a:noFill/>
          <a:ln/>
        </p:spPr>
      </p:pic>
    </p:spTree>
    <p:extLst>
      <p:ext uri="{BB962C8B-B14F-4D97-AF65-F5344CB8AC3E}">
        <p14:creationId xmlns:p14="http://schemas.microsoft.com/office/powerpoint/2010/main" val="26326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85800"/>
            <a:ext cx="7848600" cy="639763"/>
          </a:xfrm>
        </p:spPr>
        <p:txBody>
          <a:bodyPr/>
          <a:lstStyle/>
          <a:p>
            <a:r>
              <a:rPr lang="en-US" sz="3200" u="sng"/>
              <a:t>Parallel Circuits and Overloading cont. </a:t>
            </a:r>
          </a:p>
        </p:txBody>
      </p:sp>
      <p:sp>
        <p:nvSpPr>
          <p:cNvPr id="38915" name="Text Box 3"/>
          <p:cNvSpPr txBox="1">
            <a:spLocks noChangeArrowheads="1"/>
          </p:cNvSpPr>
          <p:nvPr/>
        </p:nvSpPr>
        <p:spPr bwMode="auto">
          <a:xfrm>
            <a:off x="228600" y="1600200"/>
            <a:ext cx="8915400" cy="3631763"/>
          </a:xfrm>
          <a:prstGeom prst="rect">
            <a:avLst/>
          </a:prstGeom>
          <a:noFill/>
          <a:ln w="9525">
            <a:noFill/>
            <a:miter lim="800000"/>
            <a:headEnd/>
            <a:tailEnd/>
          </a:ln>
          <a:effectLst/>
        </p:spPr>
        <p:txBody>
          <a:bodyPr>
            <a:spAutoFit/>
          </a:bodyPr>
          <a:lstStyle/>
          <a:p>
            <a:pPr>
              <a:spcBef>
                <a:spcPct val="50000"/>
              </a:spcBef>
            </a:pPr>
            <a:r>
              <a:rPr lang="en-US" sz="2000" b="1" u="sng" dirty="0">
                <a:solidFill>
                  <a:srgbClr val="00B050"/>
                </a:solidFill>
                <a:cs typeface="Arial" charset="0"/>
              </a:rPr>
              <a:t>Safety Fuses:</a:t>
            </a:r>
          </a:p>
          <a:p>
            <a:pPr>
              <a:spcBef>
                <a:spcPct val="50000"/>
              </a:spcBef>
              <a:buFontTx/>
              <a:buChar char="•"/>
            </a:pPr>
            <a:r>
              <a:rPr lang="en-US" sz="2000" dirty="0">
                <a:cs typeface="Arial" charset="0"/>
              </a:rPr>
              <a:t> Prevent overloading. </a:t>
            </a:r>
          </a:p>
          <a:p>
            <a:pPr>
              <a:spcBef>
                <a:spcPct val="50000"/>
              </a:spcBef>
              <a:buFontTx/>
              <a:buChar char="•"/>
            </a:pPr>
            <a:r>
              <a:rPr lang="en-US" sz="2000" dirty="0">
                <a:cs typeface="Arial" charset="0"/>
              </a:rPr>
              <a:t> Connected in series along supply line – so all current must pass through. </a:t>
            </a:r>
          </a:p>
          <a:p>
            <a:pPr>
              <a:spcBef>
                <a:spcPct val="50000"/>
              </a:spcBef>
              <a:buFontTx/>
              <a:buChar char="•"/>
            </a:pPr>
            <a:r>
              <a:rPr lang="en-US" sz="2000" dirty="0">
                <a:cs typeface="Arial" charset="0"/>
              </a:rPr>
              <a:t> Designed to melt at given current, so breaks circuit if current exceeds that (</a:t>
            </a:r>
            <a:r>
              <a:rPr lang="en-US" sz="2000" dirty="0" err="1">
                <a:cs typeface="Arial" charset="0"/>
              </a:rPr>
              <a:t>eg</a:t>
            </a:r>
            <a:r>
              <a:rPr lang="en-US" sz="2000" dirty="0">
                <a:cs typeface="Arial" charset="0"/>
              </a:rPr>
              <a:t> 20 A</a:t>
            </a:r>
            <a:r>
              <a:rPr lang="en-US" sz="2000" dirty="0" smtClean="0">
                <a:cs typeface="Arial" charset="0"/>
              </a:rPr>
              <a:t>).</a:t>
            </a:r>
          </a:p>
          <a:p>
            <a:pPr>
              <a:spcBef>
                <a:spcPct val="50000"/>
              </a:spcBef>
            </a:pPr>
            <a:endParaRPr lang="en-US" sz="2000" dirty="0">
              <a:cs typeface="Arial" charset="0"/>
            </a:endParaRPr>
          </a:p>
          <a:p>
            <a:pPr>
              <a:spcBef>
                <a:spcPct val="50000"/>
              </a:spcBef>
              <a:buFontTx/>
              <a:buChar char="•"/>
            </a:pPr>
            <a:r>
              <a:rPr lang="en-US" sz="2000" dirty="0">
                <a:solidFill>
                  <a:srgbClr val="00B050"/>
                </a:solidFill>
                <a:cs typeface="Arial" charset="0"/>
              </a:rPr>
              <a:t> </a:t>
            </a:r>
            <a:r>
              <a:rPr lang="en-US" sz="2000" b="1" dirty="0">
                <a:solidFill>
                  <a:srgbClr val="00B050"/>
                </a:solidFill>
                <a:cs typeface="Arial" charset="0"/>
              </a:rPr>
              <a:t>Circuit breakers</a:t>
            </a:r>
            <a:r>
              <a:rPr lang="en-US" sz="2000" dirty="0">
                <a:solidFill>
                  <a:srgbClr val="00B050"/>
                </a:solidFill>
                <a:cs typeface="Arial" charset="0"/>
              </a:rPr>
              <a:t> </a:t>
            </a:r>
            <a:r>
              <a:rPr lang="en-US" sz="2000" dirty="0">
                <a:cs typeface="Arial" charset="0"/>
              </a:rPr>
              <a:t>– used instead in modern buildings. Magnets or bimetallic strips that open a switch if current is too </a:t>
            </a:r>
            <a:r>
              <a:rPr lang="en-US" sz="2000" dirty="0" smtClean="0">
                <a:cs typeface="Arial" charset="0"/>
              </a:rPr>
              <a:t>great </a:t>
            </a:r>
            <a:r>
              <a:rPr lang="en-US" sz="2000" i="1" dirty="0" smtClean="0">
                <a:cs typeface="Arial" charset="0"/>
              </a:rPr>
              <a:t>(recall thermal expansion example in chapter on heat!)</a:t>
            </a:r>
            <a:endParaRPr lang="en-US" sz="2000" i="1" dirty="0">
              <a:cs typeface="Arial" charset="0"/>
            </a:endParaRPr>
          </a:p>
        </p:txBody>
      </p:sp>
    </p:spTree>
    <p:extLst>
      <p:ext uri="{BB962C8B-B14F-4D97-AF65-F5344CB8AC3E}">
        <p14:creationId xmlns:p14="http://schemas.microsoft.com/office/powerpoint/2010/main" val="13471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1066800" y="304800"/>
            <a:ext cx="7162800" cy="519113"/>
          </a:xfrm>
          <a:prstGeom prst="rect">
            <a:avLst/>
          </a:prstGeom>
          <a:noFill/>
          <a:ln w="9525">
            <a:noFill/>
            <a:miter lim="800000"/>
            <a:headEnd/>
            <a:tailEnd/>
          </a:ln>
          <a:effectLst/>
        </p:spPr>
        <p:txBody>
          <a:bodyPr>
            <a:spAutoFit/>
          </a:bodyPr>
          <a:lstStyle/>
          <a:p>
            <a:pPr algn="ctr">
              <a:spcBef>
                <a:spcPct val="50000"/>
              </a:spcBef>
            </a:pPr>
            <a:r>
              <a:rPr lang="en-US" sz="2800" b="1" u="sng" dirty="0">
                <a:cs typeface="Arial" charset="0"/>
              </a:rPr>
              <a:t> </a:t>
            </a:r>
            <a:r>
              <a:rPr lang="en-US" sz="2800" b="1" u="sng" dirty="0" smtClean="0">
                <a:cs typeface="Arial" charset="0"/>
              </a:rPr>
              <a:t>Clicker Question </a:t>
            </a:r>
            <a:endParaRPr lang="en-US" sz="2800" b="1" u="sng" dirty="0">
              <a:cs typeface="Arial" charset="0"/>
            </a:endParaRPr>
          </a:p>
        </p:txBody>
      </p:sp>
    </p:spTree>
    <p:extLst>
      <p:ext uri="{BB962C8B-B14F-4D97-AF65-F5344CB8AC3E}">
        <p14:creationId xmlns:p14="http://schemas.microsoft.com/office/powerpoint/2010/main" val="2680700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u="sng"/>
              <a:t>Electric current cont</a:t>
            </a:r>
            <a:r>
              <a:rPr lang="en-US" u="sng"/>
              <a:t>.</a:t>
            </a:r>
          </a:p>
        </p:txBody>
      </p:sp>
      <p:sp>
        <p:nvSpPr>
          <p:cNvPr id="5123" name="Rectangle 3"/>
          <p:cNvSpPr>
            <a:spLocks noGrp="1" noChangeArrowheads="1"/>
          </p:cNvSpPr>
          <p:nvPr>
            <p:ph type="body" idx="1"/>
          </p:nvPr>
        </p:nvSpPr>
        <p:spPr>
          <a:xfrm>
            <a:off x="457200" y="1524000"/>
            <a:ext cx="8229600" cy="4525963"/>
          </a:xfrm>
        </p:spPr>
        <p:txBody>
          <a:bodyPr/>
          <a:lstStyle/>
          <a:p>
            <a:pPr>
              <a:lnSpc>
                <a:spcPct val="80000"/>
              </a:lnSpc>
            </a:pPr>
            <a:r>
              <a:rPr lang="en-US" sz="2000" dirty="0"/>
              <a:t>What actually is flowing? Depends on the circuit:</a:t>
            </a:r>
          </a:p>
          <a:p>
            <a:pPr>
              <a:lnSpc>
                <a:spcPct val="80000"/>
              </a:lnSpc>
              <a:buFontTx/>
              <a:buNone/>
            </a:pPr>
            <a:r>
              <a:rPr lang="en-US" sz="2000" dirty="0"/>
              <a:t>	 In circuits of metal wires, its electrons (called </a:t>
            </a:r>
            <a:r>
              <a:rPr lang="en-US" sz="2000" i="1" dirty="0"/>
              <a:t>conduction electrons</a:t>
            </a:r>
            <a:r>
              <a:rPr lang="en-US" sz="2000" dirty="0"/>
              <a:t>), free to move (whereas positive ions are fixed in a lattice).</a:t>
            </a:r>
          </a:p>
          <a:p>
            <a:pPr>
              <a:lnSpc>
                <a:spcPct val="80000"/>
              </a:lnSpc>
              <a:buFontTx/>
              <a:buNone/>
            </a:pPr>
            <a:r>
              <a:rPr lang="en-US" sz="2000" dirty="0"/>
              <a:t>	</a:t>
            </a:r>
            <a:r>
              <a:rPr lang="en-US" sz="2000" dirty="0" smtClean="0"/>
              <a:t>Inside </a:t>
            </a:r>
            <a:r>
              <a:rPr lang="en-US" sz="2000" dirty="0"/>
              <a:t>car batteries, it’s positive ions in a fluid (sulfuric acid and distilled water mix)</a:t>
            </a:r>
          </a:p>
          <a:p>
            <a:pPr>
              <a:lnSpc>
                <a:spcPct val="80000"/>
              </a:lnSpc>
              <a:buFontTx/>
              <a:buNone/>
            </a:pPr>
            <a:endParaRPr lang="en-US" sz="2000" dirty="0"/>
          </a:p>
          <a:p>
            <a:pPr>
              <a:lnSpc>
                <a:spcPct val="80000"/>
              </a:lnSpc>
            </a:pPr>
            <a:r>
              <a:rPr lang="en-US" sz="2000" dirty="0"/>
              <a:t>Rate of flow measured in </a:t>
            </a:r>
            <a:r>
              <a:rPr lang="en-US" sz="2000" b="1" dirty="0"/>
              <a:t>amperes – </a:t>
            </a:r>
            <a:r>
              <a:rPr lang="en-US" sz="2000" dirty="0"/>
              <a:t>amount of charge passing a given point per second:        </a:t>
            </a:r>
          </a:p>
          <a:p>
            <a:pPr>
              <a:lnSpc>
                <a:spcPct val="80000"/>
              </a:lnSpc>
              <a:buFontTx/>
              <a:buNone/>
            </a:pPr>
            <a:r>
              <a:rPr lang="en-US" sz="2000" dirty="0"/>
              <a:t>	              </a:t>
            </a:r>
            <a:r>
              <a:rPr lang="en-US" sz="2000" u="sng" dirty="0">
                <a:solidFill>
                  <a:srgbClr val="0070C0"/>
                </a:solidFill>
              </a:rPr>
              <a:t>1 ampere = 1 Coulomb/sec</a:t>
            </a:r>
          </a:p>
          <a:p>
            <a:pPr>
              <a:lnSpc>
                <a:spcPct val="80000"/>
              </a:lnSpc>
            </a:pPr>
            <a:endParaRPr lang="en-US" sz="2000" dirty="0"/>
          </a:p>
          <a:p>
            <a:pPr>
              <a:lnSpc>
                <a:spcPct val="80000"/>
              </a:lnSpc>
            </a:pPr>
            <a:r>
              <a:rPr lang="en-US" sz="2000" dirty="0"/>
              <a:t>Note that we often call  “potential difference” simply “voltage” : need a voltage across two points in order to get a current between them. </a:t>
            </a:r>
          </a:p>
          <a:p>
            <a:pPr>
              <a:lnSpc>
                <a:spcPct val="80000"/>
              </a:lnSpc>
              <a:buFontTx/>
              <a:buNone/>
            </a:pPr>
            <a:r>
              <a:rPr lang="en-US" sz="2000" dirty="0"/>
              <a:t>      Recall from Ch. 22, that the unit is volt.</a:t>
            </a:r>
          </a:p>
          <a:p>
            <a:pPr>
              <a:lnSpc>
                <a:spcPct val="80000"/>
              </a:lnSpc>
              <a:buFontTx/>
              <a:buNone/>
            </a:pPr>
            <a:endParaRPr lang="en-US" sz="2000" dirty="0"/>
          </a:p>
          <a:p>
            <a:pPr>
              <a:lnSpc>
                <a:spcPct val="80000"/>
              </a:lnSpc>
            </a:pPr>
            <a:r>
              <a:rPr lang="en-US" sz="2000" dirty="0"/>
              <a:t>Usually, symbol for current is I  (but not used in your book)</a:t>
            </a:r>
          </a:p>
          <a:p>
            <a:pPr>
              <a:lnSpc>
                <a:spcPct val="80000"/>
              </a:lnSpc>
            </a:pPr>
            <a:endParaRPr lang="en-US" sz="2000" dirty="0"/>
          </a:p>
        </p:txBody>
      </p:sp>
    </p:spTree>
    <p:extLst>
      <p:ext uri="{BB962C8B-B14F-4D97-AF65-F5344CB8AC3E}">
        <p14:creationId xmlns:p14="http://schemas.microsoft.com/office/powerpoint/2010/main" val="427142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u="sng"/>
              <a:t>Question</a:t>
            </a:r>
          </a:p>
        </p:txBody>
      </p:sp>
      <p:sp>
        <p:nvSpPr>
          <p:cNvPr id="6147" name="Rectangle 3"/>
          <p:cNvSpPr>
            <a:spLocks noGrp="1" noChangeArrowheads="1"/>
          </p:cNvSpPr>
          <p:nvPr>
            <p:ph type="body" idx="1"/>
          </p:nvPr>
        </p:nvSpPr>
        <p:spPr/>
        <p:txBody>
          <a:bodyPr/>
          <a:lstStyle/>
          <a:p>
            <a:pPr marL="609600" indent="-609600">
              <a:buFontTx/>
              <a:buNone/>
            </a:pPr>
            <a:r>
              <a:rPr lang="en-US" sz="2400"/>
              <a:t>In a circuit carrying a 1-ampere current, how many electrons pass a given point in a second?</a:t>
            </a:r>
          </a:p>
          <a:p>
            <a:pPr marL="609600" indent="-609600">
              <a:buFontTx/>
              <a:buNone/>
            </a:pPr>
            <a:r>
              <a:rPr lang="en-US" sz="2400"/>
              <a:t>	</a:t>
            </a:r>
          </a:p>
          <a:p>
            <a:pPr marL="609600" indent="-609600">
              <a:buFontTx/>
              <a:buNone/>
            </a:pPr>
            <a:r>
              <a:rPr lang="en-US" sz="2400"/>
              <a:t>		</a:t>
            </a:r>
            <a:r>
              <a:rPr lang="en-US" sz="2400">
                <a:solidFill>
                  <a:srgbClr val="993366"/>
                </a:solidFill>
              </a:rPr>
              <a:t>1 Ampere means 1 Coulomb per second, and recall that 1 C is 6.25 x 10</a:t>
            </a:r>
            <a:r>
              <a:rPr lang="en-US" sz="2400" baseline="30000">
                <a:solidFill>
                  <a:srgbClr val="993366"/>
                </a:solidFill>
              </a:rPr>
              <a:t>18 </a:t>
            </a:r>
            <a:r>
              <a:rPr lang="en-US" sz="2400">
                <a:solidFill>
                  <a:srgbClr val="993366"/>
                </a:solidFill>
              </a:rPr>
              <a:t> electrons (i.e.  6.25 billion billion electrons.)</a:t>
            </a:r>
          </a:p>
          <a:p>
            <a:pPr marL="609600" indent="-609600">
              <a:buFontTx/>
              <a:buNone/>
            </a:pPr>
            <a:endParaRPr lang="en-US" sz="2400">
              <a:solidFill>
                <a:srgbClr val="993366"/>
              </a:solidFill>
            </a:endParaRPr>
          </a:p>
          <a:p>
            <a:pPr marL="609600" indent="-609600">
              <a:buFontTx/>
              <a:buNone/>
            </a:pPr>
            <a:endParaRPr lang="en-US" sz="2400"/>
          </a:p>
          <a:p>
            <a:pPr marL="609600" indent="-609600">
              <a:buFontTx/>
              <a:buNone/>
            </a:pPr>
            <a:r>
              <a:rPr lang="en-US" sz="1800"/>
              <a:t>		</a:t>
            </a:r>
          </a:p>
        </p:txBody>
      </p:sp>
    </p:spTree>
    <p:extLst>
      <p:ext uri="{BB962C8B-B14F-4D97-AF65-F5344CB8AC3E}">
        <p14:creationId xmlns:p14="http://schemas.microsoft.com/office/powerpoint/2010/main" val="36730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14400" y="381000"/>
            <a:ext cx="7315200" cy="519113"/>
          </a:xfrm>
          <a:prstGeom prst="rect">
            <a:avLst/>
          </a:prstGeom>
          <a:noFill/>
          <a:ln w="9525">
            <a:noFill/>
            <a:miter lim="800000"/>
            <a:headEnd/>
            <a:tailEnd/>
          </a:ln>
          <a:effectLst/>
        </p:spPr>
        <p:txBody>
          <a:bodyPr>
            <a:spAutoFit/>
          </a:bodyPr>
          <a:lstStyle/>
          <a:p>
            <a:pPr algn="ctr">
              <a:spcBef>
                <a:spcPct val="50000"/>
              </a:spcBef>
            </a:pPr>
            <a:r>
              <a:rPr lang="en-US" sz="2800" b="1" u="sng">
                <a:cs typeface="Arial" charset="0"/>
              </a:rPr>
              <a:t>Clicker Question</a:t>
            </a:r>
          </a:p>
        </p:txBody>
      </p:sp>
    </p:spTree>
    <p:extLst>
      <p:ext uri="{BB962C8B-B14F-4D97-AF65-F5344CB8AC3E}">
        <p14:creationId xmlns:p14="http://schemas.microsoft.com/office/powerpoint/2010/main" val="4116165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143000"/>
          </a:xfrm>
        </p:spPr>
        <p:txBody>
          <a:bodyPr/>
          <a:lstStyle/>
          <a:p>
            <a:r>
              <a:rPr lang="en-US" sz="3200" u="sng"/>
              <a:t>Voltage sources</a:t>
            </a:r>
          </a:p>
        </p:txBody>
      </p:sp>
      <p:sp>
        <p:nvSpPr>
          <p:cNvPr id="8195" name="Text Box 3"/>
          <p:cNvSpPr txBox="1">
            <a:spLocks noChangeArrowheads="1"/>
          </p:cNvSpPr>
          <p:nvPr/>
        </p:nvSpPr>
        <p:spPr bwMode="auto">
          <a:xfrm>
            <a:off x="304800" y="974725"/>
            <a:ext cx="8458200" cy="522922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Recall, need an “electrical pump” for sustained current flow, to maintain a potential difference. Called a “voltage source”: </a:t>
            </a:r>
            <a:r>
              <a:rPr lang="en-US" sz="2000" dirty="0" err="1">
                <a:cs typeface="Arial" charset="0"/>
              </a:rPr>
              <a:t>eg</a:t>
            </a:r>
            <a:r>
              <a:rPr lang="en-US" sz="2000" dirty="0">
                <a:cs typeface="Arial" charset="0"/>
              </a:rPr>
              <a:t> chemical battery, or generator</a:t>
            </a:r>
          </a:p>
          <a:p>
            <a:pPr>
              <a:spcBef>
                <a:spcPct val="50000"/>
              </a:spcBef>
              <a:buFontTx/>
              <a:buChar char="•"/>
            </a:pPr>
            <a:r>
              <a:rPr lang="en-US" sz="2000" dirty="0">
                <a:cs typeface="Arial" charset="0"/>
              </a:rPr>
              <a:t> Batteries do work to pull negative charges away from positive ones. </a:t>
            </a:r>
          </a:p>
          <a:p>
            <a:pPr>
              <a:spcBef>
                <a:spcPct val="50000"/>
              </a:spcBef>
            </a:pPr>
            <a:r>
              <a:rPr lang="en-US" sz="2000" dirty="0">
                <a:cs typeface="Arial" charset="0"/>
              </a:rPr>
              <a:t>  </a:t>
            </a:r>
            <a:r>
              <a:rPr lang="en-US" sz="2000" dirty="0" smtClean="0">
                <a:solidFill>
                  <a:srgbClr val="0070C0"/>
                </a:solidFill>
                <a:cs typeface="Arial" charset="0"/>
              </a:rPr>
              <a:t>E.g</a:t>
            </a:r>
            <a:r>
              <a:rPr lang="en-US" sz="2000" dirty="0">
                <a:solidFill>
                  <a:srgbClr val="0070C0"/>
                </a:solidFill>
                <a:cs typeface="Arial" charset="0"/>
              </a:rPr>
              <a:t>. In chemical battery, a chemical reaction between zinc or lead in acid releases chemical energy in broken bonds – this energy is converted to electric potential energy. </a:t>
            </a:r>
          </a:p>
          <a:p>
            <a:pPr>
              <a:spcBef>
                <a:spcPct val="50000"/>
              </a:spcBef>
            </a:pPr>
            <a:r>
              <a:rPr lang="en-US" sz="2000" dirty="0">
                <a:solidFill>
                  <a:srgbClr val="0070C0"/>
                </a:solidFill>
                <a:cs typeface="Arial" charset="0"/>
              </a:rPr>
              <a:t>  </a:t>
            </a:r>
            <a:r>
              <a:rPr lang="en-US" sz="2000" dirty="0" smtClean="0">
                <a:solidFill>
                  <a:srgbClr val="0070C0"/>
                </a:solidFill>
                <a:cs typeface="Arial" charset="0"/>
              </a:rPr>
              <a:t>E.g</a:t>
            </a:r>
            <a:r>
              <a:rPr lang="en-US" sz="2000" dirty="0">
                <a:solidFill>
                  <a:srgbClr val="0070C0"/>
                </a:solidFill>
                <a:cs typeface="Arial" charset="0"/>
              </a:rPr>
              <a:t>. Generators use electromagnetic induction (</a:t>
            </a:r>
            <a:r>
              <a:rPr lang="en-US" sz="2000" dirty="0" smtClean="0">
                <a:solidFill>
                  <a:srgbClr val="0070C0"/>
                </a:solidFill>
                <a:cs typeface="Arial" charset="0"/>
              </a:rPr>
              <a:t>see later in </a:t>
            </a:r>
            <a:r>
              <a:rPr lang="en-US" sz="2000" dirty="0">
                <a:solidFill>
                  <a:srgbClr val="0070C0"/>
                </a:solidFill>
                <a:cs typeface="Arial" charset="0"/>
              </a:rPr>
              <a:t>Ch 25) to separate charges.</a:t>
            </a:r>
          </a:p>
          <a:p>
            <a:pPr>
              <a:spcBef>
                <a:spcPct val="50000"/>
              </a:spcBef>
              <a:buFontTx/>
              <a:buChar char="•"/>
            </a:pPr>
            <a:r>
              <a:rPr lang="en-US" sz="2000" dirty="0">
                <a:cs typeface="Arial" charset="0"/>
              </a:rPr>
              <a:t> This work is stored in the battery, and is available at the battery terminals. We characterize batteries by their “voltage” = “electrical pressure” (</a:t>
            </a:r>
            <a:r>
              <a:rPr lang="en-US" sz="2000" dirty="0" err="1">
                <a:cs typeface="Arial" charset="0"/>
              </a:rPr>
              <a:t>eg</a:t>
            </a:r>
            <a:r>
              <a:rPr lang="en-US" sz="2000" dirty="0">
                <a:cs typeface="Arial" charset="0"/>
              </a:rPr>
              <a:t> car battery is 12-V)</a:t>
            </a:r>
          </a:p>
          <a:p>
            <a:pPr>
              <a:spcBef>
                <a:spcPct val="50000"/>
              </a:spcBef>
              <a:buFontTx/>
              <a:buChar char="•"/>
            </a:pPr>
            <a:r>
              <a:rPr lang="en-US" sz="2000" dirty="0">
                <a:cs typeface="Arial" charset="0"/>
              </a:rPr>
              <a:t> Note terminology:            </a:t>
            </a:r>
            <a:r>
              <a:rPr lang="en-US" dirty="0">
                <a:solidFill>
                  <a:schemeClr val="accent2"/>
                </a:solidFill>
                <a:cs typeface="Arial" charset="0"/>
              </a:rPr>
              <a:t>Voltage</a:t>
            </a:r>
            <a:r>
              <a:rPr lang="en-US" dirty="0">
                <a:cs typeface="Arial" charset="0"/>
              </a:rPr>
              <a:t> </a:t>
            </a:r>
            <a:r>
              <a:rPr lang="en-US" i="1" dirty="0">
                <a:cs typeface="Arial" charset="0"/>
              </a:rPr>
              <a:t>across</a:t>
            </a:r>
            <a:r>
              <a:rPr lang="en-US" dirty="0">
                <a:cs typeface="Arial" charset="0"/>
              </a:rPr>
              <a:t> a circuit  </a:t>
            </a:r>
            <a:r>
              <a:rPr lang="en-US" dirty="0" err="1">
                <a:cs typeface="Arial" charset="0"/>
              </a:rPr>
              <a:t>vs</a:t>
            </a:r>
            <a:r>
              <a:rPr lang="en-US" dirty="0">
                <a:cs typeface="Arial" charset="0"/>
              </a:rPr>
              <a:t> </a:t>
            </a:r>
            <a:r>
              <a:rPr lang="en-US" dirty="0">
                <a:solidFill>
                  <a:schemeClr val="folHlink"/>
                </a:solidFill>
                <a:cs typeface="Arial" charset="0"/>
              </a:rPr>
              <a:t>current </a:t>
            </a:r>
            <a:r>
              <a:rPr lang="en-US" i="1" dirty="0">
                <a:cs typeface="Arial" charset="0"/>
              </a:rPr>
              <a:t>through</a:t>
            </a:r>
            <a:r>
              <a:rPr lang="en-US" dirty="0">
                <a:cs typeface="Arial" charset="0"/>
              </a:rPr>
              <a:t> circuit</a:t>
            </a:r>
          </a:p>
          <a:p>
            <a:pPr>
              <a:spcBef>
                <a:spcPct val="50000"/>
              </a:spcBef>
            </a:pPr>
            <a:r>
              <a:rPr lang="en-US" dirty="0">
                <a:cs typeface="Arial" charset="0"/>
              </a:rPr>
              <a:t>          c.f. fluids     </a:t>
            </a:r>
            <a:r>
              <a:rPr lang="en-US" dirty="0">
                <a:solidFill>
                  <a:schemeClr val="accent2"/>
                </a:solidFill>
                <a:cs typeface="Arial" charset="0"/>
              </a:rPr>
              <a:t>Pressure difference</a:t>
            </a:r>
            <a:r>
              <a:rPr lang="en-US" dirty="0">
                <a:cs typeface="Arial" charset="0"/>
              </a:rPr>
              <a:t> </a:t>
            </a:r>
            <a:r>
              <a:rPr lang="en-US" i="1" dirty="0">
                <a:cs typeface="Arial" charset="0"/>
              </a:rPr>
              <a:t>across</a:t>
            </a:r>
            <a:r>
              <a:rPr lang="en-US" dirty="0">
                <a:cs typeface="Arial" charset="0"/>
              </a:rPr>
              <a:t> a pipe </a:t>
            </a:r>
            <a:r>
              <a:rPr lang="en-US" dirty="0" err="1">
                <a:cs typeface="Arial" charset="0"/>
              </a:rPr>
              <a:t>vs</a:t>
            </a:r>
            <a:r>
              <a:rPr lang="en-US" dirty="0">
                <a:cs typeface="Arial" charset="0"/>
              </a:rPr>
              <a:t> </a:t>
            </a:r>
            <a:r>
              <a:rPr lang="en-US" dirty="0">
                <a:solidFill>
                  <a:schemeClr val="folHlink"/>
                </a:solidFill>
                <a:cs typeface="Arial" charset="0"/>
              </a:rPr>
              <a:t>water flow</a:t>
            </a:r>
            <a:r>
              <a:rPr lang="en-US" dirty="0">
                <a:cs typeface="Arial" charset="0"/>
              </a:rPr>
              <a:t>  </a:t>
            </a:r>
            <a:r>
              <a:rPr lang="en-US" i="1" dirty="0">
                <a:cs typeface="Arial" charset="0"/>
              </a:rPr>
              <a:t>through</a:t>
            </a:r>
            <a:r>
              <a:rPr lang="en-US" dirty="0">
                <a:cs typeface="Arial" charset="0"/>
              </a:rPr>
              <a:t> pipe</a:t>
            </a:r>
          </a:p>
        </p:txBody>
      </p:sp>
    </p:spTree>
    <p:extLst>
      <p:ext uri="{BB962C8B-B14F-4D97-AF65-F5344CB8AC3E}">
        <p14:creationId xmlns:p14="http://schemas.microsoft.com/office/powerpoint/2010/main" val="15953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0"/>
            <a:ext cx="8229600" cy="1143000"/>
          </a:xfrm>
        </p:spPr>
        <p:txBody>
          <a:bodyPr/>
          <a:lstStyle/>
          <a:p>
            <a:r>
              <a:rPr lang="en-US" sz="3200" u="sng"/>
              <a:t>Electrical Resistance</a:t>
            </a:r>
          </a:p>
        </p:txBody>
      </p:sp>
      <p:pic>
        <p:nvPicPr>
          <p:cNvPr id="9219" name="Picture 3" descr="23-04Figure_FIG"/>
          <p:cNvPicPr>
            <a:picLocks noGrp="1" noChangeAspect="1" noChangeArrowheads="1"/>
          </p:cNvPicPr>
          <p:nvPr>
            <p:ph idx="1"/>
          </p:nvPr>
        </p:nvPicPr>
        <p:blipFill>
          <a:blip r:embed="rId3"/>
          <a:srcRect b="7469"/>
          <a:stretch>
            <a:fillRect/>
          </a:stretch>
        </p:blipFill>
        <p:spPr>
          <a:xfrm>
            <a:off x="2286000" y="1828800"/>
            <a:ext cx="3810000" cy="1693863"/>
          </a:xfrm>
          <a:noFill/>
          <a:ln/>
        </p:spPr>
      </p:pic>
      <p:sp>
        <p:nvSpPr>
          <p:cNvPr id="9220" name="Text Box 4"/>
          <p:cNvSpPr txBox="1">
            <a:spLocks noChangeArrowheads="1"/>
          </p:cNvSpPr>
          <p:nvPr/>
        </p:nvSpPr>
        <p:spPr bwMode="auto">
          <a:xfrm>
            <a:off x="381000" y="3413125"/>
            <a:ext cx="8610600" cy="3016210"/>
          </a:xfrm>
          <a:prstGeom prst="rect">
            <a:avLst/>
          </a:prstGeom>
          <a:noFill/>
          <a:ln w="9525">
            <a:noFill/>
            <a:miter lim="800000"/>
            <a:headEnd/>
            <a:tailEnd/>
          </a:ln>
          <a:effectLst/>
        </p:spPr>
        <p:txBody>
          <a:bodyPr wrap="square">
            <a:spAutoFit/>
          </a:bodyPr>
          <a:lstStyle/>
          <a:p>
            <a:pPr>
              <a:spcBef>
                <a:spcPct val="50000"/>
              </a:spcBef>
              <a:buFontTx/>
              <a:buChar char="•"/>
            </a:pPr>
            <a:r>
              <a:rPr lang="en-US" dirty="0">
                <a:cs typeface="Arial" charset="0"/>
              </a:rPr>
              <a:t> </a:t>
            </a:r>
            <a:r>
              <a:rPr lang="en-US" sz="2000" dirty="0">
                <a:cs typeface="Arial" charset="0"/>
              </a:rPr>
              <a:t>c.f. fluids – </a:t>
            </a:r>
            <a:r>
              <a:rPr lang="en-US" sz="2000" dirty="0" err="1">
                <a:cs typeface="Arial" charset="0"/>
              </a:rPr>
              <a:t>eg</a:t>
            </a:r>
            <a:r>
              <a:rPr lang="en-US" sz="2000" dirty="0">
                <a:cs typeface="Arial" charset="0"/>
              </a:rPr>
              <a:t> a short and wide pipe has less resistance than a long and skinny one. Similarly with wires:</a:t>
            </a:r>
          </a:p>
          <a:p>
            <a:pPr>
              <a:spcBef>
                <a:spcPct val="50000"/>
              </a:spcBef>
              <a:buFontTx/>
              <a:buChar char="•"/>
            </a:pPr>
            <a:r>
              <a:rPr lang="en-US" sz="2000" dirty="0">
                <a:cs typeface="Arial" charset="0"/>
              </a:rPr>
              <a:t> Electrical resistance (symbol </a:t>
            </a:r>
            <a:r>
              <a:rPr lang="en-US" sz="2000" dirty="0" smtClean="0">
                <a:cs typeface="Arial" charset="0"/>
              </a:rPr>
              <a:t>R), measured in </a:t>
            </a:r>
            <a:r>
              <a:rPr lang="en-US" sz="2000" b="1" dirty="0" smtClean="0">
                <a:cs typeface="Arial" charset="0"/>
              </a:rPr>
              <a:t>ohms</a:t>
            </a:r>
            <a:r>
              <a:rPr lang="en-US" sz="2000" dirty="0" smtClean="0">
                <a:cs typeface="Arial" charset="0"/>
              </a:rPr>
              <a:t>, </a:t>
            </a:r>
            <a:r>
              <a:rPr lang="en-US" sz="2000" dirty="0" smtClean="0">
                <a:latin typeface="Symbol" pitchFamily="18" charset="2"/>
                <a:cs typeface="Arial" charset="0"/>
              </a:rPr>
              <a:t>W,</a:t>
            </a:r>
            <a:r>
              <a:rPr lang="en-US" sz="2000" dirty="0" smtClean="0">
                <a:cs typeface="Arial" charset="0"/>
              </a:rPr>
              <a:t> and depends </a:t>
            </a:r>
            <a:r>
              <a:rPr lang="en-US" sz="2000" dirty="0">
                <a:cs typeface="Arial" charset="0"/>
              </a:rPr>
              <a:t>on:</a:t>
            </a:r>
            <a:r>
              <a:rPr lang="en-US" sz="2000" b="1" dirty="0">
                <a:cs typeface="Arial" charset="0"/>
              </a:rPr>
              <a:t> </a:t>
            </a:r>
          </a:p>
          <a:p>
            <a:pPr>
              <a:spcBef>
                <a:spcPct val="50000"/>
              </a:spcBef>
            </a:pPr>
            <a:r>
              <a:rPr lang="en-US" sz="2000" b="1" dirty="0">
                <a:cs typeface="Arial" charset="0"/>
              </a:rPr>
              <a:t>length</a:t>
            </a:r>
            <a:r>
              <a:rPr lang="en-US" sz="2000" dirty="0">
                <a:cs typeface="Arial" charset="0"/>
              </a:rPr>
              <a:t> </a:t>
            </a:r>
            <a:r>
              <a:rPr lang="en-US" sz="2000" dirty="0">
                <a:solidFill>
                  <a:srgbClr val="0070C0"/>
                </a:solidFill>
                <a:cs typeface="Arial" charset="0"/>
              </a:rPr>
              <a:t>(longer, more resistance)</a:t>
            </a:r>
          </a:p>
          <a:p>
            <a:pPr>
              <a:spcBef>
                <a:spcPct val="50000"/>
              </a:spcBef>
            </a:pPr>
            <a:r>
              <a:rPr lang="en-US" sz="2000" b="1" dirty="0">
                <a:cs typeface="Arial" charset="0"/>
              </a:rPr>
              <a:t>thickness </a:t>
            </a:r>
            <a:r>
              <a:rPr lang="en-US" sz="2000" dirty="0">
                <a:solidFill>
                  <a:srgbClr val="0070C0"/>
                </a:solidFill>
                <a:cs typeface="Arial" charset="0"/>
              </a:rPr>
              <a:t>(thinner, more resistance)</a:t>
            </a:r>
          </a:p>
          <a:p>
            <a:pPr>
              <a:spcBef>
                <a:spcPct val="50000"/>
              </a:spcBef>
            </a:pPr>
            <a:r>
              <a:rPr lang="en-US" sz="2000" b="1" dirty="0">
                <a:cs typeface="Arial" charset="0"/>
              </a:rPr>
              <a:t>conductivity </a:t>
            </a:r>
            <a:r>
              <a:rPr lang="en-US" sz="2000" dirty="0">
                <a:solidFill>
                  <a:srgbClr val="0070C0"/>
                </a:solidFill>
                <a:cs typeface="Arial" charset="0"/>
              </a:rPr>
              <a:t>(property of type of metal, </a:t>
            </a:r>
            <a:r>
              <a:rPr lang="en-US" sz="2000" dirty="0" err="1">
                <a:solidFill>
                  <a:srgbClr val="0070C0"/>
                </a:solidFill>
                <a:cs typeface="Arial" charset="0"/>
              </a:rPr>
              <a:t>eg</a:t>
            </a:r>
            <a:r>
              <a:rPr lang="en-US" sz="2000" dirty="0">
                <a:solidFill>
                  <a:srgbClr val="0070C0"/>
                </a:solidFill>
                <a:cs typeface="Arial" charset="0"/>
              </a:rPr>
              <a:t> steel more than copper)</a:t>
            </a:r>
          </a:p>
          <a:p>
            <a:pPr>
              <a:spcBef>
                <a:spcPct val="50000"/>
              </a:spcBef>
            </a:pPr>
            <a:r>
              <a:rPr lang="en-US" sz="2000" b="1" dirty="0">
                <a:cs typeface="Arial" charset="0"/>
              </a:rPr>
              <a:t>temperature</a:t>
            </a:r>
            <a:r>
              <a:rPr lang="en-US" sz="2000" dirty="0">
                <a:cs typeface="Arial" charset="0"/>
              </a:rPr>
              <a:t> </a:t>
            </a:r>
            <a:r>
              <a:rPr lang="en-US" sz="2000" dirty="0">
                <a:solidFill>
                  <a:srgbClr val="0070C0"/>
                </a:solidFill>
                <a:cs typeface="Arial" charset="0"/>
              </a:rPr>
              <a:t>(hotter, more resistance usually</a:t>
            </a:r>
            <a:r>
              <a:rPr lang="en-US" sz="2000" dirty="0" smtClean="0">
                <a:solidFill>
                  <a:srgbClr val="0070C0"/>
                </a:solidFill>
                <a:cs typeface="Arial" charset="0"/>
              </a:rPr>
              <a:t>)</a:t>
            </a:r>
            <a:endParaRPr lang="en-US" sz="2000" dirty="0">
              <a:solidFill>
                <a:srgbClr val="0070C0"/>
              </a:solidFill>
              <a:cs typeface="Arial" charset="0"/>
            </a:endParaRPr>
          </a:p>
        </p:txBody>
      </p:sp>
      <p:sp>
        <p:nvSpPr>
          <p:cNvPr id="9221" name="Text Box 5"/>
          <p:cNvSpPr txBox="1">
            <a:spLocks noChangeArrowheads="1"/>
          </p:cNvSpPr>
          <p:nvPr/>
        </p:nvSpPr>
        <p:spPr bwMode="auto">
          <a:xfrm>
            <a:off x="533400" y="838200"/>
            <a:ext cx="8153400" cy="7016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How much current there is depends on what’s in the circuit as well as the voltage. i.e on the </a:t>
            </a:r>
            <a:r>
              <a:rPr lang="en-US" sz="2000" b="1">
                <a:cs typeface="Arial" charset="0"/>
              </a:rPr>
              <a:t>electrical resistance</a:t>
            </a:r>
            <a:endParaRPr lang="en-US" sz="2000">
              <a:cs typeface="Arial" charset="0"/>
            </a:endParaRPr>
          </a:p>
        </p:txBody>
      </p:sp>
      <p:grpSp>
        <p:nvGrpSpPr>
          <p:cNvPr id="9222" name="Group 6"/>
          <p:cNvGrpSpPr>
            <a:grpSpLocks/>
          </p:cNvGrpSpPr>
          <p:nvPr/>
        </p:nvGrpSpPr>
        <p:grpSpPr bwMode="auto">
          <a:xfrm>
            <a:off x="5791200" y="1600200"/>
            <a:ext cx="2743200" cy="1190625"/>
            <a:chOff x="3648" y="1008"/>
            <a:chExt cx="1728" cy="750"/>
          </a:xfrm>
        </p:grpSpPr>
        <p:sp>
          <p:nvSpPr>
            <p:cNvPr id="9223" name="Text Box 7"/>
            <p:cNvSpPr txBox="1">
              <a:spLocks noChangeArrowheads="1"/>
            </p:cNvSpPr>
            <p:nvPr/>
          </p:nvSpPr>
          <p:spPr bwMode="auto">
            <a:xfrm>
              <a:off x="4176" y="1008"/>
              <a:ext cx="1200" cy="750"/>
            </a:xfrm>
            <a:prstGeom prst="rect">
              <a:avLst/>
            </a:prstGeom>
            <a:noFill/>
            <a:ln w="9525">
              <a:noFill/>
              <a:miter lim="800000"/>
              <a:headEnd/>
              <a:tailEnd/>
            </a:ln>
            <a:effectLst/>
          </p:spPr>
          <p:txBody>
            <a:bodyPr>
              <a:spAutoFit/>
            </a:bodyPr>
            <a:lstStyle/>
            <a:p>
              <a:pPr>
                <a:spcBef>
                  <a:spcPct val="50000"/>
                </a:spcBef>
              </a:pPr>
              <a:r>
                <a:rPr lang="en-US">
                  <a:cs typeface="Arial" charset="0"/>
                </a:rPr>
                <a:t>Circuit symbol is a zig-zag, can represent lamp, heater etc…</a:t>
              </a:r>
            </a:p>
          </p:txBody>
        </p:sp>
        <p:sp>
          <p:nvSpPr>
            <p:cNvPr id="9224" name="Line 8"/>
            <p:cNvSpPr>
              <a:spLocks noChangeShapeType="1"/>
            </p:cNvSpPr>
            <p:nvPr/>
          </p:nvSpPr>
          <p:spPr bwMode="auto">
            <a:xfrm flipH="1">
              <a:off x="3648" y="1056"/>
              <a:ext cx="576" cy="96"/>
            </a:xfrm>
            <a:prstGeom prst="line">
              <a:avLst/>
            </a:prstGeom>
            <a:noFill/>
            <a:ln w="9525">
              <a:solidFill>
                <a:schemeClr val="folHlink"/>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142305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u="sng"/>
              <a:t>Ohm’s Law</a:t>
            </a:r>
          </a:p>
        </p:txBody>
      </p:sp>
      <p:sp>
        <p:nvSpPr>
          <p:cNvPr id="10243" name="Text Box 3"/>
          <p:cNvSpPr txBox="1">
            <a:spLocks noChangeArrowheads="1"/>
          </p:cNvSpPr>
          <p:nvPr/>
        </p:nvSpPr>
        <p:spPr bwMode="auto">
          <a:xfrm>
            <a:off x="304800" y="1295400"/>
            <a:ext cx="7848600" cy="396875"/>
          </a:xfrm>
          <a:prstGeom prst="rect">
            <a:avLst/>
          </a:prstGeom>
          <a:noFill/>
          <a:ln w="9525">
            <a:noFill/>
            <a:miter lim="800000"/>
            <a:headEnd/>
            <a:tailEnd/>
          </a:ln>
          <a:effectLst/>
        </p:spPr>
        <p:txBody>
          <a:bodyPr>
            <a:spAutoFit/>
          </a:bodyPr>
          <a:lstStyle/>
          <a:p>
            <a:pPr>
              <a:spcBef>
                <a:spcPct val="50000"/>
              </a:spcBef>
            </a:pPr>
            <a:r>
              <a:rPr lang="en-US" sz="2000">
                <a:cs typeface="Arial" charset="0"/>
              </a:rPr>
              <a:t>Relationship between current, voltage and resistance in a circuit:</a:t>
            </a:r>
          </a:p>
        </p:txBody>
      </p:sp>
      <p:grpSp>
        <p:nvGrpSpPr>
          <p:cNvPr id="10244" name="Group 4"/>
          <p:cNvGrpSpPr>
            <a:grpSpLocks/>
          </p:cNvGrpSpPr>
          <p:nvPr/>
        </p:nvGrpSpPr>
        <p:grpSpPr bwMode="auto">
          <a:xfrm>
            <a:off x="1905000" y="1905000"/>
            <a:ext cx="3810000" cy="990600"/>
            <a:chOff x="1248" y="1200"/>
            <a:chExt cx="2400" cy="624"/>
          </a:xfrm>
        </p:grpSpPr>
        <p:grpSp>
          <p:nvGrpSpPr>
            <p:cNvPr id="10245" name="Group 5"/>
            <p:cNvGrpSpPr>
              <a:grpSpLocks/>
            </p:cNvGrpSpPr>
            <p:nvPr/>
          </p:nvGrpSpPr>
          <p:grpSpPr bwMode="auto">
            <a:xfrm>
              <a:off x="1488" y="1248"/>
              <a:ext cx="2160" cy="442"/>
              <a:chOff x="624" y="1104"/>
              <a:chExt cx="2160" cy="442"/>
            </a:xfrm>
          </p:grpSpPr>
          <p:sp>
            <p:nvSpPr>
              <p:cNvPr id="10246" name="Text Box 6"/>
              <p:cNvSpPr txBox="1">
                <a:spLocks noChangeArrowheads="1"/>
              </p:cNvSpPr>
              <p:nvPr/>
            </p:nvSpPr>
            <p:spPr bwMode="auto">
              <a:xfrm>
                <a:off x="624" y="1200"/>
                <a:ext cx="1008" cy="250"/>
              </a:xfrm>
              <a:prstGeom prst="rect">
                <a:avLst/>
              </a:prstGeom>
              <a:noFill/>
              <a:ln w="9525">
                <a:noFill/>
                <a:miter lim="800000"/>
                <a:headEnd/>
                <a:tailEnd/>
              </a:ln>
              <a:effectLst/>
            </p:spPr>
            <p:txBody>
              <a:bodyPr>
                <a:spAutoFit/>
              </a:bodyPr>
              <a:lstStyle/>
              <a:p>
                <a:pPr>
                  <a:spcBef>
                    <a:spcPct val="50000"/>
                  </a:spcBef>
                </a:pPr>
                <a:r>
                  <a:rPr lang="en-US" sz="2000" b="1">
                    <a:cs typeface="Arial" charset="0"/>
                  </a:rPr>
                  <a:t>Current = </a:t>
                </a:r>
              </a:p>
            </p:txBody>
          </p:sp>
          <p:sp>
            <p:nvSpPr>
              <p:cNvPr id="10247" name="Text Box 7"/>
              <p:cNvSpPr txBox="1">
                <a:spLocks noChangeArrowheads="1"/>
              </p:cNvSpPr>
              <p:nvPr/>
            </p:nvSpPr>
            <p:spPr bwMode="auto">
              <a:xfrm>
                <a:off x="1392" y="1104"/>
                <a:ext cx="1392" cy="250"/>
              </a:xfrm>
              <a:prstGeom prst="rect">
                <a:avLst/>
              </a:prstGeom>
              <a:noFill/>
              <a:ln w="9525">
                <a:noFill/>
                <a:miter lim="800000"/>
                <a:headEnd/>
                <a:tailEnd/>
              </a:ln>
              <a:effectLst/>
            </p:spPr>
            <p:txBody>
              <a:bodyPr>
                <a:spAutoFit/>
              </a:bodyPr>
              <a:lstStyle/>
              <a:p>
                <a:pPr>
                  <a:spcBef>
                    <a:spcPct val="50000"/>
                  </a:spcBef>
                </a:pPr>
                <a:r>
                  <a:rPr lang="en-US" sz="2000" b="1" u="sng">
                    <a:cs typeface="Arial" charset="0"/>
                  </a:rPr>
                  <a:t>voltage</a:t>
                </a:r>
              </a:p>
            </p:txBody>
          </p:sp>
          <p:sp>
            <p:nvSpPr>
              <p:cNvPr id="10248" name="Text Box 8"/>
              <p:cNvSpPr txBox="1">
                <a:spLocks noChangeArrowheads="1"/>
              </p:cNvSpPr>
              <p:nvPr/>
            </p:nvSpPr>
            <p:spPr bwMode="auto">
              <a:xfrm>
                <a:off x="1296" y="1296"/>
                <a:ext cx="1296" cy="250"/>
              </a:xfrm>
              <a:prstGeom prst="rect">
                <a:avLst/>
              </a:prstGeom>
              <a:noFill/>
              <a:ln w="9525">
                <a:noFill/>
                <a:miter lim="800000"/>
                <a:headEnd/>
                <a:tailEnd/>
              </a:ln>
              <a:effectLst/>
            </p:spPr>
            <p:txBody>
              <a:bodyPr>
                <a:spAutoFit/>
              </a:bodyPr>
              <a:lstStyle/>
              <a:p>
                <a:pPr>
                  <a:spcBef>
                    <a:spcPct val="50000"/>
                  </a:spcBef>
                </a:pPr>
                <a:r>
                  <a:rPr lang="en-US" sz="2000" b="1">
                    <a:cs typeface="Arial" charset="0"/>
                  </a:rPr>
                  <a:t>resistance</a:t>
                </a:r>
              </a:p>
            </p:txBody>
          </p:sp>
        </p:grpSp>
        <p:sp>
          <p:nvSpPr>
            <p:cNvPr id="10249" name="Rectangle 9"/>
            <p:cNvSpPr>
              <a:spLocks noChangeArrowheads="1"/>
            </p:cNvSpPr>
            <p:nvPr/>
          </p:nvSpPr>
          <p:spPr bwMode="auto">
            <a:xfrm>
              <a:off x="1248" y="1200"/>
              <a:ext cx="2160" cy="624"/>
            </a:xfrm>
            <a:prstGeom prst="rect">
              <a:avLst/>
            </a:prstGeom>
            <a:noFill/>
            <a:ln w="9525">
              <a:solidFill>
                <a:schemeClr val="tx1"/>
              </a:solidFill>
              <a:miter lim="800000"/>
              <a:headEnd/>
              <a:tailEnd/>
            </a:ln>
            <a:effectLst/>
          </p:spPr>
          <p:txBody>
            <a:bodyPr wrap="none" anchor="ctr"/>
            <a:lstStyle/>
            <a:p>
              <a:endParaRPr lang="en-US"/>
            </a:p>
          </p:txBody>
        </p:sp>
      </p:grpSp>
      <p:grpSp>
        <p:nvGrpSpPr>
          <p:cNvPr id="10250" name="Group 10"/>
          <p:cNvGrpSpPr>
            <a:grpSpLocks/>
          </p:cNvGrpSpPr>
          <p:nvPr/>
        </p:nvGrpSpPr>
        <p:grpSpPr bwMode="auto">
          <a:xfrm>
            <a:off x="5791200" y="2057400"/>
            <a:ext cx="4267200" cy="671513"/>
            <a:chOff x="3648" y="1296"/>
            <a:chExt cx="2688" cy="423"/>
          </a:xfrm>
        </p:grpSpPr>
        <p:grpSp>
          <p:nvGrpSpPr>
            <p:cNvPr id="10251" name="Group 11"/>
            <p:cNvGrpSpPr>
              <a:grpSpLocks/>
            </p:cNvGrpSpPr>
            <p:nvPr/>
          </p:nvGrpSpPr>
          <p:grpSpPr bwMode="auto">
            <a:xfrm>
              <a:off x="4176" y="1296"/>
              <a:ext cx="2160" cy="423"/>
              <a:chOff x="624" y="1104"/>
              <a:chExt cx="2160" cy="423"/>
            </a:xfrm>
          </p:grpSpPr>
          <p:sp>
            <p:nvSpPr>
              <p:cNvPr id="10252" name="Text Box 12"/>
              <p:cNvSpPr txBox="1">
                <a:spLocks noChangeArrowheads="1"/>
              </p:cNvSpPr>
              <p:nvPr/>
            </p:nvSpPr>
            <p:spPr bwMode="auto">
              <a:xfrm>
                <a:off x="624" y="1200"/>
                <a:ext cx="1008" cy="231"/>
              </a:xfrm>
              <a:prstGeom prst="rect">
                <a:avLst/>
              </a:prstGeom>
              <a:noFill/>
              <a:ln w="9525">
                <a:noFill/>
                <a:miter lim="800000"/>
                <a:headEnd/>
                <a:tailEnd/>
              </a:ln>
              <a:effectLst/>
            </p:spPr>
            <p:txBody>
              <a:bodyPr>
                <a:spAutoFit/>
              </a:bodyPr>
              <a:lstStyle/>
              <a:p>
                <a:pPr>
                  <a:spcBef>
                    <a:spcPct val="50000"/>
                  </a:spcBef>
                </a:pPr>
                <a:r>
                  <a:rPr lang="en-US">
                    <a:cs typeface="Arial" charset="0"/>
                  </a:rPr>
                  <a:t>amperes  = </a:t>
                </a:r>
              </a:p>
            </p:txBody>
          </p:sp>
          <p:sp>
            <p:nvSpPr>
              <p:cNvPr id="10253" name="Text Box 13"/>
              <p:cNvSpPr txBox="1">
                <a:spLocks noChangeArrowheads="1"/>
              </p:cNvSpPr>
              <p:nvPr/>
            </p:nvSpPr>
            <p:spPr bwMode="auto">
              <a:xfrm>
                <a:off x="1392" y="1104"/>
                <a:ext cx="1392" cy="231"/>
              </a:xfrm>
              <a:prstGeom prst="rect">
                <a:avLst/>
              </a:prstGeom>
              <a:noFill/>
              <a:ln w="9525">
                <a:noFill/>
                <a:miter lim="800000"/>
                <a:headEnd/>
                <a:tailEnd/>
              </a:ln>
              <a:effectLst/>
            </p:spPr>
            <p:txBody>
              <a:bodyPr>
                <a:spAutoFit/>
              </a:bodyPr>
              <a:lstStyle/>
              <a:p>
                <a:pPr>
                  <a:spcBef>
                    <a:spcPct val="50000"/>
                  </a:spcBef>
                </a:pPr>
                <a:r>
                  <a:rPr lang="en-US" u="sng">
                    <a:cs typeface="Arial" charset="0"/>
                  </a:rPr>
                  <a:t>volts</a:t>
                </a:r>
              </a:p>
            </p:txBody>
          </p:sp>
          <p:sp>
            <p:nvSpPr>
              <p:cNvPr id="10254" name="Text Box 14"/>
              <p:cNvSpPr txBox="1">
                <a:spLocks noChangeArrowheads="1"/>
              </p:cNvSpPr>
              <p:nvPr/>
            </p:nvSpPr>
            <p:spPr bwMode="auto">
              <a:xfrm>
                <a:off x="1296" y="1296"/>
                <a:ext cx="1296" cy="231"/>
              </a:xfrm>
              <a:prstGeom prst="rect">
                <a:avLst/>
              </a:prstGeom>
              <a:noFill/>
              <a:ln w="9525">
                <a:noFill/>
                <a:miter lim="800000"/>
                <a:headEnd/>
                <a:tailEnd/>
              </a:ln>
              <a:effectLst/>
            </p:spPr>
            <p:txBody>
              <a:bodyPr>
                <a:spAutoFit/>
              </a:bodyPr>
              <a:lstStyle/>
              <a:p>
                <a:pPr>
                  <a:spcBef>
                    <a:spcPct val="50000"/>
                  </a:spcBef>
                </a:pPr>
                <a:r>
                  <a:rPr lang="en-US">
                    <a:cs typeface="Arial" charset="0"/>
                  </a:rPr>
                  <a:t>  ohms</a:t>
                </a:r>
              </a:p>
            </p:txBody>
          </p:sp>
        </p:grpSp>
        <p:sp>
          <p:nvSpPr>
            <p:cNvPr id="10255" name="Text Box 15"/>
            <p:cNvSpPr txBox="1">
              <a:spLocks noChangeArrowheads="1"/>
            </p:cNvSpPr>
            <p:nvPr/>
          </p:nvSpPr>
          <p:spPr bwMode="auto">
            <a:xfrm>
              <a:off x="3648" y="1392"/>
              <a:ext cx="768" cy="231"/>
            </a:xfrm>
            <a:prstGeom prst="rect">
              <a:avLst/>
            </a:prstGeom>
            <a:noFill/>
            <a:ln w="9525">
              <a:noFill/>
              <a:miter lim="800000"/>
              <a:headEnd/>
              <a:tailEnd/>
            </a:ln>
            <a:effectLst/>
          </p:spPr>
          <p:txBody>
            <a:bodyPr>
              <a:spAutoFit/>
            </a:bodyPr>
            <a:lstStyle/>
            <a:p>
              <a:pPr>
                <a:spcBef>
                  <a:spcPct val="50000"/>
                </a:spcBef>
              </a:pPr>
              <a:r>
                <a:rPr lang="en-US">
                  <a:cs typeface="Arial" charset="0"/>
                </a:rPr>
                <a:t>In units, </a:t>
              </a:r>
            </a:p>
          </p:txBody>
        </p:sp>
      </p:grpSp>
      <p:sp>
        <p:nvSpPr>
          <p:cNvPr id="10256" name="Text Box 16"/>
          <p:cNvSpPr txBox="1">
            <a:spLocks noChangeArrowheads="1"/>
          </p:cNvSpPr>
          <p:nvPr/>
        </p:nvSpPr>
        <p:spPr bwMode="auto">
          <a:xfrm>
            <a:off x="609600" y="3657600"/>
            <a:ext cx="5562600" cy="396875"/>
          </a:xfrm>
          <a:prstGeom prst="rect">
            <a:avLst/>
          </a:prstGeom>
          <a:noFill/>
          <a:ln w="9525">
            <a:noFill/>
            <a:miter lim="800000"/>
            <a:headEnd/>
            <a:tailEnd/>
          </a:ln>
          <a:effectLst/>
        </p:spPr>
        <p:txBody>
          <a:bodyPr>
            <a:spAutoFit/>
          </a:bodyPr>
          <a:lstStyle/>
          <a:p>
            <a:pPr>
              <a:spcBef>
                <a:spcPct val="50000"/>
              </a:spcBef>
            </a:pPr>
            <a:r>
              <a:rPr lang="en-US" sz="2000">
                <a:cs typeface="Arial" charset="0"/>
              </a:rPr>
              <a:t>Note that this is often written as   </a:t>
            </a:r>
            <a:r>
              <a:rPr lang="en-US" sz="2000">
                <a:solidFill>
                  <a:schemeClr val="accent2"/>
                </a:solidFill>
                <a:cs typeface="Arial" charset="0"/>
              </a:rPr>
              <a:t>V = I R</a:t>
            </a:r>
          </a:p>
        </p:txBody>
      </p:sp>
      <p:grpSp>
        <p:nvGrpSpPr>
          <p:cNvPr id="10257" name="Group 17"/>
          <p:cNvGrpSpPr>
            <a:grpSpLocks/>
          </p:cNvGrpSpPr>
          <p:nvPr/>
        </p:nvGrpSpPr>
        <p:grpSpPr bwMode="auto">
          <a:xfrm>
            <a:off x="4572000" y="3200400"/>
            <a:ext cx="1066800" cy="457200"/>
            <a:chOff x="2496" y="1824"/>
            <a:chExt cx="672" cy="288"/>
          </a:xfrm>
        </p:grpSpPr>
        <p:sp>
          <p:nvSpPr>
            <p:cNvPr id="10258" name="Text Box 18"/>
            <p:cNvSpPr txBox="1">
              <a:spLocks noChangeArrowheads="1"/>
            </p:cNvSpPr>
            <p:nvPr/>
          </p:nvSpPr>
          <p:spPr bwMode="auto">
            <a:xfrm>
              <a:off x="2496" y="1824"/>
              <a:ext cx="672" cy="250"/>
            </a:xfrm>
            <a:prstGeom prst="rect">
              <a:avLst/>
            </a:prstGeom>
            <a:noFill/>
            <a:ln w="9525">
              <a:noFill/>
              <a:miter lim="800000"/>
              <a:headEnd/>
              <a:tailEnd/>
            </a:ln>
            <a:effectLst/>
          </p:spPr>
          <p:txBody>
            <a:bodyPr>
              <a:spAutoFit/>
            </a:bodyPr>
            <a:lstStyle/>
            <a:p>
              <a:pPr>
                <a:spcBef>
                  <a:spcPct val="50000"/>
                </a:spcBef>
              </a:pPr>
              <a:r>
                <a:rPr lang="en-US" sz="2000">
                  <a:cs typeface="Arial" charset="0"/>
                </a:rPr>
                <a:t>current</a:t>
              </a:r>
            </a:p>
          </p:txBody>
        </p:sp>
        <p:sp>
          <p:nvSpPr>
            <p:cNvPr id="10259" name="Line 19"/>
            <p:cNvSpPr>
              <a:spLocks noChangeShapeType="1"/>
            </p:cNvSpPr>
            <p:nvPr/>
          </p:nvSpPr>
          <p:spPr bwMode="auto">
            <a:xfrm>
              <a:off x="2688" y="1968"/>
              <a:ext cx="48" cy="144"/>
            </a:xfrm>
            <a:prstGeom prst="line">
              <a:avLst/>
            </a:prstGeom>
            <a:noFill/>
            <a:ln w="9525">
              <a:solidFill>
                <a:schemeClr val="tx1"/>
              </a:solidFill>
              <a:round/>
              <a:headEnd/>
              <a:tailEnd type="triangle" w="med" len="med"/>
            </a:ln>
            <a:effectLst/>
          </p:spPr>
          <p:txBody>
            <a:bodyPr/>
            <a:lstStyle/>
            <a:p>
              <a:endParaRPr lang="en-US"/>
            </a:p>
          </p:txBody>
        </p:sp>
      </p:grpSp>
      <p:grpSp>
        <p:nvGrpSpPr>
          <p:cNvPr id="10260" name="Group 20"/>
          <p:cNvGrpSpPr>
            <a:grpSpLocks/>
          </p:cNvGrpSpPr>
          <p:nvPr/>
        </p:nvGrpSpPr>
        <p:grpSpPr bwMode="auto">
          <a:xfrm>
            <a:off x="3962400" y="4114800"/>
            <a:ext cx="1066800" cy="396875"/>
            <a:chOff x="2304" y="2304"/>
            <a:chExt cx="672" cy="250"/>
          </a:xfrm>
        </p:grpSpPr>
        <p:sp>
          <p:nvSpPr>
            <p:cNvPr id="10261" name="Text Box 21"/>
            <p:cNvSpPr txBox="1">
              <a:spLocks noChangeArrowheads="1"/>
            </p:cNvSpPr>
            <p:nvPr/>
          </p:nvSpPr>
          <p:spPr bwMode="auto">
            <a:xfrm>
              <a:off x="2304" y="2304"/>
              <a:ext cx="672" cy="250"/>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voltage</a:t>
              </a:r>
            </a:p>
          </p:txBody>
        </p:sp>
        <p:sp>
          <p:nvSpPr>
            <p:cNvPr id="10262" name="Line 22"/>
            <p:cNvSpPr>
              <a:spLocks noChangeShapeType="1"/>
            </p:cNvSpPr>
            <p:nvPr/>
          </p:nvSpPr>
          <p:spPr bwMode="auto">
            <a:xfrm flipV="1">
              <a:off x="2352" y="2304"/>
              <a:ext cx="144" cy="48"/>
            </a:xfrm>
            <a:prstGeom prst="line">
              <a:avLst/>
            </a:prstGeom>
            <a:noFill/>
            <a:ln w="9525">
              <a:solidFill>
                <a:schemeClr val="tx1"/>
              </a:solidFill>
              <a:round/>
              <a:headEnd/>
              <a:tailEnd type="triangle" w="med" len="med"/>
            </a:ln>
            <a:effectLst/>
          </p:spPr>
          <p:txBody>
            <a:bodyPr/>
            <a:lstStyle/>
            <a:p>
              <a:endParaRPr lang="en-US"/>
            </a:p>
          </p:txBody>
        </p:sp>
      </p:grpSp>
      <p:grpSp>
        <p:nvGrpSpPr>
          <p:cNvPr id="10263" name="Group 23"/>
          <p:cNvGrpSpPr>
            <a:grpSpLocks/>
          </p:cNvGrpSpPr>
          <p:nvPr/>
        </p:nvGrpSpPr>
        <p:grpSpPr bwMode="auto">
          <a:xfrm>
            <a:off x="5181600" y="4114800"/>
            <a:ext cx="1524000" cy="625475"/>
            <a:chOff x="2832" y="2256"/>
            <a:chExt cx="960" cy="394"/>
          </a:xfrm>
        </p:grpSpPr>
        <p:sp>
          <p:nvSpPr>
            <p:cNvPr id="10264" name="Line 24"/>
            <p:cNvSpPr>
              <a:spLocks noChangeShapeType="1"/>
            </p:cNvSpPr>
            <p:nvPr/>
          </p:nvSpPr>
          <p:spPr bwMode="auto">
            <a:xfrm>
              <a:off x="2832" y="2256"/>
              <a:ext cx="240" cy="144"/>
            </a:xfrm>
            <a:prstGeom prst="line">
              <a:avLst/>
            </a:prstGeom>
            <a:noFill/>
            <a:ln w="9525">
              <a:solidFill>
                <a:schemeClr val="tx1"/>
              </a:solidFill>
              <a:round/>
              <a:headEnd type="triangle" w="med" len="med"/>
              <a:tailEnd/>
            </a:ln>
            <a:effectLst/>
          </p:spPr>
          <p:txBody>
            <a:bodyPr/>
            <a:lstStyle/>
            <a:p>
              <a:endParaRPr lang="en-US"/>
            </a:p>
          </p:txBody>
        </p:sp>
        <p:sp>
          <p:nvSpPr>
            <p:cNvPr id="10265" name="Text Box 25"/>
            <p:cNvSpPr txBox="1">
              <a:spLocks noChangeArrowheads="1"/>
            </p:cNvSpPr>
            <p:nvPr/>
          </p:nvSpPr>
          <p:spPr bwMode="auto">
            <a:xfrm>
              <a:off x="2880" y="2400"/>
              <a:ext cx="912" cy="250"/>
            </a:xfrm>
            <a:prstGeom prst="rect">
              <a:avLst/>
            </a:prstGeom>
            <a:noFill/>
            <a:ln w="9525">
              <a:noFill/>
              <a:miter lim="800000"/>
              <a:headEnd/>
              <a:tailEnd/>
            </a:ln>
            <a:effectLst/>
          </p:spPr>
          <p:txBody>
            <a:bodyPr>
              <a:spAutoFit/>
            </a:bodyPr>
            <a:lstStyle/>
            <a:p>
              <a:pPr>
                <a:spcBef>
                  <a:spcPct val="50000"/>
                </a:spcBef>
              </a:pPr>
              <a:r>
                <a:rPr lang="en-US" sz="2000">
                  <a:cs typeface="Arial" charset="0"/>
                </a:rPr>
                <a:t>resistance</a:t>
              </a:r>
            </a:p>
          </p:txBody>
        </p:sp>
      </p:grpSp>
      <p:sp>
        <p:nvSpPr>
          <p:cNvPr id="10266" name="Text Box 26"/>
          <p:cNvSpPr txBox="1">
            <a:spLocks noChangeArrowheads="1"/>
          </p:cNvSpPr>
          <p:nvPr/>
        </p:nvSpPr>
        <p:spPr bwMode="auto">
          <a:xfrm>
            <a:off x="381000" y="5181600"/>
            <a:ext cx="8001000" cy="1158875"/>
          </a:xfrm>
          <a:prstGeom prst="rect">
            <a:avLst/>
          </a:prstGeom>
          <a:noFill/>
          <a:ln w="9525">
            <a:noFill/>
            <a:miter lim="800000"/>
            <a:headEnd/>
            <a:tailEnd/>
          </a:ln>
          <a:effectLst/>
        </p:spPr>
        <p:txBody>
          <a:bodyPr>
            <a:spAutoFit/>
          </a:bodyPr>
          <a:lstStyle/>
          <a:p>
            <a:pPr>
              <a:spcBef>
                <a:spcPct val="50000"/>
              </a:spcBef>
            </a:pPr>
            <a:r>
              <a:rPr lang="en-US" sz="2000" b="1" dirty="0">
                <a:cs typeface="Arial" charset="0"/>
              </a:rPr>
              <a:t>So, </a:t>
            </a:r>
            <a:r>
              <a:rPr lang="en-US" sz="2000" b="1" dirty="0">
                <a:solidFill>
                  <a:srgbClr val="00B050"/>
                </a:solidFill>
                <a:cs typeface="Arial" charset="0"/>
              </a:rPr>
              <a:t>devices with less resistance draw more current from a given potential difference</a:t>
            </a:r>
            <a:r>
              <a:rPr lang="en-US" sz="2000" dirty="0">
                <a:cs typeface="Arial" charset="0"/>
              </a:rPr>
              <a:t>. </a:t>
            </a:r>
          </a:p>
          <a:p>
            <a:pPr>
              <a:spcBef>
                <a:spcPct val="50000"/>
              </a:spcBef>
            </a:pPr>
            <a:endParaRPr lang="en-US" sz="2000" dirty="0">
              <a:cs typeface="Arial" charset="0"/>
            </a:endParaRPr>
          </a:p>
        </p:txBody>
      </p:sp>
    </p:spTree>
    <p:extLst>
      <p:ext uri="{BB962C8B-B14F-4D97-AF65-F5344CB8AC3E}">
        <p14:creationId xmlns:p14="http://schemas.microsoft.com/office/powerpoint/2010/main" val="35607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56" grpId="0"/>
      <p:bldP spid="102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200" u="sng"/>
              <a:t>Questions</a:t>
            </a:r>
          </a:p>
        </p:txBody>
      </p:sp>
      <p:sp>
        <p:nvSpPr>
          <p:cNvPr id="11267" name="Rectangle 3"/>
          <p:cNvSpPr>
            <a:spLocks noGrp="1" noChangeArrowheads="1"/>
          </p:cNvSpPr>
          <p:nvPr>
            <p:ph type="body" idx="1"/>
          </p:nvPr>
        </p:nvSpPr>
        <p:spPr>
          <a:xfrm>
            <a:off x="609600" y="1295400"/>
            <a:ext cx="8305800" cy="5257800"/>
          </a:xfrm>
        </p:spPr>
        <p:txBody>
          <a:bodyPr/>
          <a:lstStyle/>
          <a:p>
            <a:pPr>
              <a:lnSpc>
                <a:spcPct val="80000"/>
              </a:lnSpc>
              <a:buFontTx/>
              <a:buNone/>
            </a:pPr>
            <a:r>
              <a:rPr lang="en-US" sz="1800"/>
              <a:t>(1) </a:t>
            </a:r>
            <a:r>
              <a:rPr lang="en-US" sz="2000"/>
              <a:t>A typical lamp cord has a resistance of 1 </a:t>
            </a:r>
            <a:r>
              <a:rPr lang="en-US" sz="2000">
                <a:latin typeface="Symbol" pitchFamily="18" charset="2"/>
              </a:rPr>
              <a:t>W</a:t>
            </a:r>
            <a:r>
              <a:rPr lang="en-US" sz="2000"/>
              <a:t> while a typical light bulb has resistance of 150 </a:t>
            </a:r>
            <a:r>
              <a:rPr lang="en-US" sz="2000">
                <a:latin typeface="Symbol" pitchFamily="18" charset="2"/>
              </a:rPr>
              <a:t>W</a:t>
            </a:r>
            <a:r>
              <a:rPr lang="en-US" sz="2000"/>
              <a:t>. If both are connected to a 120-V circuit, how much current is drawn?</a:t>
            </a:r>
          </a:p>
          <a:p>
            <a:pPr>
              <a:lnSpc>
                <a:spcPct val="80000"/>
              </a:lnSpc>
            </a:pPr>
            <a:endParaRPr lang="en-US" sz="2000"/>
          </a:p>
          <a:p>
            <a:pPr>
              <a:lnSpc>
                <a:spcPct val="80000"/>
              </a:lnSpc>
              <a:buFontTx/>
              <a:buNone/>
            </a:pPr>
            <a:r>
              <a:rPr lang="en-US" sz="2000"/>
              <a:t>			</a:t>
            </a:r>
            <a:r>
              <a:rPr lang="en-US" sz="2000">
                <a:solidFill>
                  <a:srgbClr val="993366"/>
                </a:solidFill>
              </a:rPr>
              <a:t>Current = Voltage/Resistance</a:t>
            </a:r>
          </a:p>
          <a:p>
            <a:pPr>
              <a:lnSpc>
                <a:spcPct val="80000"/>
              </a:lnSpc>
              <a:buFontTx/>
              <a:buNone/>
            </a:pPr>
            <a:r>
              <a:rPr lang="en-US" sz="2000">
                <a:solidFill>
                  <a:srgbClr val="993366"/>
                </a:solidFill>
              </a:rPr>
              <a:t>				= 120 / (1 + 150)</a:t>
            </a:r>
          </a:p>
          <a:p>
            <a:pPr>
              <a:lnSpc>
                <a:spcPct val="80000"/>
              </a:lnSpc>
              <a:buFontTx/>
              <a:buNone/>
            </a:pPr>
            <a:r>
              <a:rPr lang="en-US" sz="2000">
                <a:solidFill>
                  <a:srgbClr val="993366"/>
                </a:solidFill>
              </a:rPr>
              <a:t>				 = </a:t>
            </a:r>
            <a:r>
              <a:rPr lang="en-US" sz="2000" u="sng">
                <a:solidFill>
                  <a:srgbClr val="993366"/>
                </a:solidFill>
              </a:rPr>
              <a:t>0.79 Amperes</a:t>
            </a:r>
          </a:p>
          <a:p>
            <a:pPr>
              <a:lnSpc>
                <a:spcPct val="80000"/>
              </a:lnSpc>
              <a:buFontTx/>
              <a:buNone/>
            </a:pPr>
            <a:endParaRPr lang="en-US" sz="2000">
              <a:solidFill>
                <a:srgbClr val="993366"/>
              </a:solidFill>
            </a:endParaRPr>
          </a:p>
          <a:p>
            <a:pPr>
              <a:lnSpc>
                <a:spcPct val="80000"/>
              </a:lnSpc>
              <a:buFontTx/>
              <a:buNone/>
            </a:pPr>
            <a:r>
              <a:rPr lang="en-US" sz="2000"/>
              <a:t>(2) What is the resistance of an electric frying pan that draws 3 A from the same 120-V source? First, do you expect the resistance to be greater or less than in (1)?</a:t>
            </a:r>
          </a:p>
          <a:p>
            <a:pPr>
              <a:lnSpc>
                <a:spcPct val="80000"/>
              </a:lnSpc>
              <a:buFontTx/>
              <a:buNone/>
            </a:pPr>
            <a:endParaRPr lang="en-US" sz="2000"/>
          </a:p>
          <a:p>
            <a:pPr>
              <a:lnSpc>
                <a:spcPct val="80000"/>
              </a:lnSpc>
              <a:buFontTx/>
              <a:buNone/>
            </a:pPr>
            <a:r>
              <a:rPr lang="en-US" sz="2000"/>
              <a:t>		</a:t>
            </a:r>
            <a:r>
              <a:rPr lang="en-US" sz="2000">
                <a:solidFill>
                  <a:srgbClr val="993366"/>
                </a:solidFill>
              </a:rPr>
              <a:t>Since it draws more current, expect its resistance to be less:</a:t>
            </a:r>
          </a:p>
          <a:p>
            <a:pPr>
              <a:lnSpc>
                <a:spcPct val="80000"/>
              </a:lnSpc>
              <a:buFontTx/>
              <a:buNone/>
            </a:pPr>
            <a:r>
              <a:rPr lang="en-US" sz="2000">
                <a:solidFill>
                  <a:srgbClr val="993366"/>
                </a:solidFill>
              </a:rPr>
              <a:t>			Resistance = Voltage/Current</a:t>
            </a:r>
          </a:p>
          <a:p>
            <a:pPr>
              <a:lnSpc>
                <a:spcPct val="80000"/>
              </a:lnSpc>
              <a:buFontTx/>
              <a:buNone/>
            </a:pPr>
            <a:r>
              <a:rPr lang="en-US" sz="2000">
                <a:solidFill>
                  <a:srgbClr val="993366"/>
                </a:solidFill>
              </a:rPr>
              <a:t>				 = 120-V / 3-A</a:t>
            </a:r>
          </a:p>
          <a:p>
            <a:pPr>
              <a:lnSpc>
                <a:spcPct val="80000"/>
              </a:lnSpc>
              <a:buFontTx/>
              <a:buNone/>
            </a:pPr>
            <a:r>
              <a:rPr lang="en-US" sz="2000">
                <a:solidFill>
                  <a:srgbClr val="993366"/>
                </a:solidFill>
              </a:rPr>
              <a:t>				= </a:t>
            </a:r>
            <a:r>
              <a:rPr lang="en-US" sz="2000" u="sng">
                <a:solidFill>
                  <a:srgbClr val="993366"/>
                </a:solidFill>
              </a:rPr>
              <a:t>40 </a:t>
            </a:r>
            <a:r>
              <a:rPr lang="en-US" sz="2000" u="sng">
                <a:solidFill>
                  <a:srgbClr val="993366"/>
                </a:solidFill>
                <a:latin typeface="Symbol" pitchFamily="18" charset="2"/>
              </a:rPr>
              <a:t>W</a:t>
            </a:r>
          </a:p>
          <a:p>
            <a:pPr>
              <a:lnSpc>
                <a:spcPct val="80000"/>
              </a:lnSpc>
              <a:buFontTx/>
              <a:buNone/>
            </a:pPr>
            <a:r>
              <a:rPr lang="en-US" sz="2000">
                <a:solidFill>
                  <a:srgbClr val="993366"/>
                </a:solidFill>
              </a:rPr>
              <a:t>		</a:t>
            </a:r>
            <a:endParaRPr lang="en-US" sz="2000"/>
          </a:p>
        </p:txBody>
      </p:sp>
    </p:spTree>
    <p:extLst>
      <p:ext uri="{BB962C8B-B14F-4D97-AF65-F5344CB8AC3E}">
        <p14:creationId xmlns:p14="http://schemas.microsoft.com/office/powerpoint/2010/main" val="134495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2173</Words>
  <Application>Microsoft Office PowerPoint</Application>
  <PresentationFormat>On-screen Show (4:3)</PresentationFormat>
  <Paragraphs>270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Electric Current</vt:lpstr>
      <vt:lpstr>Electric current cont.</vt:lpstr>
      <vt:lpstr>Question</vt:lpstr>
      <vt:lpstr>PowerPoint Presentation</vt:lpstr>
      <vt:lpstr>Voltage sources</vt:lpstr>
      <vt:lpstr>Electrical Resistance</vt:lpstr>
      <vt:lpstr>Ohm’s Law</vt:lpstr>
      <vt:lpstr>Questions</vt:lpstr>
      <vt:lpstr>Electric Shock</vt:lpstr>
      <vt:lpstr>Electric shock cont.</vt:lpstr>
      <vt:lpstr>Clicker Question</vt:lpstr>
      <vt:lpstr>PowerPoint Presentation</vt:lpstr>
      <vt:lpstr>Direct Current and Alternating Current</vt:lpstr>
      <vt:lpstr>(Extra reading: Converting from ac to dc)</vt:lpstr>
      <vt:lpstr>Speed of electrons in a circuit.</vt:lpstr>
      <vt:lpstr>PowerPoint Presentation</vt:lpstr>
      <vt:lpstr>PowerPoint Presentation</vt:lpstr>
      <vt:lpstr>The “source” of electrons in a circuit</vt:lpstr>
      <vt:lpstr>Electric Power</vt:lpstr>
      <vt:lpstr>Question</vt:lpstr>
      <vt:lpstr>Electric circuits</vt:lpstr>
      <vt:lpstr>Parallel circuits</vt:lpstr>
      <vt:lpstr>PowerPoint Presentation</vt:lpstr>
      <vt:lpstr>PowerPoint Presentation</vt:lpstr>
      <vt:lpstr>Clicker Question</vt:lpstr>
      <vt:lpstr>Parallel Circuits and Overloading</vt:lpstr>
      <vt:lpstr>Parallel Circuits and Overloading cont.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neepa_m</dc:creator>
  <cp:lastModifiedBy>Phys100</cp:lastModifiedBy>
  <cp:revision>92</cp:revision>
  <dcterms:created xsi:type="dcterms:W3CDTF">2009-11-10T21:53:20Z</dcterms:created>
  <dcterms:modified xsi:type="dcterms:W3CDTF">2016-11-21T17:42:06Z</dcterms:modified>
</cp:coreProperties>
</file>