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82" r:id="rId7"/>
    <p:sldId id="262" r:id="rId8"/>
    <p:sldId id="263" r:id="rId9"/>
    <p:sldId id="264" r:id="rId10"/>
    <p:sldId id="265" r:id="rId11"/>
    <p:sldId id="266" r:id="rId12"/>
    <p:sldId id="267" r:id="rId13"/>
    <p:sldId id="268" r:id="rId14"/>
    <p:sldId id="290" r:id="rId15"/>
    <p:sldId id="269" r:id="rId16"/>
    <p:sldId id="270" r:id="rId17"/>
    <p:sldId id="271" r:id="rId18"/>
    <p:sldId id="272" r:id="rId19"/>
    <p:sldId id="273" r:id="rId20"/>
    <p:sldId id="275" r:id="rId21"/>
    <p:sldId id="276" r:id="rId22"/>
    <p:sldId id="277" r:id="rId23"/>
    <p:sldId id="278" r:id="rId24"/>
    <p:sldId id="279" r:id="rId25"/>
    <p:sldId id="285" r:id="rId26"/>
    <p:sldId id="280" r:id="rId27"/>
    <p:sldId id="281" r:id="rId28"/>
    <p:sldId id="288"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1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1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BF36561-27AC-462A-9A63-14F4D7095942}" type="slidenum">
              <a:rPr lang="en-US"/>
              <a:pPr/>
              <a:t>‹#›</a:t>
            </a:fld>
            <a:endParaRPr lang="en-US"/>
          </a:p>
        </p:txBody>
      </p:sp>
    </p:spTree>
    <p:extLst>
      <p:ext uri="{BB962C8B-B14F-4D97-AF65-F5344CB8AC3E}">
        <p14:creationId xmlns:p14="http://schemas.microsoft.com/office/powerpoint/2010/main" val="22320055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a:t>
            </a:fld>
            <a:endParaRPr lang="en-US"/>
          </a:p>
        </p:txBody>
      </p:sp>
    </p:spTree>
    <p:extLst>
      <p:ext uri="{BB962C8B-B14F-4D97-AF65-F5344CB8AC3E}">
        <p14:creationId xmlns:p14="http://schemas.microsoft.com/office/powerpoint/2010/main" val="934114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10</a:t>
            </a:fld>
            <a:endParaRPr lang="en-US"/>
          </a:p>
        </p:txBody>
      </p:sp>
    </p:spTree>
    <p:extLst>
      <p:ext uri="{BB962C8B-B14F-4D97-AF65-F5344CB8AC3E}">
        <p14:creationId xmlns:p14="http://schemas.microsoft.com/office/powerpoint/2010/main" val="257380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11</a:t>
            </a:fld>
            <a:endParaRPr lang="en-US"/>
          </a:p>
        </p:txBody>
      </p:sp>
    </p:spTree>
    <p:extLst>
      <p:ext uri="{BB962C8B-B14F-4D97-AF65-F5344CB8AC3E}">
        <p14:creationId xmlns:p14="http://schemas.microsoft.com/office/powerpoint/2010/main" val="140229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12</a:t>
            </a:fld>
            <a:endParaRPr lang="en-US"/>
          </a:p>
        </p:txBody>
      </p:sp>
    </p:spTree>
    <p:extLst>
      <p:ext uri="{BB962C8B-B14F-4D97-AF65-F5344CB8AC3E}">
        <p14:creationId xmlns:p14="http://schemas.microsoft.com/office/powerpoint/2010/main" val="14620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13</a:t>
            </a:fld>
            <a:endParaRPr lang="en-US"/>
          </a:p>
        </p:txBody>
      </p:sp>
    </p:spTree>
    <p:extLst>
      <p:ext uri="{BB962C8B-B14F-4D97-AF65-F5344CB8AC3E}">
        <p14:creationId xmlns:p14="http://schemas.microsoft.com/office/powerpoint/2010/main" val="179407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15</a:t>
            </a:fld>
            <a:endParaRPr lang="en-US"/>
          </a:p>
        </p:txBody>
      </p:sp>
    </p:spTree>
    <p:extLst>
      <p:ext uri="{BB962C8B-B14F-4D97-AF65-F5344CB8AC3E}">
        <p14:creationId xmlns:p14="http://schemas.microsoft.com/office/powerpoint/2010/main" val="3883517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A885B-1472-45EB-9392-1EC016CEF5D4}" type="slidenum">
              <a:rPr lang="en-US"/>
              <a:pPr/>
              <a:t>16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Make clicker qn on this</a:t>
            </a:r>
          </a:p>
        </p:txBody>
      </p:sp>
    </p:spTree>
    <p:extLst>
      <p:ext uri="{BB962C8B-B14F-4D97-AF65-F5344CB8AC3E}">
        <p14:creationId xmlns:p14="http://schemas.microsoft.com/office/powerpoint/2010/main" val="243914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17</a:t>
            </a:fld>
            <a:endParaRPr lang="en-US"/>
          </a:p>
        </p:txBody>
      </p:sp>
    </p:spTree>
    <p:extLst>
      <p:ext uri="{BB962C8B-B14F-4D97-AF65-F5344CB8AC3E}">
        <p14:creationId xmlns:p14="http://schemas.microsoft.com/office/powerpoint/2010/main" val="3440966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18</a:t>
            </a:fld>
            <a:endParaRPr lang="en-US"/>
          </a:p>
        </p:txBody>
      </p:sp>
    </p:spTree>
    <p:extLst>
      <p:ext uri="{BB962C8B-B14F-4D97-AF65-F5344CB8AC3E}">
        <p14:creationId xmlns:p14="http://schemas.microsoft.com/office/powerpoint/2010/main" val="332757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19</a:t>
            </a:fld>
            <a:endParaRPr lang="en-US"/>
          </a:p>
        </p:txBody>
      </p:sp>
    </p:spTree>
    <p:extLst>
      <p:ext uri="{BB962C8B-B14F-4D97-AF65-F5344CB8AC3E}">
        <p14:creationId xmlns:p14="http://schemas.microsoft.com/office/powerpoint/2010/main" val="4127484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4415D-0A5E-4D2E-97EC-D8B0C6A95578}" type="slidenum">
              <a:rPr lang="en-US"/>
              <a:pPr/>
              <a:t>20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Start here after Thanksgiving.</a:t>
            </a:r>
          </a:p>
        </p:txBody>
      </p:sp>
    </p:spTree>
    <p:extLst>
      <p:ext uri="{BB962C8B-B14F-4D97-AF65-F5344CB8AC3E}">
        <p14:creationId xmlns:p14="http://schemas.microsoft.com/office/powerpoint/2010/main" val="171092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A3611-0D52-4937-966F-F538EA93F59D}"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0394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21</a:t>
            </a:fld>
            <a:endParaRPr lang="en-US"/>
          </a:p>
        </p:txBody>
      </p:sp>
    </p:spTree>
    <p:extLst>
      <p:ext uri="{BB962C8B-B14F-4D97-AF65-F5344CB8AC3E}">
        <p14:creationId xmlns:p14="http://schemas.microsoft.com/office/powerpoint/2010/main" val="1473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22</a:t>
            </a:fld>
            <a:endParaRPr lang="en-US"/>
          </a:p>
        </p:txBody>
      </p:sp>
    </p:spTree>
    <p:extLst>
      <p:ext uri="{BB962C8B-B14F-4D97-AF65-F5344CB8AC3E}">
        <p14:creationId xmlns:p14="http://schemas.microsoft.com/office/powerpoint/2010/main" val="421147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23</a:t>
            </a:fld>
            <a:endParaRPr lang="en-US"/>
          </a:p>
        </p:txBody>
      </p:sp>
    </p:spTree>
    <p:extLst>
      <p:ext uri="{BB962C8B-B14F-4D97-AF65-F5344CB8AC3E}">
        <p14:creationId xmlns:p14="http://schemas.microsoft.com/office/powerpoint/2010/main" val="3569365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24</a:t>
            </a:fld>
            <a:endParaRPr lang="en-US"/>
          </a:p>
        </p:txBody>
      </p:sp>
    </p:spTree>
    <p:extLst>
      <p:ext uri="{BB962C8B-B14F-4D97-AF65-F5344CB8AC3E}">
        <p14:creationId xmlns:p14="http://schemas.microsoft.com/office/powerpoint/2010/main" val="270525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25</a:t>
            </a:fld>
            <a:endParaRPr lang="en-US"/>
          </a:p>
        </p:txBody>
      </p:sp>
    </p:spTree>
    <p:extLst>
      <p:ext uri="{BB962C8B-B14F-4D97-AF65-F5344CB8AC3E}">
        <p14:creationId xmlns:p14="http://schemas.microsoft.com/office/powerpoint/2010/main" val="45687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26</a:t>
            </a:fld>
            <a:endParaRPr lang="en-US"/>
          </a:p>
        </p:txBody>
      </p:sp>
    </p:spTree>
    <p:extLst>
      <p:ext uri="{BB962C8B-B14F-4D97-AF65-F5344CB8AC3E}">
        <p14:creationId xmlns:p14="http://schemas.microsoft.com/office/powerpoint/2010/main" val="212387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27</a:t>
            </a:fld>
            <a:endParaRPr lang="en-US"/>
          </a:p>
        </p:txBody>
      </p:sp>
    </p:spTree>
    <p:extLst>
      <p:ext uri="{BB962C8B-B14F-4D97-AF65-F5344CB8AC3E}">
        <p14:creationId xmlns:p14="http://schemas.microsoft.com/office/powerpoint/2010/main" val="18763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3</a:t>
            </a:fld>
            <a:endParaRPr lang="en-US"/>
          </a:p>
        </p:txBody>
      </p:sp>
    </p:spTree>
    <p:extLst>
      <p:ext uri="{BB962C8B-B14F-4D97-AF65-F5344CB8AC3E}">
        <p14:creationId xmlns:p14="http://schemas.microsoft.com/office/powerpoint/2010/main" val="232571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4</a:t>
            </a:fld>
            <a:endParaRPr lang="en-US"/>
          </a:p>
        </p:txBody>
      </p:sp>
    </p:spTree>
    <p:extLst>
      <p:ext uri="{BB962C8B-B14F-4D97-AF65-F5344CB8AC3E}">
        <p14:creationId xmlns:p14="http://schemas.microsoft.com/office/powerpoint/2010/main" val="32573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7AB7A-E9C3-4806-BDA0-43AA64D9588C}" type="slidenum">
              <a:rPr lang="en-US"/>
              <a:pPr/>
              <a:t>5</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t>Need figure?</a:t>
            </a:r>
          </a:p>
        </p:txBody>
      </p:sp>
    </p:spTree>
    <p:extLst>
      <p:ext uri="{BB962C8B-B14F-4D97-AF65-F5344CB8AC3E}">
        <p14:creationId xmlns:p14="http://schemas.microsoft.com/office/powerpoint/2010/main" val="160116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6</a:t>
            </a:fld>
            <a:endParaRPr lang="en-US"/>
          </a:p>
        </p:txBody>
      </p:sp>
    </p:spTree>
    <p:extLst>
      <p:ext uri="{BB962C8B-B14F-4D97-AF65-F5344CB8AC3E}">
        <p14:creationId xmlns:p14="http://schemas.microsoft.com/office/powerpoint/2010/main" val="255814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8192B-ABD7-4163-A724-66167C519962}" type="slidenum">
              <a:rPr lang="en-US"/>
              <a:pPr/>
              <a:t>7</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8292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8</a:t>
            </a:fld>
            <a:endParaRPr lang="en-US"/>
          </a:p>
        </p:txBody>
      </p:sp>
    </p:spTree>
    <p:extLst>
      <p:ext uri="{BB962C8B-B14F-4D97-AF65-F5344CB8AC3E}">
        <p14:creationId xmlns:p14="http://schemas.microsoft.com/office/powerpoint/2010/main" val="39506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F36561-27AC-462A-9A63-14F4D7095942}" type="slidenum">
              <a:rPr lang="en-US" smtClean="0"/>
              <a:pPr/>
              <a:t>9</a:t>
            </a:fld>
            <a:endParaRPr lang="en-US"/>
          </a:p>
        </p:txBody>
      </p:sp>
    </p:spTree>
    <p:extLst>
      <p:ext uri="{BB962C8B-B14F-4D97-AF65-F5344CB8AC3E}">
        <p14:creationId xmlns:p14="http://schemas.microsoft.com/office/powerpoint/2010/main" val="305955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31807C-CF3D-4B59-9A52-0BFA994F75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7EEDC9-53DE-449A-B32F-BFD76030A2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3E67EA-CEA0-438C-9883-C8B74B0F316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ED56576-8CCB-4E22-8EB9-F420312D200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4AB377-8D68-430D-B89E-A8BFC0D6769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48375C-AF5B-47F9-8327-2D9DCE6635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DCCA91-F3FE-4F01-86F1-66BB051429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1D0958-0908-4DAF-904C-0B6752565C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0C446E0-23B1-448E-B576-D43267A835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FBAFB08-87A4-4704-9F6B-0BFDA7A0E4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EE7BF2-6FA2-4540-A3FD-8660E8C6A9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77053C-EF6C-4708-BF97-3A1ACCACEF5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CD7C4-137B-425D-914F-DF1846C55FF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45897D-B3A6-4CE2-B89A-BDE653B1BE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0" y="749974"/>
            <a:ext cx="7315200" cy="2308324"/>
          </a:xfrm>
          <a:prstGeom prst="rect">
            <a:avLst/>
          </a:prstGeom>
          <a:noFill/>
          <a:ln w="9525">
            <a:noFill/>
            <a:miter lim="800000"/>
            <a:headEnd/>
            <a:tailEnd/>
          </a:ln>
          <a:effectLst/>
        </p:spPr>
        <p:txBody>
          <a:bodyPr wrap="square">
            <a:spAutoFit/>
          </a:bodyPr>
          <a:lstStyle/>
          <a:p>
            <a:pPr algn="ctr">
              <a:spcBef>
                <a:spcPct val="50000"/>
              </a:spcBef>
            </a:pPr>
            <a:r>
              <a:rPr lang="en-US" sz="3600" b="1" dirty="0" smtClean="0">
                <a:cs typeface="Arial" charset="0"/>
              </a:rPr>
              <a:t>Today:</a:t>
            </a:r>
          </a:p>
          <a:p>
            <a:pPr algn="ctr">
              <a:spcBef>
                <a:spcPct val="50000"/>
              </a:spcBef>
            </a:pPr>
            <a:r>
              <a:rPr lang="en-US" sz="3600" dirty="0" smtClean="0">
                <a:cs typeface="Arial" charset="0"/>
              </a:rPr>
              <a:t>Finish a couple of slides </a:t>
            </a:r>
            <a:r>
              <a:rPr lang="en-US" sz="3600" dirty="0" err="1" smtClean="0">
                <a:cs typeface="Arial" charset="0"/>
              </a:rPr>
              <a:t>Ch</a:t>
            </a:r>
            <a:r>
              <a:rPr lang="en-US" sz="3600" dirty="0" smtClean="0">
                <a:cs typeface="Arial" charset="0"/>
              </a:rPr>
              <a:t> 23</a:t>
            </a:r>
            <a:endParaRPr lang="en-US" sz="3600" dirty="0" smtClean="0">
              <a:cs typeface="Arial" charset="0"/>
            </a:endParaRPr>
          </a:p>
          <a:p>
            <a:pPr algn="ctr">
              <a:spcBef>
                <a:spcPct val="50000"/>
              </a:spcBef>
            </a:pPr>
            <a:r>
              <a:rPr lang="en-US" sz="3600" dirty="0" smtClean="0">
                <a:cs typeface="Arial" charset="0"/>
              </a:rPr>
              <a:t>Chapter </a:t>
            </a:r>
            <a:r>
              <a:rPr lang="en-US" sz="3600" dirty="0" smtClean="0">
                <a:cs typeface="Arial" charset="0"/>
              </a:rPr>
              <a:t>24</a:t>
            </a:r>
            <a:r>
              <a:rPr lang="en-US" sz="3600" dirty="0">
                <a:cs typeface="Arial" charset="0"/>
              </a:rPr>
              <a:t>: Magnetism</a:t>
            </a:r>
          </a:p>
        </p:txBody>
      </p:sp>
      <p:sp>
        <p:nvSpPr>
          <p:cNvPr id="3075" name="Rectangle 3"/>
          <p:cNvSpPr>
            <a:spLocks noChangeArrowheads="1"/>
          </p:cNvSpPr>
          <p:nvPr/>
        </p:nvSpPr>
        <p:spPr bwMode="auto">
          <a:xfrm>
            <a:off x="457200" y="304800"/>
            <a:ext cx="8229600" cy="4572000"/>
          </a:xfrm>
          <a:prstGeom prst="rect">
            <a:avLst/>
          </a:prstGeom>
          <a:noFill/>
          <a:ln w="57150">
            <a:solidFill>
              <a:schemeClr val="accent2"/>
            </a:solidFill>
            <a:miter lim="800000"/>
            <a:headEnd/>
            <a:tailEnd/>
          </a:ln>
          <a:effectLst/>
        </p:spPr>
        <p:txBody>
          <a:bodyPr wrap="none" anchor="ctr"/>
          <a:lstStyle/>
          <a:p>
            <a:endParaRPr lang="en-US"/>
          </a:p>
        </p:txBody>
      </p:sp>
      <p:sp>
        <p:nvSpPr>
          <p:cNvPr id="4" name="TextBox 3"/>
          <p:cNvSpPr txBox="1"/>
          <p:nvPr/>
        </p:nvSpPr>
        <p:spPr>
          <a:xfrm>
            <a:off x="990600" y="3505200"/>
            <a:ext cx="7086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1143000"/>
          </a:xfrm>
        </p:spPr>
        <p:txBody>
          <a:bodyPr/>
          <a:lstStyle/>
          <a:p>
            <a:r>
              <a:rPr lang="en-US" sz="3200" b="1"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066800"/>
            <a:ext cx="8229600" cy="1143000"/>
          </a:xfrm>
        </p:spPr>
        <p:txBody>
          <a:bodyPr/>
          <a:lstStyle/>
          <a:p>
            <a:pPr algn="l"/>
            <a:r>
              <a:rPr lang="en-US" sz="2400" u="sng"/>
              <a:t>Question: </a:t>
            </a:r>
            <a:r>
              <a:rPr lang="en-US" sz="2400"/>
              <a:t>Place an unmagnetized piece of iron in a magnetic field (eg iron filings near a magnet). Why is it attracted to the magnet?</a:t>
            </a:r>
          </a:p>
        </p:txBody>
      </p:sp>
      <p:sp>
        <p:nvSpPr>
          <p:cNvPr id="16387" name="Text Box 3"/>
          <p:cNvSpPr txBox="1">
            <a:spLocks noChangeArrowheads="1"/>
          </p:cNvSpPr>
          <p:nvPr/>
        </p:nvSpPr>
        <p:spPr bwMode="auto">
          <a:xfrm>
            <a:off x="762000" y="2514600"/>
            <a:ext cx="7315200" cy="2100263"/>
          </a:xfrm>
          <a:prstGeom prst="rect">
            <a:avLst/>
          </a:prstGeom>
          <a:noFill/>
          <a:ln w="9525">
            <a:noFill/>
            <a:miter lim="800000"/>
            <a:headEnd/>
            <a:tailEnd/>
          </a:ln>
          <a:effectLst/>
        </p:spPr>
        <p:txBody>
          <a:bodyPr>
            <a:spAutoFit/>
          </a:bodyPr>
          <a:lstStyle/>
          <a:p>
            <a:pPr>
              <a:spcBef>
                <a:spcPct val="50000"/>
              </a:spcBef>
            </a:pPr>
            <a:r>
              <a:rPr lang="en-US" sz="2400">
                <a:solidFill>
                  <a:srgbClr val="993366"/>
                </a:solidFill>
                <a:cs typeface="Arial" charset="0"/>
              </a:rPr>
              <a:t>Because the field brings domains of the iron piece into alignment. So the iron piece develops a N and S pole. The induced N is then attracted to the permanent magnet’s S, etc.</a:t>
            </a:r>
          </a:p>
          <a:p>
            <a:pPr>
              <a:spcBef>
                <a:spcPct val="50000"/>
              </a:spcBef>
            </a:pPr>
            <a:r>
              <a:rPr lang="en-US" sz="2400" i="1">
                <a:solidFill>
                  <a:srgbClr val="993366"/>
                </a:solidFill>
                <a:cs typeface="Arial" charset="0"/>
              </a:rPr>
              <a:t>(c.f. concept of polarization in electric case)</a:t>
            </a:r>
          </a:p>
        </p:txBody>
      </p:sp>
      <p:sp>
        <p:nvSpPr>
          <p:cNvPr id="16388" name="Text Box 4"/>
          <p:cNvSpPr txBox="1">
            <a:spLocks noChangeArrowheads="1"/>
          </p:cNvSpPr>
          <p:nvPr/>
        </p:nvSpPr>
        <p:spPr bwMode="auto">
          <a:xfrm>
            <a:off x="381000" y="5029200"/>
            <a:ext cx="8458200" cy="1187450"/>
          </a:xfrm>
          <a:prstGeom prst="rect">
            <a:avLst/>
          </a:prstGeom>
          <a:noFill/>
          <a:ln w="9525">
            <a:noFill/>
            <a:miter lim="800000"/>
            <a:headEnd/>
            <a:tailEnd/>
          </a:ln>
          <a:effectLst/>
        </p:spPr>
        <p:txBody>
          <a:bodyPr>
            <a:spAutoFit/>
          </a:bodyPr>
          <a:lstStyle/>
          <a:p>
            <a:pPr>
              <a:spcBef>
                <a:spcPct val="50000"/>
              </a:spcBef>
            </a:pPr>
            <a:r>
              <a:rPr lang="en-US" sz="2400">
                <a:cs typeface="Arial" charset="0"/>
              </a:rPr>
              <a:t>In fact, most iron-containing objects around you are magnetized to some extent – largely induced by Earth’s magnetic field.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077200" cy="715963"/>
          </a:xfrm>
        </p:spPr>
        <p:txBody>
          <a:bodyPr/>
          <a:lstStyle/>
          <a:p>
            <a:r>
              <a:rPr lang="en-US" sz="3200" u="sng"/>
              <a:t>Electric currents and magnetic fields</a:t>
            </a:r>
          </a:p>
        </p:txBody>
      </p:sp>
      <p:sp>
        <p:nvSpPr>
          <p:cNvPr id="17411" name="Rectangle 3"/>
          <p:cNvSpPr>
            <a:spLocks noGrp="1" noChangeArrowheads="1"/>
          </p:cNvSpPr>
          <p:nvPr>
            <p:ph type="body" sz="half" idx="1"/>
          </p:nvPr>
        </p:nvSpPr>
        <p:spPr>
          <a:xfrm>
            <a:off x="457200" y="762000"/>
            <a:ext cx="5486400" cy="4525963"/>
          </a:xfrm>
        </p:spPr>
        <p:txBody>
          <a:bodyPr/>
          <a:lstStyle/>
          <a:p>
            <a:r>
              <a:rPr lang="en-US" sz="2400" dirty="0"/>
              <a:t>Current = moving charges, so </a:t>
            </a:r>
            <a:r>
              <a:rPr lang="en-US" sz="2400" dirty="0">
                <a:solidFill>
                  <a:srgbClr val="00B050"/>
                </a:solidFill>
              </a:rPr>
              <a:t>current produces magnetic field.</a:t>
            </a:r>
          </a:p>
          <a:p>
            <a:pPr>
              <a:buFontTx/>
              <a:buNone/>
            </a:pPr>
            <a:endParaRPr lang="en-US" sz="2400" dirty="0"/>
          </a:p>
          <a:p>
            <a:pPr>
              <a:buFontTx/>
              <a:buNone/>
            </a:pPr>
            <a:r>
              <a:rPr lang="en-US" sz="2000" dirty="0" err="1"/>
              <a:t>Eg</a:t>
            </a:r>
            <a:r>
              <a:rPr lang="en-US" sz="2000" dirty="0"/>
              <a:t>: put compasses around current-carrying wire: needles align circularly – </a:t>
            </a:r>
            <a:r>
              <a:rPr lang="en-US" sz="2000" dirty="0">
                <a:solidFill>
                  <a:srgbClr val="00B0F0"/>
                </a:solidFill>
              </a:rPr>
              <a:t>Magnetic field lines form circ. loops around wire.</a:t>
            </a:r>
          </a:p>
          <a:p>
            <a:pPr>
              <a:buFontTx/>
              <a:buNone/>
            </a:pPr>
            <a:r>
              <a:rPr lang="en-US" sz="2000" dirty="0"/>
              <a:t>If reverse direction of current, all needles reverse direction</a:t>
            </a:r>
          </a:p>
        </p:txBody>
      </p:sp>
      <p:pic>
        <p:nvPicPr>
          <p:cNvPr id="17412" name="Picture 4" descr="24-08Figure_FIG"/>
          <p:cNvPicPr>
            <a:picLocks noGrp="1" noChangeAspect="1" noChangeArrowheads="1"/>
          </p:cNvPicPr>
          <p:nvPr>
            <p:ph sz="quarter" idx="2"/>
          </p:nvPr>
        </p:nvPicPr>
        <p:blipFill>
          <a:blip r:embed="rId3" cstate="print"/>
          <a:srcRect/>
          <a:stretch>
            <a:fillRect/>
          </a:stretch>
        </p:blipFill>
        <p:spPr>
          <a:xfrm>
            <a:off x="5811838" y="1219200"/>
            <a:ext cx="2008187" cy="2566988"/>
          </a:xfrm>
          <a:noFill/>
          <a:ln/>
        </p:spPr>
      </p:pic>
      <p:pic>
        <p:nvPicPr>
          <p:cNvPr id="17413" name="Picture 5" descr="24-09Figure_FIG"/>
          <p:cNvPicPr>
            <a:picLocks noGrp="1" noChangeAspect="1" noChangeArrowheads="1"/>
          </p:cNvPicPr>
          <p:nvPr>
            <p:ph sz="quarter" idx="3"/>
          </p:nvPr>
        </p:nvPicPr>
        <p:blipFill>
          <a:blip r:embed="rId4"/>
          <a:srcRect l="65428"/>
          <a:stretch>
            <a:fillRect/>
          </a:stretch>
        </p:blipFill>
        <p:spPr>
          <a:xfrm>
            <a:off x="7848600" y="1143000"/>
            <a:ext cx="817563" cy="3065463"/>
          </a:xfrm>
          <a:noFill/>
          <a:ln/>
        </p:spPr>
      </p:pic>
      <p:sp>
        <p:nvSpPr>
          <p:cNvPr id="17414" name="Text Box 6"/>
          <p:cNvSpPr txBox="1">
            <a:spLocks noChangeArrowheads="1"/>
          </p:cNvSpPr>
          <p:nvPr/>
        </p:nvSpPr>
        <p:spPr bwMode="auto">
          <a:xfrm>
            <a:off x="381000" y="4038600"/>
            <a:ext cx="7772400" cy="82232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If bend wire around into a loop, field loops get bunched in the middle, all pointing in the same direction there:</a:t>
            </a:r>
          </a:p>
        </p:txBody>
      </p:sp>
      <p:pic>
        <p:nvPicPr>
          <p:cNvPr id="17415" name="Picture 7" descr="24-09Figure_FIG"/>
          <p:cNvPicPr>
            <a:picLocks noChangeAspect="1" noChangeArrowheads="1"/>
          </p:cNvPicPr>
          <p:nvPr/>
        </p:nvPicPr>
        <p:blipFill>
          <a:blip r:embed="rId5"/>
          <a:srcRect t="27083" b="7631"/>
          <a:stretch>
            <a:fillRect/>
          </a:stretch>
        </p:blipFill>
        <p:spPr bwMode="auto">
          <a:xfrm>
            <a:off x="5029200" y="4902200"/>
            <a:ext cx="3886200" cy="1955800"/>
          </a:xfrm>
          <a:prstGeom prst="rect">
            <a:avLst/>
          </a:prstGeom>
          <a:noFill/>
        </p:spPr>
      </p:pic>
      <p:sp>
        <p:nvSpPr>
          <p:cNvPr id="17416" name="Text Box 8"/>
          <p:cNvSpPr txBox="1">
            <a:spLocks noChangeArrowheads="1"/>
          </p:cNvSpPr>
          <p:nvPr/>
        </p:nvSpPr>
        <p:spPr bwMode="auto">
          <a:xfrm>
            <a:off x="304800" y="5715000"/>
            <a:ext cx="5029200" cy="830997"/>
          </a:xfrm>
          <a:prstGeom prst="rect">
            <a:avLst/>
          </a:prstGeom>
          <a:noFill/>
          <a:ln w="9525">
            <a:noFill/>
            <a:miter lim="800000"/>
            <a:headEnd/>
            <a:tailEnd/>
          </a:ln>
          <a:effectLst/>
        </p:spPr>
        <p:txBody>
          <a:bodyPr>
            <a:spAutoFit/>
          </a:bodyPr>
          <a:lstStyle/>
          <a:p>
            <a:pPr>
              <a:spcBef>
                <a:spcPct val="50000"/>
              </a:spcBef>
              <a:buFontTx/>
              <a:buChar char="•"/>
            </a:pPr>
            <a:r>
              <a:rPr lang="en-US" b="1" dirty="0">
                <a:cs typeface="Arial" charset="0"/>
              </a:rPr>
              <a:t> </a:t>
            </a:r>
            <a:r>
              <a:rPr lang="en-US" sz="2400" b="1" dirty="0">
                <a:solidFill>
                  <a:srgbClr val="00B050"/>
                </a:solidFill>
                <a:cs typeface="Arial" charset="0"/>
              </a:rPr>
              <a:t>Electromagnet </a:t>
            </a:r>
            <a:r>
              <a:rPr lang="en-US" sz="2400" dirty="0">
                <a:solidFill>
                  <a:srgbClr val="00B050"/>
                </a:solidFill>
                <a:cs typeface="Arial" charset="0"/>
              </a:rPr>
              <a:t>= current-carrying coil of wire.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5105400" cy="792163"/>
          </a:xfrm>
        </p:spPr>
        <p:txBody>
          <a:bodyPr/>
          <a:lstStyle/>
          <a:p>
            <a:pPr algn="l"/>
            <a:r>
              <a:rPr lang="en-US" sz="2400" u="sng"/>
              <a:t>Electromagnets cont.</a:t>
            </a:r>
          </a:p>
        </p:txBody>
      </p:sp>
      <p:sp>
        <p:nvSpPr>
          <p:cNvPr id="18435" name="Rectangle 3"/>
          <p:cNvSpPr>
            <a:spLocks noGrp="1" noChangeArrowheads="1"/>
          </p:cNvSpPr>
          <p:nvPr>
            <p:ph type="body" sz="half" idx="1"/>
          </p:nvPr>
        </p:nvSpPr>
        <p:spPr>
          <a:xfrm>
            <a:off x="0" y="685800"/>
            <a:ext cx="5943600" cy="2362200"/>
          </a:xfrm>
        </p:spPr>
        <p:txBody>
          <a:bodyPr/>
          <a:lstStyle/>
          <a:p>
            <a:r>
              <a:rPr lang="en-US" sz="2400" dirty="0"/>
              <a:t>Can increase strength of field by </a:t>
            </a:r>
          </a:p>
          <a:p>
            <a:pPr>
              <a:buFontTx/>
              <a:buNone/>
            </a:pPr>
            <a:r>
              <a:rPr lang="en-US" sz="2400" dirty="0"/>
              <a:t> 		 </a:t>
            </a:r>
            <a:r>
              <a:rPr lang="en-US" sz="2400" dirty="0">
                <a:solidFill>
                  <a:srgbClr val="00B050"/>
                </a:solidFill>
              </a:rPr>
              <a:t>- increasing current</a:t>
            </a:r>
          </a:p>
          <a:p>
            <a:pPr>
              <a:buFontTx/>
              <a:buNone/>
            </a:pPr>
            <a:r>
              <a:rPr lang="en-US" sz="2400" dirty="0"/>
              <a:t>		 - using </a:t>
            </a:r>
            <a:r>
              <a:rPr lang="en-US" sz="2400" dirty="0">
                <a:solidFill>
                  <a:srgbClr val="00B050"/>
                </a:solidFill>
              </a:rPr>
              <a:t>several overlapping coils </a:t>
            </a:r>
            <a:r>
              <a:rPr lang="en-US" sz="2400" dirty="0"/>
              <a:t>(intensity grows as # of coils)</a:t>
            </a:r>
          </a:p>
          <a:p>
            <a:pPr>
              <a:buFontTx/>
              <a:buNone/>
            </a:pPr>
            <a:r>
              <a:rPr lang="en-US" sz="2400" dirty="0"/>
              <a:t>		 - </a:t>
            </a:r>
            <a:r>
              <a:rPr lang="en-US" sz="2400" dirty="0">
                <a:solidFill>
                  <a:srgbClr val="00B050"/>
                </a:solidFill>
              </a:rPr>
              <a:t>putting an iron core within the coil </a:t>
            </a:r>
            <a:r>
              <a:rPr lang="en-US" sz="2400" dirty="0"/>
              <a:t>(mag domains of iron induced into alignment and so add to the field)</a:t>
            </a:r>
          </a:p>
          <a:p>
            <a:pPr>
              <a:buFontTx/>
              <a:buNone/>
            </a:pPr>
            <a:endParaRPr lang="en-US" sz="2400" dirty="0"/>
          </a:p>
        </p:txBody>
      </p:sp>
      <p:pic>
        <p:nvPicPr>
          <p:cNvPr id="18436" name="Picture 4" descr="fig24-10c"/>
          <p:cNvPicPr>
            <a:picLocks noGrp="1" noChangeAspect="1" noChangeArrowheads="1"/>
          </p:cNvPicPr>
          <p:nvPr>
            <p:ph sz="half" idx="2"/>
          </p:nvPr>
        </p:nvPicPr>
        <p:blipFill>
          <a:blip r:embed="rId3"/>
          <a:srcRect/>
          <a:stretch>
            <a:fillRect/>
          </a:stretch>
        </p:blipFill>
        <p:spPr>
          <a:xfrm>
            <a:off x="6102350" y="228600"/>
            <a:ext cx="2503488" cy="3048000"/>
          </a:xfrm>
          <a:noFill/>
          <a:ln/>
        </p:spPr>
      </p:pic>
      <p:sp>
        <p:nvSpPr>
          <p:cNvPr id="18437" name="Text Box 5"/>
          <p:cNvSpPr txBox="1">
            <a:spLocks noChangeArrowheads="1"/>
          </p:cNvSpPr>
          <p:nvPr/>
        </p:nvSpPr>
        <p:spPr bwMode="auto">
          <a:xfrm>
            <a:off x="0" y="3810000"/>
            <a:ext cx="8839200" cy="2677656"/>
          </a:xfrm>
          <a:prstGeom prst="rect">
            <a:avLst/>
          </a:prstGeom>
          <a:noFill/>
          <a:ln w="9525">
            <a:noFill/>
            <a:miter lim="800000"/>
            <a:headEnd/>
            <a:tailEnd/>
          </a:ln>
          <a:effectLst/>
        </p:spPr>
        <p:txBody>
          <a:bodyPr>
            <a:spAutoFit/>
          </a:bodyPr>
          <a:lstStyle/>
          <a:p>
            <a:pPr>
              <a:buFontTx/>
              <a:buChar char="•"/>
            </a:pPr>
            <a:r>
              <a:rPr lang="en-US" dirty="0">
                <a:cs typeface="Arial" charset="0"/>
              </a:rPr>
              <a:t> </a:t>
            </a:r>
            <a:r>
              <a:rPr lang="en-US" sz="2400" dirty="0" err="1">
                <a:cs typeface="Arial" charset="0"/>
              </a:rPr>
              <a:t>Eg</a:t>
            </a:r>
            <a:r>
              <a:rPr lang="en-US" sz="2400" dirty="0">
                <a:cs typeface="Arial" charset="0"/>
              </a:rPr>
              <a:t>. Used to lift cars in junkyards. </a:t>
            </a:r>
          </a:p>
          <a:p>
            <a:r>
              <a:rPr lang="en-US" sz="2400" dirty="0">
                <a:cs typeface="Arial" charset="0"/>
              </a:rPr>
              <a:t>Limiting factors – heating  from large currents (due to electrical resistance) </a:t>
            </a:r>
          </a:p>
          <a:p>
            <a:r>
              <a:rPr lang="en-US" sz="2400" dirty="0">
                <a:cs typeface="Arial" charset="0"/>
              </a:rPr>
              <a:t>	         </a:t>
            </a:r>
            <a:r>
              <a:rPr lang="en-US" sz="2400" dirty="0" smtClean="0">
                <a:cs typeface="Arial" charset="0"/>
              </a:rPr>
              <a:t>-- </a:t>
            </a:r>
            <a:r>
              <a:rPr lang="en-US" sz="2400" dirty="0">
                <a:cs typeface="Arial" charset="0"/>
              </a:rPr>
              <a:t>saturation of domains (</a:t>
            </a:r>
            <a:r>
              <a:rPr lang="en-US" sz="2400" dirty="0" smtClean="0">
                <a:cs typeface="Arial" charset="0"/>
              </a:rPr>
              <a:t>i.e. </a:t>
            </a:r>
            <a:r>
              <a:rPr lang="en-US" sz="2400" dirty="0">
                <a:cs typeface="Arial" charset="0"/>
              </a:rPr>
              <a:t>all aligned) in iron core</a:t>
            </a:r>
          </a:p>
          <a:p>
            <a:pPr>
              <a:buFontTx/>
              <a:buChar char="•"/>
            </a:pPr>
            <a:endParaRPr lang="en-US" sz="2400" dirty="0">
              <a:cs typeface="Arial" charset="0"/>
            </a:endParaRPr>
          </a:p>
          <a:p>
            <a:pPr>
              <a:buFontTx/>
              <a:buChar char="•"/>
            </a:pPr>
            <a:r>
              <a:rPr lang="en-US" sz="2400" dirty="0">
                <a:cs typeface="Arial" charset="0"/>
              </a:rPr>
              <a:t> Most powerful use superconductors (and no iron core) since can conduct large currents (almost zero resistance)…maglev…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74691"/>
            <a:ext cx="4572000" cy="523220"/>
          </a:xfrm>
          <a:prstGeom prst="rect">
            <a:avLst/>
          </a:prstGeom>
          <a:noFill/>
        </p:spPr>
        <p:txBody>
          <a:bodyPr wrap="square" rtlCol="0">
            <a:spAutoFit/>
          </a:bodyPr>
          <a:lstStyle/>
          <a:p>
            <a:pPr algn="ctr"/>
            <a:r>
              <a:rPr lang="en-US" sz="2800" u="sng" dirty="0" smtClean="0"/>
              <a:t>Clicker Question</a:t>
            </a:r>
            <a:endParaRPr lang="en-US" sz="2800" u="sng" dirty="0"/>
          </a:p>
        </p:txBody>
      </p:sp>
    </p:spTree>
    <p:extLst>
      <p:ext uri="{BB962C8B-B14F-4D97-AF65-F5344CB8AC3E}">
        <p14:creationId xmlns:p14="http://schemas.microsoft.com/office/powerpoint/2010/main" val="3896216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200" u="sng"/>
              <a:t>Magnetic force on moving charged particles</a:t>
            </a:r>
          </a:p>
        </p:txBody>
      </p:sp>
      <p:sp>
        <p:nvSpPr>
          <p:cNvPr id="19459" name="Text Box 3"/>
          <p:cNvSpPr txBox="1">
            <a:spLocks noChangeArrowheads="1"/>
          </p:cNvSpPr>
          <p:nvPr/>
        </p:nvSpPr>
        <p:spPr bwMode="auto">
          <a:xfrm>
            <a:off x="609600" y="923925"/>
            <a:ext cx="8534400" cy="6001643"/>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When a charge is </a:t>
            </a:r>
            <a:r>
              <a:rPr lang="en-US" sz="2400" i="1" dirty="0">
                <a:cs typeface="Arial" charset="0"/>
              </a:rPr>
              <a:t>moving</a:t>
            </a:r>
            <a:r>
              <a:rPr lang="en-US" sz="2400" dirty="0">
                <a:cs typeface="Arial" charset="0"/>
              </a:rPr>
              <a:t>, it will experience a force if it is in a magnetic field. </a:t>
            </a:r>
          </a:p>
          <a:p>
            <a:pPr>
              <a:spcBef>
                <a:spcPct val="50000"/>
              </a:spcBef>
              <a:buFontTx/>
              <a:buChar char="•"/>
            </a:pPr>
            <a:r>
              <a:rPr lang="en-US" sz="2400" dirty="0">
                <a:cs typeface="Arial" charset="0"/>
              </a:rPr>
              <a:t>  Strength of force depends on </a:t>
            </a:r>
          </a:p>
          <a:p>
            <a:pPr>
              <a:spcBef>
                <a:spcPct val="50000"/>
              </a:spcBef>
            </a:pPr>
            <a:r>
              <a:rPr lang="en-US" sz="2400" dirty="0">
                <a:cs typeface="Arial" charset="0"/>
              </a:rPr>
              <a:t>     - </a:t>
            </a:r>
            <a:r>
              <a:rPr lang="en-US" sz="2400" b="1" dirty="0">
                <a:solidFill>
                  <a:srgbClr val="00B050"/>
                </a:solidFill>
                <a:cs typeface="Arial" charset="0"/>
              </a:rPr>
              <a:t>strength of field</a:t>
            </a:r>
            <a:r>
              <a:rPr lang="en-US" sz="2400" dirty="0">
                <a:solidFill>
                  <a:srgbClr val="00B050"/>
                </a:solidFill>
                <a:cs typeface="Arial" charset="0"/>
              </a:rPr>
              <a:t> </a:t>
            </a:r>
          </a:p>
          <a:p>
            <a:pPr>
              <a:spcBef>
                <a:spcPct val="50000"/>
              </a:spcBef>
            </a:pPr>
            <a:r>
              <a:rPr lang="en-US" sz="2400" dirty="0">
                <a:cs typeface="Arial" charset="0"/>
              </a:rPr>
              <a:t>     - </a:t>
            </a:r>
            <a:r>
              <a:rPr lang="en-US" sz="2400" b="1" dirty="0">
                <a:solidFill>
                  <a:srgbClr val="00B050"/>
                </a:solidFill>
                <a:cs typeface="Arial" charset="0"/>
              </a:rPr>
              <a:t>charge’s velocity</a:t>
            </a:r>
            <a:r>
              <a:rPr lang="en-US" sz="2400" dirty="0">
                <a:solidFill>
                  <a:srgbClr val="00B050"/>
                </a:solidFill>
                <a:cs typeface="Arial" charset="0"/>
              </a:rPr>
              <a:t>  </a:t>
            </a:r>
            <a:r>
              <a:rPr lang="en-US" sz="2400" dirty="0">
                <a:cs typeface="Arial" charset="0"/>
              </a:rPr>
              <a:t>(faster is stronger. Note, </a:t>
            </a:r>
            <a:r>
              <a:rPr lang="en-US" sz="2400" i="1" dirty="0">
                <a:cs typeface="Arial" charset="0"/>
              </a:rPr>
              <a:t>no </a:t>
            </a:r>
            <a:r>
              <a:rPr lang="en-US" sz="2400" dirty="0">
                <a:cs typeface="Arial" charset="0"/>
              </a:rPr>
              <a:t>force if stationary!)</a:t>
            </a:r>
          </a:p>
          <a:p>
            <a:pPr>
              <a:spcBef>
                <a:spcPct val="50000"/>
              </a:spcBef>
            </a:pPr>
            <a:r>
              <a:rPr lang="en-US" sz="2400" dirty="0">
                <a:cs typeface="Arial" charset="0"/>
              </a:rPr>
              <a:t>     - how </a:t>
            </a:r>
            <a:r>
              <a:rPr lang="en-US" sz="2400" b="1" dirty="0">
                <a:solidFill>
                  <a:srgbClr val="00B050"/>
                </a:solidFill>
                <a:cs typeface="Arial" charset="0"/>
              </a:rPr>
              <a:t>large the charge is</a:t>
            </a:r>
            <a:r>
              <a:rPr lang="en-US" sz="2400" dirty="0">
                <a:solidFill>
                  <a:srgbClr val="00B050"/>
                </a:solidFill>
                <a:cs typeface="Arial" charset="0"/>
              </a:rPr>
              <a:t> </a:t>
            </a:r>
            <a:r>
              <a:rPr lang="en-US" sz="2400" dirty="0">
                <a:cs typeface="Arial" charset="0"/>
              </a:rPr>
              <a:t>(larger is stronger. Note, </a:t>
            </a:r>
            <a:r>
              <a:rPr lang="en-US" sz="2400" i="1" dirty="0">
                <a:cs typeface="Arial" charset="0"/>
              </a:rPr>
              <a:t>no</a:t>
            </a:r>
            <a:r>
              <a:rPr lang="en-US" sz="2400" dirty="0">
                <a:cs typeface="Arial" charset="0"/>
              </a:rPr>
              <a:t> force if uncharged!)</a:t>
            </a:r>
          </a:p>
          <a:p>
            <a:pPr>
              <a:spcBef>
                <a:spcPct val="50000"/>
              </a:spcBef>
            </a:pPr>
            <a:r>
              <a:rPr lang="en-US" sz="2400" dirty="0">
                <a:cs typeface="Arial" charset="0"/>
              </a:rPr>
              <a:t>     - </a:t>
            </a:r>
            <a:r>
              <a:rPr lang="en-US" sz="2400" b="1" dirty="0">
                <a:solidFill>
                  <a:srgbClr val="00B050"/>
                </a:solidFill>
                <a:cs typeface="Arial" charset="0"/>
              </a:rPr>
              <a:t>relative direction</a:t>
            </a:r>
            <a:r>
              <a:rPr lang="en-US" sz="2400" dirty="0">
                <a:solidFill>
                  <a:srgbClr val="00B050"/>
                </a:solidFill>
                <a:cs typeface="Arial" charset="0"/>
              </a:rPr>
              <a:t> </a:t>
            </a:r>
            <a:r>
              <a:rPr lang="en-US" sz="2400" dirty="0">
                <a:cs typeface="Arial" charset="0"/>
              </a:rPr>
              <a:t>of charge’s velocity to the field - </a:t>
            </a:r>
            <a:r>
              <a:rPr lang="en-US" sz="2400" b="1" dirty="0">
                <a:solidFill>
                  <a:srgbClr val="00B050"/>
                </a:solidFill>
                <a:cs typeface="Arial" charset="0"/>
              </a:rPr>
              <a:t>strongest if moving perpendicular to field</a:t>
            </a:r>
            <a:r>
              <a:rPr lang="en-US" sz="2400" dirty="0">
                <a:solidFill>
                  <a:srgbClr val="00B050"/>
                </a:solidFill>
                <a:cs typeface="Arial" charset="0"/>
              </a:rPr>
              <a:t>. </a:t>
            </a:r>
            <a:r>
              <a:rPr lang="en-US" sz="2400" dirty="0">
                <a:cs typeface="Arial" charset="0"/>
              </a:rPr>
              <a:t>Note, </a:t>
            </a:r>
            <a:r>
              <a:rPr lang="en-US" sz="2400" i="1" dirty="0">
                <a:cs typeface="Arial" charset="0"/>
              </a:rPr>
              <a:t>no</a:t>
            </a:r>
            <a:r>
              <a:rPr lang="en-US" sz="2400" dirty="0">
                <a:cs typeface="Arial" charset="0"/>
              </a:rPr>
              <a:t> force if its moving parallel to the field! </a:t>
            </a:r>
          </a:p>
          <a:p>
            <a:pPr>
              <a:spcBef>
                <a:spcPct val="50000"/>
              </a:spcBef>
              <a:buFontTx/>
              <a:buChar char="•"/>
            </a:pPr>
            <a:r>
              <a:rPr lang="en-US" sz="2400" dirty="0">
                <a:cs typeface="Arial" charset="0"/>
              </a:rPr>
              <a:t>  </a:t>
            </a:r>
            <a:r>
              <a:rPr lang="en-US" sz="2400" b="1" dirty="0">
                <a:solidFill>
                  <a:srgbClr val="00B050"/>
                </a:solidFill>
                <a:cs typeface="Arial" charset="0"/>
              </a:rPr>
              <a:t>Direction of force is perpendicular to both the magnetic field, and to the particle’s velocity.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r>
              <a:rPr lang="en-US" sz="3200" u="sng"/>
              <a:t>Magnetic force on moving charged particles cont.</a:t>
            </a:r>
          </a:p>
        </p:txBody>
      </p:sp>
      <p:pic>
        <p:nvPicPr>
          <p:cNvPr id="20483" name="Picture 3" descr="24-13Figure_FIG"/>
          <p:cNvPicPr>
            <a:picLocks noGrp="1" noChangeAspect="1" noChangeArrowheads="1"/>
          </p:cNvPicPr>
          <p:nvPr>
            <p:ph idx="1"/>
          </p:nvPr>
        </p:nvPicPr>
        <p:blipFill>
          <a:blip r:embed="rId3"/>
          <a:srcRect/>
          <a:stretch>
            <a:fillRect/>
          </a:stretch>
        </p:blipFill>
        <p:spPr>
          <a:xfrm>
            <a:off x="3733800" y="1676400"/>
            <a:ext cx="4114800" cy="1981200"/>
          </a:xfrm>
          <a:noFill/>
          <a:ln/>
        </p:spPr>
      </p:pic>
      <p:sp>
        <p:nvSpPr>
          <p:cNvPr id="20484" name="Text Box 4"/>
          <p:cNvSpPr txBox="1">
            <a:spLocks noChangeArrowheads="1"/>
          </p:cNvSpPr>
          <p:nvPr/>
        </p:nvSpPr>
        <p:spPr bwMode="auto">
          <a:xfrm>
            <a:off x="381000" y="1524000"/>
            <a:ext cx="2895600" cy="1187450"/>
          </a:xfrm>
          <a:prstGeom prst="rect">
            <a:avLst/>
          </a:prstGeom>
          <a:noFill/>
          <a:ln w="9525">
            <a:noFill/>
            <a:miter lim="800000"/>
            <a:headEnd/>
            <a:tailEnd/>
          </a:ln>
          <a:effectLst/>
        </p:spPr>
        <p:txBody>
          <a:bodyPr>
            <a:spAutoFit/>
          </a:bodyPr>
          <a:lstStyle/>
          <a:p>
            <a:r>
              <a:rPr lang="en-US" sz="2400">
                <a:cs typeface="Arial" charset="0"/>
              </a:rPr>
              <a:t>Eg:</a:t>
            </a:r>
          </a:p>
          <a:p>
            <a:r>
              <a:rPr lang="en-US" sz="2400">
                <a:cs typeface="Arial" charset="0"/>
              </a:rPr>
              <a:t>Electron beam is deflected upwards.</a:t>
            </a:r>
          </a:p>
        </p:txBody>
      </p:sp>
      <p:sp>
        <p:nvSpPr>
          <p:cNvPr id="20485" name="Text Box 5"/>
          <p:cNvSpPr txBox="1">
            <a:spLocks noChangeArrowheads="1"/>
          </p:cNvSpPr>
          <p:nvPr/>
        </p:nvSpPr>
        <p:spPr bwMode="auto">
          <a:xfrm>
            <a:off x="990600" y="4841875"/>
            <a:ext cx="8153400" cy="1552575"/>
          </a:xfrm>
          <a:prstGeom prst="rect">
            <a:avLst/>
          </a:prstGeom>
          <a:noFill/>
          <a:ln w="9525">
            <a:noFill/>
            <a:miter lim="800000"/>
            <a:headEnd/>
            <a:tailEnd/>
          </a:ln>
          <a:effectLst/>
        </p:spPr>
        <p:txBody>
          <a:bodyPr>
            <a:spAutoFit/>
          </a:bodyPr>
          <a:lstStyle/>
          <a:p>
            <a:pPr>
              <a:spcBef>
                <a:spcPct val="50000"/>
              </a:spcBef>
            </a:pPr>
            <a:r>
              <a:rPr lang="en-US" sz="2400" u="sng">
                <a:cs typeface="Arial" charset="0"/>
              </a:rPr>
              <a:t>Notes:</a:t>
            </a:r>
          </a:p>
          <a:p>
            <a:pPr>
              <a:spcBef>
                <a:spcPct val="50000"/>
              </a:spcBef>
            </a:pPr>
            <a:r>
              <a:rPr lang="en-US" sz="2400">
                <a:cs typeface="Arial" charset="0"/>
              </a:rPr>
              <a:t>If protons instead, force downwards. </a:t>
            </a:r>
          </a:p>
          <a:p>
            <a:pPr>
              <a:spcBef>
                <a:spcPct val="50000"/>
              </a:spcBef>
            </a:pPr>
            <a:r>
              <a:rPr lang="en-US" sz="2400">
                <a:cs typeface="Arial" charset="0"/>
              </a:rPr>
              <a:t>If electrons, but moving in opposite dir, force downwards.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r>
              <a:rPr lang="en-US" sz="3200" u="sng"/>
              <a:t>Magnetic force on moving charges cont.</a:t>
            </a:r>
          </a:p>
        </p:txBody>
      </p:sp>
      <p:sp>
        <p:nvSpPr>
          <p:cNvPr id="22531" name="Rectangle 3"/>
          <p:cNvSpPr>
            <a:spLocks noGrp="1" noChangeArrowheads="1"/>
          </p:cNvSpPr>
          <p:nvPr>
            <p:ph type="body" sz="half" idx="1"/>
          </p:nvPr>
        </p:nvSpPr>
        <p:spPr>
          <a:xfrm>
            <a:off x="381000" y="838200"/>
            <a:ext cx="7924800" cy="3048000"/>
          </a:xfrm>
        </p:spPr>
        <p:txBody>
          <a:bodyPr/>
          <a:lstStyle/>
          <a:p>
            <a:r>
              <a:rPr lang="en-US" sz="2400" dirty="0"/>
              <a:t>Note big difference with </a:t>
            </a:r>
            <a:r>
              <a:rPr lang="en-US" sz="2400" dirty="0" err="1"/>
              <a:t>grav</a:t>
            </a:r>
            <a:r>
              <a:rPr lang="en-US" sz="2400" dirty="0"/>
              <a:t> force and electrical force:</a:t>
            </a:r>
          </a:p>
          <a:p>
            <a:pPr>
              <a:buFontTx/>
              <a:buNone/>
            </a:pPr>
            <a:r>
              <a:rPr lang="en-US" sz="2400" dirty="0"/>
              <a:t>	 	- </a:t>
            </a:r>
            <a:r>
              <a:rPr lang="en-US" sz="2400" dirty="0">
                <a:solidFill>
                  <a:srgbClr val="00B0F0"/>
                </a:solidFill>
              </a:rPr>
              <a:t>magnetic force does not act along the line joining the interacting objects; rather it is </a:t>
            </a:r>
            <a:r>
              <a:rPr lang="en-US" sz="2400" i="1" dirty="0">
                <a:solidFill>
                  <a:srgbClr val="00B0F0"/>
                </a:solidFill>
              </a:rPr>
              <a:t>perpendicular</a:t>
            </a:r>
            <a:r>
              <a:rPr lang="en-US" sz="2400" dirty="0">
                <a:solidFill>
                  <a:srgbClr val="00B0F0"/>
                </a:solidFill>
              </a:rPr>
              <a:t> to both field and the charge’s path.</a:t>
            </a:r>
          </a:p>
          <a:p>
            <a:pPr>
              <a:buFontTx/>
              <a:buNone/>
            </a:pPr>
            <a:endParaRPr lang="en-US" sz="2400" dirty="0"/>
          </a:p>
          <a:p>
            <a:r>
              <a:rPr lang="en-US" sz="2400" dirty="0"/>
              <a:t>This deflective action is used in </a:t>
            </a:r>
            <a:r>
              <a:rPr lang="en-US" sz="2400" dirty="0" smtClean="0"/>
              <a:t>(</a:t>
            </a:r>
            <a:r>
              <a:rPr lang="en-US" sz="2400" smtClean="0"/>
              <a:t>old style) TV’s</a:t>
            </a:r>
            <a:endParaRPr lang="en-US" sz="2400" dirty="0"/>
          </a:p>
          <a:p>
            <a:endParaRPr lang="en-US" sz="2400" dirty="0"/>
          </a:p>
          <a:p>
            <a:r>
              <a:rPr lang="en-US" sz="2400" dirty="0"/>
              <a:t>Cosmic rays: charged particles streaming in from the sun fortunately get deflected by the earth’s magnetic field lines (see more later)</a:t>
            </a:r>
          </a:p>
        </p:txBody>
      </p:sp>
      <p:pic>
        <p:nvPicPr>
          <p:cNvPr id="22532" name="Picture 4" descr="24-14Figure_FIG"/>
          <p:cNvPicPr>
            <a:picLocks noGrp="1" noChangeAspect="1" noChangeArrowheads="1"/>
          </p:cNvPicPr>
          <p:nvPr>
            <p:ph sz="half" idx="2"/>
          </p:nvPr>
        </p:nvPicPr>
        <p:blipFill>
          <a:blip r:embed="rId3" cstate="print"/>
          <a:srcRect b="12402"/>
          <a:stretch>
            <a:fillRect/>
          </a:stretch>
        </p:blipFill>
        <p:spPr>
          <a:xfrm>
            <a:off x="5029200" y="4705350"/>
            <a:ext cx="2667000" cy="2152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153400" cy="914400"/>
          </a:xfrm>
        </p:spPr>
        <p:txBody>
          <a:bodyPr/>
          <a:lstStyle/>
          <a:p>
            <a:r>
              <a:rPr lang="en-US" sz="3200" u="sng"/>
              <a:t>Magnetic force on current-carrying wires</a:t>
            </a:r>
          </a:p>
        </p:txBody>
      </p:sp>
      <p:pic>
        <p:nvPicPr>
          <p:cNvPr id="23555" name="Picture 3" descr="24-15Figure_FIG"/>
          <p:cNvPicPr>
            <a:picLocks noGrp="1" noChangeAspect="1" noChangeArrowheads="1"/>
          </p:cNvPicPr>
          <p:nvPr>
            <p:ph idx="1"/>
          </p:nvPr>
        </p:nvPicPr>
        <p:blipFill>
          <a:blip r:embed="rId3"/>
          <a:srcRect/>
          <a:stretch>
            <a:fillRect/>
          </a:stretch>
        </p:blipFill>
        <p:spPr>
          <a:xfrm>
            <a:off x="1981200" y="2057400"/>
            <a:ext cx="4876800" cy="2200275"/>
          </a:xfrm>
          <a:noFill/>
          <a:ln/>
        </p:spPr>
      </p:pic>
      <p:sp>
        <p:nvSpPr>
          <p:cNvPr id="23556" name="Text Box 4"/>
          <p:cNvSpPr txBox="1">
            <a:spLocks noChangeArrowheads="1"/>
          </p:cNvSpPr>
          <p:nvPr/>
        </p:nvSpPr>
        <p:spPr bwMode="auto">
          <a:xfrm>
            <a:off x="457200" y="838200"/>
            <a:ext cx="8686800" cy="118745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Current = moving charges, so current also experiences deflection in a magnetic field; wire gets pushed perpendicular to field:</a:t>
            </a:r>
          </a:p>
        </p:txBody>
      </p:sp>
      <p:sp>
        <p:nvSpPr>
          <p:cNvPr id="23557" name="Text Box 5"/>
          <p:cNvSpPr txBox="1">
            <a:spLocks noChangeArrowheads="1"/>
          </p:cNvSpPr>
          <p:nvPr/>
        </p:nvSpPr>
        <p:spPr bwMode="auto">
          <a:xfrm>
            <a:off x="7010400" y="2590800"/>
            <a:ext cx="2133600" cy="1917700"/>
          </a:xfrm>
          <a:prstGeom prst="rect">
            <a:avLst/>
          </a:prstGeom>
          <a:noFill/>
          <a:ln w="9525">
            <a:noFill/>
            <a:miter lim="800000"/>
            <a:headEnd/>
            <a:tailEnd/>
          </a:ln>
          <a:effectLst/>
        </p:spPr>
        <p:txBody>
          <a:bodyPr>
            <a:spAutoFit/>
          </a:bodyPr>
          <a:lstStyle/>
          <a:p>
            <a:pPr>
              <a:spcBef>
                <a:spcPct val="50000"/>
              </a:spcBef>
            </a:pPr>
            <a:r>
              <a:rPr lang="en-US" sz="2400">
                <a:cs typeface="Arial" charset="0"/>
              </a:rPr>
              <a:t>Deflection direction is reversed when current direction is.</a:t>
            </a:r>
          </a:p>
        </p:txBody>
      </p:sp>
      <p:sp>
        <p:nvSpPr>
          <p:cNvPr id="23558" name="Text Box 6"/>
          <p:cNvSpPr txBox="1">
            <a:spLocks noChangeArrowheads="1"/>
          </p:cNvSpPr>
          <p:nvPr/>
        </p:nvSpPr>
        <p:spPr bwMode="auto">
          <a:xfrm>
            <a:off x="381000" y="4724400"/>
            <a:ext cx="8763000" cy="191770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Note complementary property (related to 3</a:t>
            </a:r>
            <a:r>
              <a:rPr lang="en-US" sz="2400" baseline="30000">
                <a:cs typeface="Arial" charset="0"/>
              </a:rPr>
              <a:t>rd</a:t>
            </a:r>
            <a:r>
              <a:rPr lang="en-US" sz="2400">
                <a:cs typeface="Arial" charset="0"/>
              </a:rPr>
              <a:t> law):</a:t>
            </a:r>
          </a:p>
          <a:p>
            <a:pPr>
              <a:spcBef>
                <a:spcPct val="50000"/>
              </a:spcBef>
            </a:pPr>
            <a:r>
              <a:rPr lang="en-US" sz="2400">
                <a:cs typeface="Arial" charset="0"/>
              </a:rPr>
              <a:t>	Recall a current-carrying wire has an associated magnetic field, so deflects a magnet.</a:t>
            </a:r>
          </a:p>
          <a:p>
            <a:pPr>
              <a:spcBef>
                <a:spcPct val="50000"/>
              </a:spcBef>
            </a:pPr>
            <a:r>
              <a:rPr lang="en-US" sz="2400">
                <a:cs typeface="Arial" charset="0"/>
              </a:rPr>
              <a:t>	Likewise, here a magnet deflects a current-carrying wire.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235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828800" y="304800"/>
            <a:ext cx="56388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cs typeface="Arial" charset="0"/>
              </a:rPr>
              <a:t>Clicker Question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8229600" cy="792163"/>
          </a:xfrm>
        </p:spPr>
        <p:txBody>
          <a:bodyPr/>
          <a:lstStyle/>
          <a:p>
            <a:r>
              <a:rPr lang="en-US" sz="3200" u="sng"/>
              <a:t>Magnetism</a:t>
            </a:r>
          </a:p>
        </p:txBody>
      </p:sp>
      <p:sp>
        <p:nvSpPr>
          <p:cNvPr id="4099" name="Rectangle 3"/>
          <p:cNvSpPr>
            <a:spLocks noGrp="1" noChangeArrowheads="1"/>
          </p:cNvSpPr>
          <p:nvPr>
            <p:ph type="body" idx="1"/>
          </p:nvPr>
        </p:nvSpPr>
        <p:spPr>
          <a:xfrm>
            <a:off x="0" y="609600"/>
            <a:ext cx="9144000" cy="5791200"/>
          </a:xfrm>
        </p:spPr>
        <p:txBody>
          <a:bodyPr/>
          <a:lstStyle/>
          <a:p>
            <a:pPr>
              <a:buFontTx/>
              <a:buNone/>
            </a:pPr>
            <a:r>
              <a:rPr lang="en-US" sz="2400" b="1" u="sng" dirty="0"/>
              <a:t>Magnetic Forces</a:t>
            </a:r>
          </a:p>
          <a:p>
            <a:endParaRPr lang="en-US" sz="2400" dirty="0"/>
          </a:p>
          <a:p>
            <a:r>
              <a:rPr lang="en-US" sz="2400" dirty="0"/>
              <a:t>What is the origin of the magnetic force</a:t>
            </a:r>
            <a:r>
              <a:rPr lang="en-US" sz="2400" dirty="0">
                <a:solidFill>
                  <a:srgbClr val="00B050"/>
                </a:solidFill>
              </a:rPr>
              <a:t>? </a:t>
            </a:r>
            <a:r>
              <a:rPr lang="en-US" sz="2400" b="1" dirty="0">
                <a:solidFill>
                  <a:srgbClr val="00B050"/>
                </a:solidFill>
              </a:rPr>
              <a:t>Moving charged particles</a:t>
            </a:r>
            <a:r>
              <a:rPr lang="en-US" sz="2400" dirty="0"/>
              <a:t> (more later). </a:t>
            </a:r>
            <a:r>
              <a:rPr lang="en-US" sz="2400" dirty="0" smtClean="0"/>
              <a:t>E.g</a:t>
            </a:r>
            <a:r>
              <a:rPr lang="en-US" sz="2400" dirty="0"/>
              <a:t>. Orbiting electrons in the atoms making up a magnet.</a:t>
            </a:r>
          </a:p>
          <a:p>
            <a:endParaRPr lang="en-US" sz="2400" dirty="0"/>
          </a:p>
          <a:p>
            <a:r>
              <a:rPr lang="en-US" sz="2400" dirty="0"/>
              <a:t>Stationary charged particle – produces electric field</a:t>
            </a:r>
          </a:p>
          <a:p>
            <a:r>
              <a:rPr lang="en-US" sz="2400" dirty="0"/>
              <a:t>Moving charged particle – produces both an electric field and a magnetic field.</a:t>
            </a:r>
          </a:p>
          <a:p>
            <a:endParaRPr lang="en-US" sz="2400" dirty="0"/>
          </a:p>
          <a:p>
            <a:r>
              <a:rPr lang="en-US" sz="2400" dirty="0"/>
              <a:t>Actually, electrical and magnetic forces are intimately related through relativistic considerations – different manifestations of “electromagnetism”.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563563"/>
          </a:xfrm>
        </p:spPr>
        <p:txBody>
          <a:bodyPr/>
          <a:lstStyle/>
          <a:p>
            <a:r>
              <a:rPr lang="en-US" sz="3200" u="sng"/>
              <a:t>Electric Meters</a:t>
            </a:r>
          </a:p>
        </p:txBody>
      </p:sp>
      <p:pic>
        <p:nvPicPr>
          <p:cNvPr id="26627" name="Picture 3" descr="24-16Figure_FIG"/>
          <p:cNvPicPr>
            <a:picLocks noGrp="1" noChangeAspect="1" noChangeArrowheads="1"/>
          </p:cNvPicPr>
          <p:nvPr>
            <p:ph sz="half" idx="1"/>
          </p:nvPr>
        </p:nvPicPr>
        <p:blipFill>
          <a:blip r:embed="rId3"/>
          <a:srcRect/>
          <a:stretch>
            <a:fillRect/>
          </a:stretch>
        </p:blipFill>
        <p:spPr>
          <a:xfrm>
            <a:off x="1524000" y="2819400"/>
            <a:ext cx="4038600" cy="1065213"/>
          </a:xfrm>
          <a:noFill/>
          <a:ln/>
        </p:spPr>
      </p:pic>
      <p:sp>
        <p:nvSpPr>
          <p:cNvPr id="26628" name="Text Box 4"/>
          <p:cNvSpPr txBox="1">
            <a:spLocks noChangeArrowheads="1"/>
          </p:cNvSpPr>
          <p:nvPr/>
        </p:nvSpPr>
        <p:spPr bwMode="auto">
          <a:xfrm>
            <a:off x="304800" y="609600"/>
            <a:ext cx="8229600" cy="1917700"/>
          </a:xfrm>
          <a:prstGeom prst="rect">
            <a:avLst/>
          </a:prstGeom>
          <a:noFill/>
          <a:ln w="9525">
            <a:noFill/>
            <a:miter lim="800000"/>
            <a:headEnd/>
            <a:tailEnd/>
          </a:ln>
          <a:effectLst/>
        </p:spPr>
        <p:txBody>
          <a:bodyPr>
            <a:spAutoFit/>
          </a:bodyPr>
          <a:lstStyle/>
          <a:p>
            <a:pPr>
              <a:spcBef>
                <a:spcPct val="50000"/>
              </a:spcBef>
            </a:pPr>
            <a:r>
              <a:rPr lang="en-US" sz="2400">
                <a:cs typeface="Arial" charset="0"/>
              </a:rPr>
              <a:t>i.e. a current-detecting device.</a:t>
            </a:r>
          </a:p>
          <a:p>
            <a:pPr>
              <a:spcBef>
                <a:spcPct val="50000"/>
              </a:spcBef>
              <a:buFontTx/>
              <a:buChar char="•"/>
            </a:pPr>
            <a:r>
              <a:rPr lang="en-US" sz="2400">
                <a:cs typeface="Arial" charset="0"/>
              </a:rPr>
              <a:t> Simplest: a magnet that is free to turn (ie a compass)</a:t>
            </a:r>
          </a:p>
          <a:p>
            <a:pPr>
              <a:spcBef>
                <a:spcPct val="50000"/>
              </a:spcBef>
              <a:buFontTx/>
              <a:buChar char="•"/>
            </a:pPr>
            <a:r>
              <a:rPr lang="en-US" sz="2400">
                <a:cs typeface="Arial" charset="0"/>
              </a:rPr>
              <a:t> Next simplest: a compass in a coil of wires, so that magnetic field sensed by compass is increased:</a:t>
            </a:r>
          </a:p>
        </p:txBody>
      </p:sp>
      <p:sp>
        <p:nvSpPr>
          <p:cNvPr id="26629" name="Text Box 5"/>
          <p:cNvSpPr txBox="1">
            <a:spLocks noChangeArrowheads="1"/>
          </p:cNvSpPr>
          <p:nvPr/>
        </p:nvSpPr>
        <p:spPr bwMode="auto">
          <a:xfrm>
            <a:off x="6172200" y="2590800"/>
            <a:ext cx="2971800" cy="1552575"/>
          </a:xfrm>
          <a:prstGeom prst="rect">
            <a:avLst/>
          </a:prstGeom>
          <a:noFill/>
          <a:ln w="9525">
            <a:noFill/>
            <a:miter lim="800000"/>
            <a:headEnd/>
            <a:tailEnd/>
          </a:ln>
          <a:effectLst/>
        </p:spPr>
        <p:txBody>
          <a:bodyPr>
            <a:spAutoFit/>
          </a:bodyPr>
          <a:lstStyle/>
          <a:p>
            <a:pPr>
              <a:spcBef>
                <a:spcPct val="50000"/>
              </a:spcBef>
            </a:pPr>
            <a:r>
              <a:rPr lang="en-US" sz="2400">
                <a:cs typeface="Arial" charset="0"/>
              </a:rPr>
              <a:t>So can detect very small currents – called a </a:t>
            </a:r>
            <a:r>
              <a:rPr lang="en-US" sz="2400" i="1">
                <a:cs typeface="Arial" charset="0"/>
              </a:rPr>
              <a:t>galvanometer </a:t>
            </a:r>
          </a:p>
        </p:txBody>
      </p:sp>
      <p:sp>
        <p:nvSpPr>
          <p:cNvPr id="26630" name="Text Box 6"/>
          <p:cNvSpPr txBox="1">
            <a:spLocks noChangeArrowheads="1"/>
          </p:cNvSpPr>
          <p:nvPr/>
        </p:nvSpPr>
        <p:spPr bwMode="auto">
          <a:xfrm>
            <a:off x="304800" y="4191000"/>
            <a:ext cx="8229600" cy="45720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More common design for galvanometer -  </a:t>
            </a:r>
          </a:p>
        </p:txBody>
      </p:sp>
      <p:pic>
        <p:nvPicPr>
          <p:cNvPr id="26631" name="Picture 7" descr="24-17Figure_FIG"/>
          <p:cNvPicPr>
            <a:picLocks noGrp="1" noChangeAspect="1" noChangeArrowheads="1"/>
          </p:cNvPicPr>
          <p:nvPr>
            <p:ph sz="half" idx="2"/>
          </p:nvPr>
        </p:nvPicPr>
        <p:blipFill>
          <a:blip r:embed="rId4" cstate="print"/>
          <a:srcRect/>
          <a:stretch>
            <a:fillRect/>
          </a:stretch>
        </p:blipFill>
        <p:spPr>
          <a:xfrm>
            <a:off x="609600" y="4960938"/>
            <a:ext cx="2209800" cy="1897062"/>
          </a:xfrm>
          <a:noFill/>
          <a:ln/>
        </p:spPr>
      </p:pic>
      <p:sp>
        <p:nvSpPr>
          <p:cNvPr id="26632" name="Text Box 8"/>
          <p:cNvSpPr txBox="1">
            <a:spLocks noChangeArrowheads="1"/>
          </p:cNvSpPr>
          <p:nvPr/>
        </p:nvSpPr>
        <p:spPr bwMode="auto">
          <a:xfrm>
            <a:off x="3581400" y="4648200"/>
            <a:ext cx="5562600" cy="2100263"/>
          </a:xfrm>
          <a:prstGeom prst="rect">
            <a:avLst/>
          </a:prstGeom>
          <a:noFill/>
          <a:ln w="9525">
            <a:noFill/>
            <a:miter lim="800000"/>
            <a:headEnd/>
            <a:tailEnd/>
          </a:ln>
          <a:effectLst/>
        </p:spPr>
        <p:txBody>
          <a:bodyPr>
            <a:spAutoFit/>
          </a:bodyPr>
          <a:lstStyle/>
          <a:p>
            <a:pPr>
              <a:spcBef>
                <a:spcPct val="50000"/>
              </a:spcBef>
            </a:pPr>
            <a:r>
              <a:rPr lang="en-US" sz="2400">
                <a:cs typeface="Arial" charset="0"/>
              </a:rPr>
              <a:t>Magnet held stationary. Many loops of wire, so more sensitive; rotates when current is flowing, and deflects a spring. </a:t>
            </a:r>
          </a:p>
          <a:p>
            <a:pPr>
              <a:spcBef>
                <a:spcPct val="50000"/>
              </a:spcBef>
            </a:pPr>
            <a:r>
              <a:rPr lang="en-US" sz="2400">
                <a:cs typeface="Arial" charset="0"/>
              </a:rPr>
              <a:t>Can be calibrated to measure current (</a:t>
            </a:r>
            <a:r>
              <a:rPr lang="en-US" sz="2400" i="1">
                <a:cs typeface="Arial" charset="0"/>
              </a:rPr>
              <a:t>ammeter</a:t>
            </a:r>
            <a:r>
              <a:rPr lang="en-US" sz="2400">
                <a:cs typeface="Arial" charset="0"/>
              </a:rPr>
              <a:t>), or voltage (</a:t>
            </a:r>
            <a:r>
              <a:rPr lang="en-US" sz="2400" i="1">
                <a:cs typeface="Arial" charset="0"/>
              </a:rPr>
              <a:t>voltmeter</a:t>
            </a:r>
            <a:r>
              <a:rPr lang="en-US" sz="240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0"/>
            <a:ext cx="8153400" cy="762000"/>
          </a:xfrm>
        </p:spPr>
        <p:txBody>
          <a:bodyPr/>
          <a:lstStyle/>
          <a:p>
            <a:r>
              <a:rPr lang="en-US" sz="3200" u="sng"/>
              <a:t>Electric motors</a:t>
            </a:r>
          </a:p>
        </p:txBody>
      </p:sp>
      <p:sp>
        <p:nvSpPr>
          <p:cNvPr id="28675" name="Rectangle 3"/>
          <p:cNvSpPr>
            <a:spLocks noGrp="1" noChangeArrowheads="1"/>
          </p:cNvSpPr>
          <p:nvPr>
            <p:ph type="body" sz="half" idx="1"/>
          </p:nvPr>
        </p:nvSpPr>
        <p:spPr>
          <a:xfrm>
            <a:off x="304800" y="685800"/>
            <a:ext cx="8382000" cy="1066800"/>
          </a:xfrm>
        </p:spPr>
        <p:txBody>
          <a:bodyPr/>
          <a:lstStyle/>
          <a:p>
            <a:r>
              <a:rPr lang="en-US" sz="2400"/>
              <a:t>Designed so that deflection makes a </a:t>
            </a:r>
            <a:r>
              <a:rPr lang="en-US" sz="2400" i="1"/>
              <a:t>complete</a:t>
            </a:r>
            <a:r>
              <a:rPr lang="en-US" sz="2400"/>
              <a:t> rotation (instead of partial, as in a galvanometer)</a:t>
            </a:r>
          </a:p>
          <a:p>
            <a:r>
              <a:rPr lang="en-US" sz="2400"/>
              <a:t>How ? Consider simplified motor:</a:t>
            </a:r>
          </a:p>
        </p:txBody>
      </p:sp>
      <p:pic>
        <p:nvPicPr>
          <p:cNvPr id="28676" name="Picture 4" descr="24-19Figure_FIG"/>
          <p:cNvPicPr>
            <a:picLocks noGrp="1" noChangeAspect="1" noChangeArrowheads="1"/>
          </p:cNvPicPr>
          <p:nvPr>
            <p:ph sz="half" idx="2"/>
          </p:nvPr>
        </p:nvPicPr>
        <p:blipFill>
          <a:blip r:embed="rId3" cstate="print"/>
          <a:srcRect/>
          <a:stretch>
            <a:fillRect/>
          </a:stretch>
        </p:blipFill>
        <p:spPr>
          <a:xfrm>
            <a:off x="6324600" y="1600200"/>
            <a:ext cx="2514600" cy="2205038"/>
          </a:xfrm>
          <a:noFill/>
          <a:ln/>
        </p:spPr>
      </p:pic>
      <p:sp>
        <p:nvSpPr>
          <p:cNvPr id="28677" name="Text Box 5"/>
          <p:cNvSpPr txBox="1">
            <a:spLocks noChangeArrowheads="1"/>
          </p:cNvSpPr>
          <p:nvPr/>
        </p:nvSpPr>
        <p:spPr bwMode="auto">
          <a:xfrm>
            <a:off x="0" y="2133600"/>
            <a:ext cx="6172200" cy="1311275"/>
          </a:xfrm>
          <a:prstGeom prst="rect">
            <a:avLst/>
          </a:prstGeom>
          <a:noFill/>
          <a:ln w="9525">
            <a:noFill/>
            <a:miter lim="800000"/>
            <a:headEnd/>
            <a:tailEnd/>
          </a:ln>
          <a:effectLst/>
        </p:spPr>
        <p:txBody>
          <a:bodyPr>
            <a:spAutoFit/>
          </a:bodyPr>
          <a:lstStyle/>
          <a:p>
            <a:pPr>
              <a:spcBef>
                <a:spcPct val="50000"/>
              </a:spcBef>
            </a:pPr>
            <a:r>
              <a:rPr lang="en-US" sz="2000">
                <a:cs typeface="Arial" charset="0"/>
              </a:rPr>
              <a:t>Current on one side of the loop flows in the opposite direction to the current on the other side of loop. So, the two sides gets deflected in opposite directions, as shown; hence it turns. </a:t>
            </a:r>
          </a:p>
        </p:txBody>
      </p:sp>
      <p:sp>
        <p:nvSpPr>
          <p:cNvPr id="28678" name="Text Box 6"/>
          <p:cNvSpPr txBox="1">
            <a:spLocks noChangeArrowheads="1"/>
          </p:cNvSpPr>
          <p:nvPr/>
        </p:nvSpPr>
        <p:spPr bwMode="auto">
          <a:xfrm>
            <a:off x="0" y="4635500"/>
            <a:ext cx="9144000" cy="20313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To prevent this, </a:t>
            </a:r>
            <a:r>
              <a:rPr lang="en-US" sz="2000" i="1" dirty="0">
                <a:cs typeface="Arial" charset="0"/>
              </a:rPr>
              <a:t>reverse the direction of current every time coil makes a half rotation.</a:t>
            </a:r>
          </a:p>
          <a:p>
            <a:pPr>
              <a:spcBef>
                <a:spcPct val="50000"/>
              </a:spcBef>
              <a:buFontTx/>
              <a:buChar char="•"/>
            </a:pPr>
            <a:r>
              <a:rPr lang="en-US" sz="2000" dirty="0">
                <a:cs typeface="Arial" charset="0"/>
              </a:rPr>
              <a:t> Then rotation is continuous, in one direction. </a:t>
            </a:r>
          </a:p>
          <a:p>
            <a:pPr>
              <a:spcBef>
                <a:spcPct val="50000"/>
              </a:spcBef>
              <a:buFontTx/>
              <a:buChar char="•"/>
            </a:pPr>
            <a:r>
              <a:rPr lang="en-US" sz="2400" dirty="0">
                <a:cs typeface="Arial" charset="0"/>
              </a:rPr>
              <a:t> </a:t>
            </a:r>
            <a:r>
              <a:rPr lang="en-US" sz="2000" dirty="0" smtClean="0">
                <a:cs typeface="Arial" charset="0"/>
              </a:rPr>
              <a:t>In mo</a:t>
            </a:r>
            <a:r>
              <a:rPr lang="en-US" sz="2000" dirty="0">
                <a:cs typeface="Arial" charset="0"/>
              </a:rPr>
              <a:t>s</a:t>
            </a:r>
            <a:r>
              <a:rPr lang="en-US" sz="2000" dirty="0" smtClean="0">
                <a:cs typeface="Arial" charset="0"/>
              </a:rPr>
              <a:t>t motor</a:t>
            </a:r>
            <a:r>
              <a:rPr lang="en-US" sz="2000" dirty="0">
                <a:cs typeface="Arial" charset="0"/>
              </a:rPr>
              <a:t>s</a:t>
            </a:r>
            <a:r>
              <a:rPr lang="en-US" sz="2000" dirty="0" smtClean="0">
                <a:cs typeface="Arial" charset="0"/>
              </a:rPr>
              <a:t> today, </a:t>
            </a:r>
            <a:r>
              <a:rPr lang="en-US" sz="2000" dirty="0">
                <a:cs typeface="Arial" charset="0"/>
              </a:rPr>
              <a:t>replace the magnet with an electromagnet, fed by the power source.</a:t>
            </a:r>
            <a:endParaRPr lang="en-US" sz="2000" i="1" dirty="0">
              <a:cs typeface="Arial" charset="0"/>
            </a:endParaRPr>
          </a:p>
        </p:txBody>
      </p:sp>
      <p:sp>
        <p:nvSpPr>
          <p:cNvPr id="28679" name="Text Box 7"/>
          <p:cNvSpPr txBox="1">
            <a:spLocks noChangeArrowheads="1"/>
          </p:cNvSpPr>
          <p:nvPr/>
        </p:nvSpPr>
        <p:spPr bwMode="auto">
          <a:xfrm>
            <a:off x="0" y="3810000"/>
            <a:ext cx="85344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After a half turn, the sides have reversed, so deflection is in the opposite direction – makes coil turns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a:t>Earth’s magnetic field</a:t>
            </a:r>
          </a:p>
        </p:txBody>
      </p:sp>
      <p:sp>
        <p:nvSpPr>
          <p:cNvPr id="29699" name="Rectangle 3"/>
          <p:cNvSpPr>
            <a:spLocks noGrp="1" noChangeArrowheads="1"/>
          </p:cNvSpPr>
          <p:nvPr>
            <p:ph type="body" sz="half" idx="1"/>
          </p:nvPr>
        </p:nvSpPr>
        <p:spPr>
          <a:xfrm>
            <a:off x="304800" y="914400"/>
            <a:ext cx="6650038" cy="1752600"/>
          </a:xfrm>
        </p:spPr>
        <p:txBody>
          <a:bodyPr/>
          <a:lstStyle/>
          <a:p>
            <a:r>
              <a:rPr lang="en-US" sz="2400" dirty="0"/>
              <a:t>Magnetic poles of Earth are actually about 1800 km from the geographic poles. </a:t>
            </a:r>
          </a:p>
          <a:p>
            <a:pPr>
              <a:buFontTx/>
              <a:buNone/>
            </a:pPr>
            <a:r>
              <a:rPr lang="en-US" sz="2400" dirty="0"/>
              <a:t>	So compasses do not generally point to the true (</a:t>
            </a:r>
            <a:r>
              <a:rPr lang="en-US" sz="2400" dirty="0" smtClean="0"/>
              <a:t>i.e</a:t>
            </a:r>
            <a:r>
              <a:rPr lang="en-US" sz="2400" dirty="0"/>
              <a:t>.</a:t>
            </a:r>
            <a:r>
              <a:rPr lang="en-US" sz="2400" dirty="0" smtClean="0"/>
              <a:t> </a:t>
            </a:r>
            <a:r>
              <a:rPr lang="en-US" sz="2400" dirty="0"/>
              <a:t>geographical)  north and true south. </a:t>
            </a:r>
          </a:p>
          <a:p>
            <a:pPr>
              <a:buFontTx/>
              <a:buNone/>
            </a:pPr>
            <a:r>
              <a:rPr lang="en-US" sz="2400" dirty="0"/>
              <a:t>	Effect is called </a:t>
            </a:r>
            <a:r>
              <a:rPr lang="en-US" sz="2400" i="1" dirty="0"/>
              <a:t>magnetic declination</a:t>
            </a:r>
            <a:r>
              <a:rPr lang="en-US" sz="2400" dirty="0"/>
              <a:t>.</a:t>
            </a:r>
          </a:p>
        </p:txBody>
      </p:sp>
      <p:pic>
        <p:nvPicPr>
          <p:cNvPr id="29700" name="Picture 4" descr="24-20Figure_FIG"/>
          <p:cNvPicPr>
            <a:picLocks noGrp="1" noChangeAspect="1" noChangeArrowheads="1"/>
          </p:cNvPicPr>
          <p:nvPr>
            <p:ph sz="quarter" idx="2"/>
          </p:nvPr>
        </p:nvPicPr>
        <p:blipFill>
          <a:blip r:embed="rId3" cstate="print"/>
          <a:srcRect/>
          <a:stretch>
            <a:fillRect/>
          </a:stretch>
        </p:blipFill>
        <p:spPr>
          <a:xfrm>
            <a:off x="7397750" y="762000"/>
            <a:ext cx="1746250" cy="2185988"/>
          </a:xfrm>
          <a:noFill/>
          <a:ln/>
        </p:spPr>
      </p:pic>
      <p:sp>
        <p:nvSpPr>
          <p:cNvPr id="29701" name="Text Box 5"/>
          <p:cNvSpPr txBox="1">
            <a:spLocks noChangeArrowheads="1"/>
          </p:cNvSpPr>
          <p:nvPr/>
        </p:nvSpPr>
        <p:spPr bwMode="auto">
          <a:xfrm>
            <a:off x="304800" y="2959100"/>
            <a:ext cx="6553200" cy="3898900"/>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400">
                <a:cs typeface="Arial" charset="0"/>
              </a:rPr>
              <a:t>What gives Earth its bar-magnet -like property?</a:t>
            </a:r>
          </a:p>
          <a:p>
            <a:pPr>
              <a:spcBef>
                <a:spcPct val="50000"/>
              </a:spcBef>
            </a:pPr>
            <a:r>
              <a:rPr lang="en-US" sz="2400">
                <a:cs typeface="Arial" charset="0"/>
              </a:rPr>
              <a:t>	</a:t>
            </a:r>
            <a:r>
              <a:rPr lang="en-US" sz="2000">
                <a:cs typeface="Arial" charset="0"/>
              </a:rPr>
              <a:t>Somewhat unresolved problem. </a:t>
            </a:r>
          </a:p>
          <a:p>
            <a:pPr>
              <a:spcBef>
                <a:spcPct val="50000"/>
              </a:spcBef>
            </a:pPr>
            <a:r>
              <a:rPr lang="en-US" sz="2000">
                <a:cs typeface="Arial" charset="0"/>
              </a:rPr>
              <a:t>Atoms are too hot to maintain fixed orientation. Instead, it is thought that in the molten part of earth, surrounding solid core, moving charges loop around, thus creating the earth’s magnetic field.</a:t>
            </a:r>
          </a:p>
          <a:p>
            <a:pPr>
              <a:spcBef>
                <a:spcPct val="50000"/>
              </a:spcBef>
              <a:buFontTx/>
              <a:buChar char="•"/>
            </a:pPr>
            <a:r>
              <a:rPr lang="en-US" sz="2400">
                <a:cs typeface="Arial" charset="0"/>
              </a:rPr>
              <a:t>    </a:t>
            </a:r>
            <a:r>
              <a:rPr lang="en-US" sz="2000">
                <a:cs typeface="Arial" charset="0"/>
              </a:rPr>
              <a:t>What is causing the currents? Also not completely understood. Maybe thermal energy from core giving  convection currents.</a:t>
            </a:r>
          </a:p>
        </p:txBody>
      </p:sp>
      <p:pic>
        <p:nvPicPr>
          <p:cNvPr id="29702" name="Picture 6" descr="24-21Figure_FIG"/>
          <p:cNvPicPr>
            <a:picLocks noGrp="1" noChangeAspect="1" noChangeArrowheads="1"/>
          </p:cNvPicPr>
          <p:nvPr>
            <p:ph sz="quarter" idx="3"/>
          </p:nvPr>
        </p:nvPicPr>
        <p:blipFill>
          <a:blip r:embed="rId4" cstate="print"/>
          <a:srcRect/>
          <a:stretch>
            <a:fillRect/>
          </a:stretch>
        </p:blipFill>
        <p:spPr>
          <a:xfrm>
            <a:off x="6954838" y="3962400"/>
            <a:ext cx="2189162" cy="23161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r>
              <a:rPr lang="en-US" sz="3200" u="sng"/>
              <a:t>More on Earth’s magnetic field</a:t>
            </a:r>
          </a:p>
        </p:txBody>
      </p:sp>
      <p:sp>
        <p:nvSpPr>
          <p:cNvPr id="30723" name="Rectangle 3"/>
          <p:cNvSpPr>
            <a:spLocks noGrp="1" noChangeArrowheads="1"/>
          </p:cNvSpPr>
          <p:nvPr>
            <p:ph type="body" idx="1"/>
          </p:nvPr>
        </p:nvSpPr>
        <p:spPr>
          <a:xfrm>
            <a:off x="457200" y="1143000"/>
            <a:ext cx="8229600" cy="4525963"/>
          </a:xfrm>
        </p:spPr>
        <p:txBody>
          <a:bodyPr/>
          <a:lstStyle/>
          <a:p>
            <a:r>
              <a:rPr lang="en-US" sz="2400"/>
              <a:t>Unstable – it can diminish to zero, and then reverse direction. More than 20 such pole reversals have occurred in the past 5 million years! Next one expected within 2000 years. </a:t>
            </a:r>
          </a:p>
          <a:p>
            <a:pPr>
              <a:buFontTx/>
              <a:buNone/>
            </a:pPr>
            <a:r>
              <a:rPr lang="en-US" sz="2400"/>
              <a:t>	Can detect from magnetization within Earth’s upper rock strata…see book for more on this…</a:t>
            </a:r>
          </a:p>
          <a:p>
            <a:endParaRPr lang="en-US" sz="2400"/>
          </a:p>
          <a:p>
            <a:r>
              <a:rPr lang="en-US" sz="2400"/>
              <a:t>Sun’s magnetic field also reverses regularly, every 22 years. (Related to droughts on earth?) </a:t>
            </a:r>
          </a:p>
          <a:p>
            <a:endParaRPr lang="en-US" sz="2400"/>
          </a:p>
          <a:p>
            <a:r>
              <a:rPr lang="en-US" sz="2400"/>
              <a:t>Smaller and faster fluctuations in Earth’s field are from varying ion winds in atmosphere. Ions created from solar ultraviolet and x-rays interacting with atmospheric atoms.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153400" cy="715963"/>
          </a:xfrm>
        </p:spPr>
        <p:txBody>
          <a:bodyPr/>
          <a:lstStyle/>
          <a:p>
            <a:r>
              <a:rPr lang="en-US" sz="3200" u="sng"/>
              <a:t>Cosmic rays</a:t>
            </a:r>
          </a:p>
        </p:txBody>
      </p:sp>
      <p:sp>
        <p:nvSpPr>
          <p:cNvPr id="31747" name="Rectangle 3"/>
          <p:cNvSpPr>
            <a:spLocks noGrp="1" noChangeArrowheads="1"/>
          </p:cNvSpPr>
          <p:nvPr>
            <p:ph type="body" sz="half" idx="1"/>
          </p:nvPr>
        </p:nvSpPr>
        <p:spPr>
          <a:xfrm>
            <a:off x="457200" y="609600"/>
            <a:ext cx="8229600" cy="2743200"/>
          </a:xfrm>
        </p:spPr>
        <p:txBody>
          <a:bodyPr/>
          <a:lstStyle/>
          <a:p>
            <a:pPr>
              <a:lnSpc>
                <a:spcPct val="90000"/>
              </a:lnSpc>
            </a:pPr>
            <a:r>
              <a:rPr lang="en-US" sz="2400" dirty="0"/>
              <a:t>Are actually </a:t>
            </a:r>
            <a:r>
              <a:rPr lang="en-US" sz="2400" b="1" dirty="0">
                <a:solidFill>
                  <a:srgbClr val="00B0F0"/>
                </a:solidFill>
              </a:rPr>
              <a:t>charged particles</a:t>
            </a:r>
            <a:r>
              <a:rPr lang="en-US" sz="2400" dirty="0">
                <a:solidFill>
                  <a:srgbClr val="00B0F0"/>
                </a:solidFill>
              </a:rPr>
              <a:t> </a:t>
            </a:r>
            <a:r>
              <a:rPr lang="en-US" sz="2400" dirty="0"/>
              <a:t>(protons, or other atomic nuclei), produced by sun, or other stars. </a:t>
            </a:r>
          </a:p>
          <a:p>
            <a:pPr>
              <a:lnSpc>
                <a:spcPct val="90000"/>
              </a:lnSpc>
            </a:pPr>
            <a:r>
              <a:rPr lang="en-US" sz="2400" dirty="0"/>
              <a:t>Travel at speeds close to the speed of light</a:t>
            </a:r>
          </a:p>
          <a:p>
            <a:pPr>
              <a:lnSpc>
                <a:spcPct val="90000"/>
              </a:lnSpc>
            </a:pPr>
            <a:r>
              <a:rPr lang="en-US" sz="2400" dirty="0"/>
              <a:t>Dangerous radiation for humans; also can mess up electronic instrumentation.</a:t>
            </a:r>
          </a:p>
          <a:p>
            <a:pPr>
              <a:lnSpc>
                <a:spcPct val="90000"/>
              </a:lnSpc>
            </a:pPr>
            <a:r>
              <a:rPr lang="en-US" sz="2400" dirty="0"/>
              <a:t>Earth’s magnetic field protects us from them by deflecting them back (previous picture, also next slide)</a:t>
            </a:r>
          </a:p>
          <a:p>
            <a:pPr>
              <a:lnSpc>
                <a:spcPct val="90000"/>
              </a:lnSpc>
            </a:pPr>
            <a:r>
              <a:rPr lang="en-US" sz="2400" dirty="0"/>
              <a:t>Some are trapped, </a:t>
            </a:r>
            <a:r>
              <a:rPr lang="en-US" sz="2400" dirty="0" err="1"/>
              <a:t>spiralling</a:t>
            </a:r>
            <a:r>
              <a:rPr lang="en-US" sz="2400" dirty="0"/>
              <a:t> back and forth along field lines, in two “van Allen radiation belts”:</a:t>
            </a:r>
          </a:p>
        </p:txBody>
      </p:sp>
      <p:pic>
        <p:nvPicPr>
          <p:cNvPr id="31748" name="Picture 4" descr="24-22Figure_FIG"/>
          <p:cNvPicPr>
            <a:picLocks noGrp="1" noChangeAspect="1" noChangeArrowheads="1"/>
          </p:cNvPicPr>
          <p:nvPr>
            <p:ph sz="half" idx="2"/>
          </p:nvPr>
        </p:nvPicPr>
        <p:blipFill>
          <a:blip r:embed="rId3"/>
          <a:srcRect b="8949"/>
          <a:stretch>
            <a:fillRect/>
          </a:stretch>
        </p:blipFill>
        <p:spPr>
          <a:xfrm>
            <a:off x="1295400" y="3963988"/>
            <a:ext cx="3505200" cy="2019300"/>
          </a:xfrm>
          <a:noFill/>
          <a:ln/>
        </p:spPr>
      </p:pic>
      <p:sp>
        <p:nvSpPr>
          <p:cNvPr id="31749" name="Text Box 5"/>
          <p:cNvSpPr txBox="1">
            <a:spLocks noChangeArrowheads="1"/>
          </p:cNvSpPr>
          <p:nvPr/>
        </p:nvSpPr>
        <p:spPr bwMode="auto">
          <a:xfrm>
            <a:off x="5562600" y="4114800"/>
            <a:ext cx="32766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Astronauts orbit well below the inner one. </a:t>
            </a:r>
          </a:p>
        </p:txBody>
      </p:sp>
      <p:sp>
        <p:nvSpPr>
          <p:cNvPr id="31750" name="Text Box 6"/>
          <p:cNvSpPr txBox="1">
            <a:spLocks noChangeArrowheads="1"/>
          </p:cNvSpPr>
          <p:nvPr/>
        </p:nvSpPr>
        <p:spPr bwMode="auto">
          <a:xfrm>
            <a:off x="5562600" y="5486400"/>
            <a:ext cx="3352800" cy="1006475"/>
          </a:xfrm>
          <a:prstGeom prst="rect">
            <a:avLst/>
          </a:prstGeom>
          <a:noFill/>
          <a:ln w="9525">
            <a:noFill/>
            <a:miter lim="800000"/>
            <a:headEnd/>
            <a:tailEnd/>
          </a:ln>
          <a:effectLst/>
        </p:spPr>
        <p:txBody>
          <a:bodyPr>
            <a:spAutoFit/>
          </a:bodyPr>
          <a:lstStyle/>
          <a:p>
            <a:pPr>
              <a:spcBef>
                <a:spcPct val="50000"/>
              </a:spcBef>
            </a:pPr>
            <a:r>
              <a:rPr lang="en-US" sz="2000">
                <a:cs typeface="Arial" charset="0"/>
              </a:rPr>
              <a:t>Outer ring ~ 16 000 km over head. Mostly electrons, also protons; largely from sun.</a:t>
            </a:r>
          </a:p>
        </p:txBody>
      </p:sp>
      <p:sp>
        <p:nvSpPr>
          <p:cNvPr id="31751" name="Line 7"/>
          <p:cNvSpPr>
            <a:spLocks noChangeShapeType="1"/>
          </p:cNvSpPr>
          <p:nvPr/>
        </p:nvSpPr>
        <p:spPr bwMode="auto">
          <a:xfrm flipH="1" flipV="1">
            <a:off x="5105400" y="5410200"/>
            <a:ext cx="533400" cy="152400"/>
          </a:xfrm>
          <a:prstGeom prst="line">
            <a:avLst/>
          </a:prstGeom>
          <a:noFill/>
          <a:ln w="9525">
            <a:solidFill>
              <a:schemeClr val="tx1"/>
            </a:solidFill>
            <a:round/>
            <a:headEnd/>
            <a:tailEnd type="triangle" w="med" len="med"/>
          </a:ln>
          <a:effectLst/>
        </p:spPr>
        <p:txBody>
          <a:bodyPr/>
          <a:lstStyle/>
          <a:p>
            <a:endParaRPr lang="en-US"/>
          </a:p>
        </p:txBody>
      </p:sp>
      <p:sp>
        <p:nvSpPr>
          <p:cNvPr id="31752" name="Text Box 8"/>
          <p:cNvSpPr txBox="1">
            <a:spLocks noChangeArrowheads="1"/>
          </p:cNvSpPr>
          <p:nvPr/>
        </p:nvSpPr>
        <p:spPr bwMode="auto">
          <a:xfrm>
            <a:off x="1676400" y="5942013"/>
            <a:ext cx="3733800" cy="1006475"/>
          </a:xfrm>
          <a:prstGeom prst="rect">
            <a:avLst/>
          </a:prstGeom>
          <a:noFill/>
          <a:ln w="9525">
            <a:noFill/>
            <a:miter lim="800000"/>
            <a:headEnd/>
            <a:tailEnd/>
          </a:ln>
          <a:effectLst/>
        </p:spPr>
        <p:txBody>
          <a:bodyPr>
            <a:spAutoFit/>
          </a:bodyPr>
          <a:lstStyle/>
          <a:p>
            <a:pPr>
              <a:spcBef>
                <a:spcPct val="50000"/>
              </a:spcBef>
            </a:pPr>
            <a:r>
              <a:rPr lang="en-US" sz="2000">
                <a:cs typeface="Arial" charset="0"/>
              </a:rPr>
              <a:t>Inner ring ~ 3200 km overhead. Mostly protons. Probably originated from earth. </a:t>
            </a:r>
          </a:p>
        </p:txBody>
      </p:sp>
      <p:sp>
        <p:nvSpPr>
          <p:cNvPr id="31753" name="Line 9"/>
          <p:cNvSpPr>
            <a:spLocks noChangeShapeType="1"/>
          </p:cNvSpPr>
          <p:nvPr/>
        </p:nvSpPr>
        <p:spPr bwMode="auto">
          <a:xfrm flipH="1" flipV="1">
            <a:off x="2667000" y="5486400"/>
            <a:ext cx="152400" cy="5334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1" grpId="0" animBg="1"/>
      <p:bldP spid="31752" grpId="0"/>
      <p:bldP spid="317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Text Box 12"/>
          <p:cNvSpPr txBox="1">
            <a:spLocks noChangeArrowheads="1"/>
          </p:cNvSpPr>
          <p:nvPr/>
        </p:nvSpPr>
        <p:spPr bwMode="auto">
          <a:xfrm>
            <a:off x="1828800" y="0"/>
            <a:ext cx="5105400" cy="457200"/>
          </a:xfrm>
          <a:prstGeom prst="rect">
            <a:avLst/>
          </a:prstGeom>
          <a:noFill/>
          <a:ln w="9525">
            <a:noFill/>
            <a:miter lim="800000"/>
            <a:headEnd/>
            <a:tailEnd/>
          </a:ln>
          <a:effectLst/>
        </p:spPr>
        <p:txBody>
          <a:bodyPr>
            <a:spAutoFit/>
          </a:bodyPr>
          <a:lstStyle/>
          <a:p>
            <a:pPr algn="ctr">
              <a:spcBef>
                <a:spcPct val="50000"/>
              </a:spcBef>
            </a:pPr>
            <a:r>
              <a:rPr lang="en-US" sz="2400" b="1" u="sng"/>
              <a:t>Clicker Question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2590800"/>
            <a:ext cx="9144000" cy="4572000"/>
          </a:xfrm>
        </p:spPr>
        <p:txBody>
          <a:bodyPr/>
          <a:lstStyle/>
          <a:p>
            <a:pPr>
              <a:lnSpc>
                <a:spcPct val="80000"/>
              </a:lnSpc>
            </a:pPr>
            <a:r>
              <a:rPr lang="en-US" sz="2400"/>
              <a:t>Spaceflights try to avoid the belts, since hazardous to astronauts and instruments.</a:t>
            </a:r>
          </a:p>
          <a:p>
            <a:pPr>
              <a:lnSpc>
                <a:spcPct val="80000"/>
              </a:lnSpc>
            </a:pPr>
            <a:endParaRPr lang="en-US" sz="2400"/>
          </a:p>
          <a:p>
            <a:pPr>
              <a:lnSpc>
                <a:spcPct val="80000"/>
              </a:lnSpc>
            </a:pPr>
            <a:r>
              <a:rPr lang="en-US" sz="2400"/>
              <a:t>Although Earth’s field protects us on surface of earth from “primary” cosmic rays, we do get bombarded with “secondary” ones – when primary rays strike atomic nuclei high in atmosphere. </a:t>
            </a:r>
          </a:p>
          <a:p>
            <a:pPr>
              <a:lnSpc>
                <a:spcPct val="80000"/>
              </a:lnSpc>
            </a:pPr>
            <a:endParaRPr lang="en-US" sz="2400"/>
          </a:p>
          <a:p>
            <a:pPr>
              <a:lnSpc>
                <a:spcPct val="80000"/>
              </a:lnSpc>
            </a:pPr>
            <a:r>
              <a:rPr lang="en-US" sz="2400"/>
              <a:t>Greatest bombardment at the magnetic poles, because the rays come in parallel to the field lines so don’t get deflected as much as those coming in near equator, perpendicular to field. </a:t>
            </a:r>
          </a:p>
          <a:p>
            <a:pPr>
              <a:lnSpc>
                <a:spcPct val="80000"/>
              </a:lnSpc>
              <a:buFontTx/>
              <a:buNone/>
            </a:pPr>
            <a:endParaRPr lang="en-US" sz="2400"/>
          </a:p>
          <a:p>
            <a:pPr>
              <a:lnSpc>
                <a:spcPct val="80000"/>
              </a:lnSpc>
            </a:pPr>
            <a:r>
              <a:rPr lang="en-US" sz="2400"/>
              <a:t>Mid-latitudes, about 5 particles per square cm at sea-level!</a:t>
            </a:r>
          </a:p>
        </p:txBody>
      </p:sp>
      <p:pic>
        <p:nvPicPr>
          <p:cNvPr id="32771" name="Picture 3" descr="auroraborealis"/>
          <p:cNvPicPr>
            <a:picLocks noGrp="1" noChangeAspect="1" noChangeArrowheads="1"/>
          </p:cNvPicPr>
          <p:nvPr>
            <p:ph sz="half" idx="2"/>
          </p:nvPr>
        </p:nvPicPr>
        <p:blipFill>
          <a:blip r:embed="rId3"/>
          <a:srcRect/>
          <a:stretch>
            <a:fillRect/>
          </a:stretch>
        </p:blipFill>
        <p:spPr>
          <a:xfrm>
            <a:off x="6400800" y="381000"/>
            <a:ext cx="2438400" cy="1828800"/>
          </a:xfrm>
          <a:noFill/>
          <a:ln/>
        </p:spPr>
      </p:pic>
      <p:sp>
        <p:nvSpPr>
          <p:cNvPr id="32772" name="Text Box 4"/>
          <p:cNvSpPr txBox="1">
            <a:spLocks noChangeArrowheads="1"/>
          </p:cNvSpPr>
          <p:nvPr/>
        </p:nvSpPr>
        <p:spPr bwMode="auto">
          <a:xfrm>
            <a:off x="381000" y="381000"/>
            <a:ext cx="5562600" cy="1917700"/>
          </a:xfrm>
          <a:prstGeom prst="rect">
            <a:avLst/>
          </a:prstGeom>
          <a:noFill/>
          <a:ln w="9525">
            <a:noFill/>
            <a:miter lim="800000"/>
            <a:headEnd/>
            <a:tailEnd/>
          </a:ln>
          <a:effectLst/>
        </p:spPr>
        <p:txBody>
          <a:bodyPr>
            <a:spAutoFit/>
          </a:bodyPr>
          <a:lstStyle/>
          <a:p>
            <a:r>
              <a:rPr lang="en-US" sz="2400">
                <a:cs typeface="Arial" charset="0"/>
              </a:rPr>
              <a:t>When ions dip into Earth’s atmosphere, get beautiful light shows from fluorescence: </a:t>
            </a:r>
            <a:r>
              <a:rPr lang="en-US" sz="2400" i="1">
                <a:cs typeface="Arial" charset="0"/>
              </a:rPr>
              <a:t>aurora borealis</a:t>
            </a:r>
            <a:r>
              <a:rPr lang="en-US" sz="2400">
                <a:cs typeface="Arial" charset="0"/>
              </a:rPr>
              <a:t> (northern hemisphere), and </a:t>
            </a:r>
            <a:r>
              <a:rPr lang="en-US" sz="2400" i="1">
                <a:cs typeface="Arial" charset="0"/>
              </a:rPr>
              <a:t>aurora australis</a:t>
            </a:r>
            <a:r>
              <a:rPr lang="en-US" sz="2400">
                <a:cs typeface="Arial" charset="0"/>
              </a:rPr>
              <a:t> (southern hemisphere)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u="sng"/>
              <a:t>Biomagnetism</a:t>
            </a:r>
          </a:p>
        </p:txBody>
      </p:sp>
      <p:sp>
        <p:nvSpPr>
          <p:cNvPr id="33795" name="Rectangle 3"/>
          <p:cNvSpPr>
            <a:spLocks noGrp="1" noChangeArrowheads="1"/>
          </p:cNvSpPr>
          <p:nvPr>
            <p:ph type="body" idx="1"/>
          </p:nvPr>
        </p:nvSpPr>
        <p:spPr/>
        <p:txBody>
          <a:bodyPr/>
          <a:lstStyle/>
          <a:p>
            <a:r>
              <a:rPr lang="en-US" sz="2400"/>
              <a:t>Some animals have magnetite (iron oxide) domains in their bodies i.e. a built-in compass, allowing them to sense magnetic fields, and thus navigate!</a:t>
            </a:r>
          </a:p>
          <a:p>
            <a:endParaRPr lang="en-US" sz="2400"/>
          </a:p>
          <a:p>
            <a:pPr>
              <a:buFontTx/>
              <a:buNone/>
            </a:pPr>
            <a:r>
              <a:rPr lang="en-US" sz="2400"/>
              <a:t>Eg. Some bacteria, pigeons, wasps, monarch butterflies, sea turtles, bees…</a:t>
            </a:r>
          </a:p>
          <a:p>
            <a:endParaRPr lang="en-US" sz="2400"/>
          </a:p>
          <a:p>
            <a:r>
              <a:rPr lang="en-US" sz="2400"/>
              <a:t>Read book for more on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33400"/>
            <a:ext cx="5105400" cy="461665"/>
          </a:xfrm>
          <a:prstGeom prst="rect">
            <a:avLst/>
          </a:prstGeom>
          <a:noFill/>
        </p:spPr>
        <p:txBody>
          <a:bodyPr wrap="square" rtlCol="0">
            <a:spAutoFit/>
          </a:bodyPr>
          <a:lstStyle/>
          <a:p>
            <a:pPr algn="ctr"/>
            <a:r>
              <a:rPr lang="en-US" sz="2400" u="sng" dirty="0" smtClean="0"/>
              <a:t>Clicker Question</a:t>
            </a:r>
            <a:endParaRPr lang="en-US" sz="2400" u="sng" dirty="0"/>
          </a:p>
        </p:txBody>
      </p:sp>
    </p:spTree>
    <p:extLst>
      <p:ext uri="{BB962C8B-B14F-4D97-AF65-F5344CB8AC3E}">
        <p14:creationId xmlns:p14="http://schemas.microsoft.com/office/powerpoint/2010/main" val="315359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792163"/>
          </a:xfrm>
        </p:spPr>
        <p:txBody>
          <a:bodyPr/>
          <a:lstStyle/>
          <a:p>
            <a:r>
              <a:rPr lang="en-US" sz="3200" u="sng" dirty="0"/>
              <a:t>Magnetic Poles</a:t>
            </a:r>
          </a:p>
        </p:txBody>
      </p:sp>
      <p:sp>
        <p:nvSpPr>
          <p:cNvPr id="7171" name="Text Box 3"/>
          <p:cNvSpPr txBox="1">
            <a:spLocks noChangeArrowheads="1"/>
          </p:cNvSpPr>
          <p:nvPr/>
        </p:nvSpPr>
        <p:spPr bwMode="auto">
          <a:xfrm>
            <a:off x="304800" y="838200"/>
            <a:ext cx="8534400" cy="5799138"/>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Magnetic poles – from which magnetic forces emanate.</a:t>
            </a:r>
          </a:p>
          <a:p>
            <a:pPr>
              <a:spcBef>
                <a:spcPct val="50000"/>
              </a:spcBef>
              <a:buFontTx/>
              <a:buChar char="•"/>
            </a:pPr>
            <a:r>
              <a:rPr lang="en-US" sz="2400" dirty="0">
                <a:cs typeface="Arial" charset="0"/>
              </a:rPr>
              <a:t> Two types: north and south</a:t>
            </a:r>
          </a:p>
          <a:p>
            <a:pPr>
              <a:spcBef>
                <a:spcPct val="50000"/>
              </a:spcBef>
              <a:buFontTx/>
              <a:buChar char="•"/>
            </a:pPr>
            <a:endParaRPr lang="en-US" sz="2400" dirty="0">
              <a:cs typeface="Arial" charset="0"/>
            </a:endParaRPr>
          </a:p>
          <a:p>
            <a:pPr>
              <a:spcBef>
                <a:spcPct val="50000"/>
              </a:spcBef>
              <a:buFontTx/>
              <a:buChar char="•"/>
            </a:pPr>
            <a:r>
              <a:rPr lang="en-US" sz="2400" dirty="0">
                <a:cs typeface="Arial" charset="0"/>
              </a:rPr>
              <a:t> </a:t>
            </a:r>
            <a:r>
              <a:rPr lang="en-US" sz="2400" i="1" dirty="0">
                <a:cs typeface="Arial" charset="0"/>
              </a:rPr>
              <a:t>Every </a:t>
            </a:r>
            <a:r>
              <a:rPr lang="en-US" sz="2400" dirty="0">
                <a:cs typeface="Arial" charset="0"/>
              </a:rPr>
              <a:t>magnet has </a:t>
            </a:r>
            <a:r>
              <a:rPr lang="en-US" sz="2400" i="1" dirty="0">
                <a:cs typeface="Arial" charset="0"/>
              </a:rPr>
              <a:t>both</a:t>
            </a:r>
            <a:r>
              <a:rPr lang="en-US" sz="2400" dirty="0">
                <a:cs typeface="Arial" charset="0"/>
              </a:rPr>
              <a:t> a north and a south pole</a:t>
            </a:r>
          </a:p>
          <a:p>
            <a:pPr>
              <a:spcBef>
                <a:spcPct val="50000"/>
              </a:spcBef>
              <a:buFontTx/>
              <a:buChar char="•"/>
            </a:pPr>
            <a:r>
              <a:rPr lang="en-US" sz="2400" dirty="0">
                <a:cs typeface="Arial" charset="0"/>
              </a:rPr>
              <a:t> Like poles repel each other; unlike poles attract.</a:t>
            </a:r>
          </a:p>
          <a:p>
            <a:pPr>
              <a:spcBef>
                <a:spcPct val="50000"/>
              </a:spcBef>
              <a:buFontTx/>
              <a:buChar char="•"/>
            </a:pPr>
            <a:r>
              <a:rPr lang="en-US" sz="2400" dirty="0">
                <a:cs typeface="Arial" charset="0"/>
              </a:rPr>
              <a:t> Simple compass: </a:t>
            </a:r>
          </a:p>
          <a:p>
            <a:pPr>
              <a:spcBef>
                <a:spcPct val="50000"/>
              </a:spcBef>
            </a:pPr>
            <a:r>
              <a:rPr lang="en-US" sz="2400" dirty="0">
                <a:cs typeface="Arial" charset="0"/>
              </a:rPr>
              <a:t>	Suspend bar magnet from its center by a piece of string. Convention is that the north pole points northward; south pole points southward. </a:t>
            </a:r>
          </a:p>
          <a:p>
            <a:pPr>
              <a:spcBef>
                <a:spcPct val="50000"/>
              </a:spcBef>
              <a:buFontTx/>
              <a:buChar char="•"/>
            </a:pPr>
            <a:r>
              <a:rPr lang="en-US" sz="2400" dirty="0">
                <a:cs typeface="Arial" charset="0"/>
              </a:rPr>
              <a:t> This means that the Earth’s “north pole” is actually a magnetic south pole! And vice-versa. </a:t>
            </a:r>
          </a:p>
          <a:p>
            <a:pPr>
              <a:spcBef>
                <a:spcPct val="50000"/>
              </a:spcBef>
              <a:buFontTx/>
              <a:buChar char="•"/>
            </a:pPr>
            <a:endParaRPr lang="en-US" dirty="0">
              <a:cs typeface="Arial" charset="0"/>
            </a:endParaRPr>
          </a:p>
        </p:txBody>
      </p:sp>
      <p:sp>
        <p:nvSpPr>
          <p:cNvPr id="7172" name="Text Box 4"/>
          <p:cNvSpPr txBox="1">
            <a:spLocks noChangeArrowheads="1"/>
          </p:cNvSpPr>
          <p:nvPr/>
        </p:nvSpPr>
        <p:spPr bwMode="auto">
          <a:xfrm>
            <a:off x="6781800" y="1524000"/>
            <a:ext cx="1981200" cy="376238"/>
          </a:xfrm>
          <a:prstGeom prst="rect">
            <a:avLst/>
          </a:prstGeom>
          <a:noFill/>
          <a:ln w="9525">
            <a:solidFill>
              <a:schemeClr val="accent2"/>
            </a:solidFill>
            <a:miter lim="800000"/>
            <a:headEnd/>
            <a:tailEnd/>
          </a:ln>
          <a:effectLst/>
        </p:spPr>
        <p:txBody>
          <a:bodyPr>
            <a:spAutoFit/>
          </a:bodyPr>
          <a:lstStyle/>
          <a:p>
            <a:pPr>
              <a:spcBef>
                <a:spcPct val="50000"/>
              </a:spcBef>
            </a:pPr>
            <a:r>
              <a:rPr lang="en-US">
                <a:solidFill>
                  <a:schemeClr val="accent2"/>
                </a:solidFill>
                <a:cs typeface="Arial" charset="0"/>
              </a:rPr>
              <a:t>N                    S</a:t>
            </a:r>
          </a:p>
        </p:txBody>
      </p:sp>
      <p:sp>
        <p:nvSpPr>
          <p:cNvPr id="7173" name="Text Box 5"/>
          <p:cNvSpPr txBox="1">
            <a:spLocks noChangeArrowheads="1"/>
          </p:cNvSpPr>
          <p:nvPr/>
        </p:nvSpPr>
        <p:spPr bwMode="auto">
          <a:xfrm>
            <a:off x="6781800" y="1219200"/>
            <a:ext cx="20574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Eg. Bar magnet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92163"/>
          </a:xfrm>
        </p:spPr>
        <p:txBody>
          <a:bodyPr/>
          <a:lstStyle/>
          <a:p>
            <a:r>
              <a:rPr lang="en-US" sz="3200" u="sng" dirty="0"/>
              <a:t>Magnetic Poles cont.</a:t>
            </a:r>
          </a:p>
        </p:txBody>
      </p:sp>
      <p:pic>
        <p:nvPicPr>
          <p:cNvPr id="8195" name="Picture 3" descr="24-01Figure_FIG"/>
          <p:cNvPicPr>
            <a:picLocks noGrp="1" noChangeAspect="1" noChangeArrowheads="1"/>
          </p:cNvPicPr>
          <p:nvPr>
            <p:ph idx="1"/>
          </p:nvPr>
        </p:nvPicPr>
        <p:blipFill>
          <a:blip r:embed="rId3" cstate="print"/>
          <a:srcRect/>
          <a:stretch>
            <a:fillRect/>
          </a:stretch>
        </p:blipFill>
        <p:spPr>
          <a:xfrm>
            <a:off x="7162800" y="609600"/>
            <a:ext cx="1358900" cy="1858963"/>
          </a:xfrm>
          <a:noFill/>
          <a:ln/>
        </p:spPr>
      </p:pic>
      <p:sp>
        <p:nvSpPr>
          <p:cNvPr id="8196" name="Text Box 4"/>
          <p:cNvSpPr txBox="1">
            <a:spLocks noChangeArrowheads="1"/>
          </p:cNvSpPr>
          <p:nvPr/>
        </p:nvSpPr>
        <p:spPr bwMode="auto">
          <a:xfrm>
            <a:off x="609600" y="990600"/>
            <a:ext cx="8534400" cy="5539978"/>
          </a:xfrm>
          <a:prstGeom prst="rect">
            <a:avLst/>
          </a:prstGeom>
          <a:noFill/>
          <a:ln w="9525">
            <a:noFill/>
            <a:miter lim="800000"/>
            <a:headEnd/>
            <a:tailEnd/>
          </a:ln>
          <a:effectLst/>
        </p:spPr>
        <p:txBody>
          <a:bodyPr>
            <a:spAutoFit/>
          </a:bodyPr>
          <a:lstStyle/>
          <a:p>
            <a:pPr>
              <a:spcBef>
                <a:spcPct val="50000"/>
              </a:spcBef>
            </a:pPr>
            <a:endParaRPr lang="en-US" dirty="0">
              <a:cs typeface="Arial" charset="0"/>
            </a:endParaRPr>
          </a:p>
          <a:p>
            <a:pPr>
              <a:spcBef>
                <a:spcPct val="50000"/>
              </a:spcBef>
              <a:buFontTx/>
              <a:buChar char="•"/>
            </a:pPr>
            <a:r>
              <a:rPr lang="en-US" dirty="0">
                <a:cs typeface="Arial" charset="0"/>
              </a:rPr>
              <a:t> </a:t>
            </a:r>
            <a:r>
              <a:rPr lang="en-US" sz="2400" dirty="0">
                <a:cs typeface="Arial" charset="0"/>
              </a:rPr>
              <a:t>Another type: Horseshoe magnet</a:t>
            </a:r>
          </a:p>
          <a:p>
            <a:pPr>
              <a:spcBef>
                <a:spcPct val="50000"/>
              </a:spcBef>
              <a:buFontTx/>
              <a:buChar char="•"/>
            </a:pPr>
            <a:endParaRPr lang="en-US" sz="2400" dirty="0">
              <a:cs typeface="Arial" charset="0"/>
            </a:endParaRPr>
          </a:p>
          <a:p>
            <a:pPr>
              <a:spcBef>
                <a:spcPct val="50000"/>
              </a:spcBef>
              <a:buFontTx/>
              <a:buChar char="•"/>
            </a:pPr>
            <a:r>
              <a:rPr lang="en-US" sz="2400" dirty="0">
                <a:cs typeface="Arial" charset="0"/>
              </a:rPr>
              <a:t> Fridge magnets – have narrow alternating N and S strips. Strong field near the magnet but field decays quickly with distance since N and S fields cancel. </a:t>
            </a:r>
            <a:endParaRPr lang="en-US" sz="2400" dirty="0" smtClean="0">
              <a:cs typeface="Arial" charset="0"/>
            </a:endParaRPr>
          </a:p>
          <a:p>
            <a:pPr>
              <a:spcBef>
                <a:spcPct val="50000"/>
              </a:spcBef>
            </a:pPr>
            <a:endParaRPr lang="en-US" sz="2400" dirty="0">
              <a:cs typeface="Arial" charset="0"/>
            </a:endParaRPr>
          </a:p>
          <a:p>
            <a:pPr>
              <a:spcBef>
                <a:spcPct val="50000"/>
              </a:spcBef>
              <a:buFontTx/>
              <a:buChar char="•"/>
            </a:pPr>
            <a:r>
              <a:rPr lang="en-US" sz="2400" dirty="0">
                <a:cs typeface="Arial" charset="0"/>
              </a:rPr>
              <a:t> Magnetic poles cannot be isolated. (Big difference with electric charge) </a:t>
            </a:r>
            <a:r>
              <a:rPr lang="en-US" sz="2400" dirty="0" smtClean="0">
                <a:cs typeface="Arial" charset="0"/>
              </a:rPr>
              <a:t>e.g. </a:t>
            </a:r>
            <a:r>
              <a:rPr lang="en-US" sz="2400" dirty="0">
                <a:cs typeface="Arial" charset="0"/>
              </a:rPr>
              <a:t>if break bar magnet in two, each half behaves as complete magnet, each with N and S poles. Even when it’s one atom thick! </a:t>
            </a:r>
            <a:r>
              <a:rPr lang="en-US" sz="2400" i="1" dirty="0">
                <a:solidFill>
                  <a:srgbClr val="00B0F0"/>
                </a:solidFill>
                <a:cs typeface="Arial" charset="0"/>
              </a:rPr>
              <a:t>No magnetic monopoles</a:t>
            </a:r>
            <a:r>
              <a:rPr lang="en-US" sz="2400" dirty="0">
                <a:cs typeface="Arial" charset="0"/>
              </a:rPr>
              <a:t>.</a:t>
            </a:r>
          </a:p>
          <a:p>
            <a:pPr>
              <a:spcBef>
                <a:spcPct val="50000"/>
              </a:spcBef>
              <a:buFontTx/>
              <a:buChar char="•"/>
            </a:pPr>
            <a:endParaRPr lang="en-US" sz="24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3562"/>
          </a:xfrm>
        </p:spPr>
        <p:txBody>
          <a:bodyPr/>
          <a:lstStyle/>
          <a:p>
            <a:r>
              <a:rPr lang="en-US" sz="3200" u="sng"/>
              <a:t>Magnetic Fields</a:t>
            </a:r>
          </a:p>
        </p:txBody>
      </p:sp>
      <p:sp>
        <p:nvSpPr>
          <p:cNvPr id="9219" name="Rectangle 3"/>
          <p:cNvSpPr>
            <a:spLocks noGrp="1" noChangeArrowheads="1"/>
          </p:cNvSpPr>
          <p:nvPr>
            <p:ph type="body" sz="half" idx="1"/>
          </p:nvPr>
        </p:nvSpPr>
        <p:spPr>
          <a:xfrm>
            <a:off x="304800" y="914400"/>
            <a:ext cx="5715000" cy="762000"/>
          </a:xfrm>
        </p:spPr>
        <p:txBody>
          <a:bodyPr/>
          <a:lstStyle/>
          <a:p>
            <a:r>
              <a:rPr lang="en-US" sz="2400"/>
              <a:t>Iron filings sprinkled around bar magnet align with the magnetic field.</a:t>
            </a:r>
          </a:p>
          <a:p>
            <a:pPr>
              <a:buFontTx/>
              <a:buNone/>
            </a:pPr>
            <a:endParaRPr lang="en-US" sz="2400"/>
          </a:p>
        </p:txBody>
      </p:sp>
      <p:pic>
        <p:nvPicPr>
          <p:cNvPr id="9220" name="Picture 4" descr="fig24-2"/>
          <p:cNvPicPr>
            <a:picLocks noGrp="1" noChangeAspect="1" noChangeArrowheads="1"/>
          </p:cNvPicPr>
          <p:nvPr>
            <p:ph sz="quarter" idx="2"/>
          </p:nvPr>
        </p:nvPicPr>
        <p:blipFill>
          <a:blip r:embed="rId3"/>
          <a:srcRect/>
          <a:stretch>
            <a:fillRect/>
          </a:stretch>
        </p:blipFill>
        <p:spPr>
          <a:xfrm>
            <a:off x="5654675" y="1535113"/>
            <a:ext cx="2498725" cy="1946275"/>
          </a:xfrm>
          <a:noFill/>
          <a:ln/>
        </p:spPr>
      </p:pic>
      <p:sp>
        <p:nvSpPr>
          <p:cNvPr id="9221" name="Text Box 5"/>
          <p:cNvSpPr txBox="1">
            <a:spLocks noChangeArrowheads="1"/>
          </p:cNvSpPr>
          <p:nvPr/>
        </p:nvSpPr>
        <p:spPr bwMode="auto">
          <a:xfrm>
            <a:off x="304800" y="1828800"/>
            <a:ext cx="5410200" cy="1920875"/>
          </a:xfrm>
          <a:prstGeom prst="rect">
            <a:avLst/>
          </a:prstGeom>
          <a:noFill/>
          <a:ln w="9525">
            <a:noFill/>
            <a:miter lim="800000"/>
            <a:headEnd/>
            <a:tailEnd/>
          </a:ln>
          <a:effectLst/>
        </p:spPr>
        <p:txBody>
          <a:bodyPr>
            <a:spAutoFit/>
          </a:bodyPr>
          <a:lstStyle/>
          <a:p>
            <a:pPr>
              <a:spcBef>
                <a:spcPct val="50000"/>
              </a:spcBef>
            </a:pPr>
            <a:r>
              <a:rPr lang="en-US" sz="2000">
                <a:cs typeface="Arial" charset="0"/>
              </a:rPr>
              <a:t>(c.f. electric field lines earlier)</a:t>
            </a:r>
          </a:p>
          <a:p>
            <a:pPr>
              <a:spcBef>
                <a:spcPct val="50000"/>
              </a:spcBef>
            </a:pPr>
            <a:r>
              <a:rPr lang="en-US" sz="2000">
                <a:cs typeface="Arial" charset="0"/>
              </a:rPr>
              <a:t>Field is stronger where lines are more dense</a:t>
            </a:r>
          </a:p>
          <a:p>
            <a:pPr>
              <a:spcBef>
                <a:spcPct val="50000"/>
              </a:spcBef>
            </a:pPr>
            <a:r>
              <a:rPr lang="en-US" sz="2000">
                <a:cs typeface="Arial" charset="0"/>
              </a:rPr>
              <a:t>Actually magnetic field lines form closed loops – they continue inside the magnet (not shown in pic)</a:t>
            </a:r>
          </a:p>
        </p:txBody>
      </p:sp>
      <p:sp>
        <p:nvSpPr>
          <p:cNvPr id="9222" name="Text Box 6"/>
          <p:cNvSpPr txBox="1">
            <a:spLocks noChangeArrowheads="1"/>
          </p:cNvSpPr>
          <p:nvPr/>
        </p:nvSpPr>
        <p:spPr bwMode="auto">
          <a:xfrm>
            <a:off x="304800" y="4419600"/>
            <a:ext cx="82296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9223" name="Text Box 7"/>
          <p:cNvSpPr txBox="1">
            <a:spLocks noChangeArrowheads="1"/>
          </p:cNvSpPr>
          <p:nvPr/>
        </p:nvSpPr>
        <p:spPr bwMode="auto">
          <a:xfrm>
            <a:off x="304800" y="3810000"/>
            <a:ext cx="84582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pic>
        <p:nvPicPr>
          <p:cNvPr id="9224" name="Picture 8" descr="fig24-4a"/>
          <p:cNvPicPr>
            <a:picLocks noGrp="1" noChangeAspect="1" noChangeArrowheads="1"/>
          </p:cNvPicPr>
          <p:nvPr>
            <p:ph sz="quarter" idx="3"/>
          </p:nvPr>
        </p:nvPicPr>
        <p:blipFill>
          <a:blip r:embed="rId4"/>
          <a:srcRect/>
          <a:stretch>
            <a:fillRect/>
          </a:stretch>
        </p:blipFill>
        <p:spPr>
          <a:xfrm>
            <a:off x="457200" y="4648200"/>
            <a:ext cx="2743200" cy="2006600"/>
          </a:xfrm>
          <a:noFill/>
          <a:ln/>
        </p:spPr>
      </p:pic>
      <p:pic>
        <p:nvPicPr>
          <p:cNvPr id="9225" name="Picture 9" descr="fig24-4b"/>
          <p:cNvPicPr>
            <a:picLocks noChangeAspect="1" noChangeArrowheads="1"/>
          </p:cNvPicPr>
          <p:nvPr/>
        </p:nvPicPr>
        <p:blipFill>
          <a:blip r:embed="rId5"/>
          <a:srcRect/>
          <a:stretch>
            <a:fillRect/>
          </a:stretch>
        </p:blipFill>
        <p:spPr bwMode="auto">
          <a:xfrm>
            <a:off x="5029200" y="4648200"/>
            <a:ext cx="2743200" cy="2001838"/>
          </a:xfrm>
          <a:prstGeom prst="rect">
            <a:avLst/>
          </a:prstGeom>
          <a:noFill/>
        </p:spPr>
      </p:pic>
      <p:sp>
        <p:nvSpPr>
          <p:cNvPr id="9226" name="Text Box 10"/>
          <p:cNvSpPr txBox="1">
            <a:spLocks noChangeArrowheads="1"/>
          </p:cNvSpPr>
          <p:nvPr/>
        </p:nvSpPr>
        <p:spPr bwMode="auto">
          <a:xfrm>
            <a:off x="304800" y="3962400"/>
            <a:ext cx="34290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Eg. Two bar magnets with opposite poles at same end</a:t>
            </a:r>
          </a:p>
        </p:txBody>
      </p:sp>
      <p:sp>
        <p:nvSpPr>
          <p:cNvPr id="9227" name="Text Box 11"/>
          <p:cNvSpPr txBox="1">
            <a:spLocks noChangeArrowheads="1"/>
          </p:cNvSpPr>
          <p:nvPr/>
        </p:nvSpPr>
        <p:spPr bwMode="auto">
          <a:xfrm>
            <a:off x="5029200" y="4038600"/>
            <a:ext cx="32004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Eg. Two bar magnets with like poles at same 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6" grpId="0"/>
      <p:bldP spid="92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2133600" y="304800"/>
            <a:ext cx="54864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cs typeface="Arial" charset="0"/>
              </a:rPr>
              <a:t>        Clicker Question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sz="2800" u="sng" dirty="0"/>
              <a:t>Where is the motion that makes a stationary bar magnet magnetic?</a:t>
            </a:r>
          </a:p>
        </p:txBody>
      </p:sp>
      <p:sp>
        <p:nvSpPr>
          <p:cNvPr id="11267" name="Rectangle 3"/>
          <p:cNvSpPr>
            <a:spLocks noGrp="1" noChangeArrowheads="1"/>
          </p:cNvSpPr>
          <p:nvPr>
            <p:ph type="body" idx="1"/>
          </p:nvPr>
        </p:nvSpPr>
        <p:spPr>
          <a:xfrm>
            <a:off x="304800" y="1219200"/>
            <a:ext cx="8458200" cy="1371600"/>
          </a:xfrm>
        </p:spPr>
        <p:txBody>
          <a:bodyPr/>
          <a:lstStyle/>
          <a:p>
            <a:r>
              <a:rPr lang="en-US" sz="2400" dirty="0"/>
              <a:t>The moving charges are the electrons – undergoing two kinds of constant motion: </a:t>
            </a:r>
          </a:p>
          <a:p>
            <a:pPr>
              <a:buFontTx/>
              <a:buNone/>
            </a:pPr>
            <a:r>
              <a:rPr lang="en-US" sz="2400" dirty="0"/>
              <a:t>	(</a:t>
            </a:r>
            <a:r>
              <a:rPr lang="en-US" sz="2400" dirty="0" err="1"/>
              <a:t>i</a:t>
            </a:r>
            <a:r>
              <a:rPr lang="en-US" sz="2400" dirty="0"/>
              <a:t>) </a:t>
            </a:r>
            <a:r>
              <a:rPr lang="en-US" sz="2400" dirty="0">
                <a:solidFill>
                  <a:srgbClr val="00B050"/>
                </a:solidFill>
              </a:rPr>
              <a:t>spin, </a:t>
            </a:r>
            <a:r>
              <a:rPr lang="en-US" sz="2400" dirty="0"/>
              <a:t>like “tops” </a:t>
            </a:r>
            <a:r>
              <a:rPr lang="en-US" sz="2400" i="1" dirty="0"/>
              <a:t>(although, really need quantum mechanics to describe this)</a:t>
            </a:r>
          </a:p>
          <a:p>
            <a:pPr>
              <a:buFontTx/>
              <a:buNone/>
            </a:pPr>
            <a:r>
              <a:rPr lang="en-US" sz="2400" dirty="0"/>
              <a:t>	(ii) </a:t>
            </a:r>
            <a:r>
              <a:rPr lang="en-US" sz="2400" dirty="0">
                <a:solidFill>
                  <a:srgbClr val="00B050"/>
                </a:solidFill>
              </a:rPr>
              <a:t>orbit </a:t>
            </a:r>
            <a:r>
              <a:rPr lang="en-US" sz="2400" dirty="0"/>
              <a:t>(revolve) about nucleus</a:t>
            </a:r>
          </a:p>
          <a:p>
            <a:pPr>
              <a:buFontTx/>
              <a:buNone/>
            </a:pPr>
            <a:endParaRPr lang="en-US" sz="2400" dirty="0"/>
          </a:p>
          <a:p>
            <a:pPr>
              <a:buFontTx/>
              <a:buNone/>
            </a:pPr>
            <a:endParaRPr lang="en-US" sz="2400" dirty="0"/>
          </a:p>
        </p:txBody>
      </p:sp>
      <p:sp>
        <p:nvSpPr>
          <p:cNvPr id="11268" name="Text Box 4"/>
          <p:cNvSpPr txBox="1">
            <a:spLocks noChangeArrowheads="1"/>
          </p:cNvSpPr>
          <p:nvPr/>
        </p:nvSpPr>
        <p:spPr bwMode="auto">
          <a:xfrm>
            <a:off x="0" y="3124200"/>
            <a:ext cx="3048000" cy="7016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cs typeface="Arial" charset="0"/>
              </a:rPr>
              <a:t>Usually spin is the significant contribution</a:t>
            </a:r>
          </a:p>
        </p:txBody>
      </p:sp>
      <p:sp>
        <p:nvSpPr>
          <p:cNvPr id="11269" name="Line 5"/>
          <p:cNvSpPr>
            <a:spLocks noChangeShapeType="1"/>
          </p:cNvSpPr>
          <p:nvPr/>
        </p:nvSpPr>
        <p:spPr bwMode="auto">
          <a:xfrm flipV="1">
            <a:off x="304800" y="2514600"/>
            <a:ext cx="381000" cy="533400"/>
          </a:xfrm>
          <a:prstGeom prst="line">
            <a:avLst/>
          </a:prstGeom>
          <a:noFill/>
          <a:ln w="9525">
            <a:solidFill>
              <a:schemeClr val="accent2"/>
            </a:solidFill>
            <a:round/>
            <a:headEnd/>
            <a:tailEnd type="triangle" w="med" len="med"/>
          </a:ln>
          <a:effectLst/>
        </p:spPr>
        <p:txBody>
          <a:bodyPr/>
          <a:lstStyle/>
          <a:p>
            <a:endParaRPr lang="en-US"/>
          </a:p>
        </p:txBody>
      </p:sp>
      <p:sp>
        <p:nvSpPr>
          <p:cNvPr id="11270" name="Text Box 6"/>
          <p:cNvSpPr txBox="1">
            <a:spLocks noChangeArrowheads="1"/>
          </p:cNvSpPr>
          <p:nvPr/>
        </p:nvSpPr>
        <p:spPr bwMode="auto">
          <a:xfrm>
            <a:off x="381000" y="3962400"/>
            <a:ext cx="8763000" cy="2741613"/>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400" dirty="0">
                <a:cs typeface="Arial" charset="0"/>
              </a:rPr>
              <a:t>Every spinning electron is a tiny magnet. Net magnetism comes from sum of fields from every electron.</a:t>
            </a:r>
          </a:p>
          <a:p>
            <a:pPr>
              <a:spcBef>
                <a:spcPct val="50000"/>
              </a:spcBef>
              <a:buFontTx/>
              <a:buChar char="•"/>
            </a:pPr>
            <a:r>
              <a:rPr lang="en-US" sz="2400" dirty="0">
                <a:cs typeface="Arial" charset="0"/>
              </a:rPr>
              <a:t> </a:t>
            </a:r>
            <a:r>
              <a:rPr lang="en-US" sz="2000" dirty="0">
                <a:cs typeface="Arial" charset="0"/>
              </a:rPr>
              <a:t>Non-magnetic materials: consists of pairs of electrons spinning in </a:t>
            </a:r>
            <a:r>
              <a:rPr lang="en-US" sz="2000" i="1" dirty="0">
                <a:cs typeface="Arial" charset="0"/>
              </a:rPr>
              <a:t>opposite </a:t>
            </a:r>
            <a:r>
              <a:rPr lang="en-US" sz="2000" dirty="0">
                <a:cs typeface="Arial" charset="0"/>
              </a:rPr>
              <a:t>directions, so their fields cancel each other, and there is no net magnetic field.</a:t>
            </a:r>
          </a:p>
          <a:p>
            <a:pPr>
              <a:spcBef>
                <a:spcPct val="50000"/>
              </a:spcBef>
              <a:buFontTx/>
              <a:buChar char="•"/>
            </a:pPr>
            <a:r>
              <a:rPr lang="en-US" sz="2000" dirty="0">
                <a:cs typeface="Arial" charset="0"/>
              </a:rPr>
              <a:t> Magnetic materials: </a:t>
            </a:r>
            <a:r>
              <a:rPr lang="en-US" sz="2000" dirty="0" err="1">
                <a:cs typeface="Arial" charset="0"/>
              </a:rPr>
              <a:t>eg</a:t>
            </a:r>
            <a:r>
              <a:rPr lang="en-US" sz="2000" dirty="0">
                <a:cs typeface="Arial" charset="0"/>
              </a:rPr>
              <a:t> iron, nickel, cobalt, not all spins are cancelled out. </a:t>
            </a:r>
            <a:r>
              <a:rPr lang="en-US" sz="2000" dirty="0" err="1">
                <a:cs typeface="Arial" charset="0"/>
              </a:rPr>
              <a:t>Eg</a:t>
            </a:r>
            <a:r>
              <a:rPr lang="en-US" sz="2000" dirty="0">
                <a:cs typeface="Arial" charset="0"/>
              </a:rPr>
              <a:t>. each iron atom has 4 electrons whose spin magnetism isn’t cancelled.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7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2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p:bldP spid="112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762000"/>
          </a:xfrm>
        </p:spPr>
        <p:txBody>
          <a:bodyPr/>
          <a:lstStyle/>
          <a:p>
            <a:r>
              <a:rPr lang="en-US" sz="3200" u="sng"/>
              <a:t>Magnetic Domains and Making Magnets</a:t>
            </a:r>
          </a:p>
        </p:txBody>
      </p:sp>
      <p:sp>
        <p:nvSpPr>
          <p:cNvPr id="13315" name="Rectangle 3"/>
          <p:cNvSpPr>
            <a:spLocks noGrp="1" noChangeArrowheads="1"/>
          </p:cNvSpPr>
          <p:nvPr>
            <p:ph type="body" sz="half" idx="1"/>
          </p:nvPr>
        </p:nvSpPr>
        <p:spPr>
          <a:xfrm>
            <a:off x="0" y="838200"/>
            <a:ext cx="6629400" cy="2819400"/>
          </a:xfrm>
        </p:spPr>
        <p:txBody>
          <a:bodyPr/>
          <a:lstStyle/>
          <a:p>
            <a:r>
              <a:rPr lang="en-US" sz="2000" dirty="0"/>
              <a:t>Magnetic field of an individual iron atom is so strong, that it makes neighboring atoms line up - get clusters of billions of aligned atoms, called </a:t>
            </a:r>
            <a:r>
              <a:rPr lang="en-US" sz="2000" b="1" dirty="0"/>
              <a:t>magnetic domains</a:t>
            </a:r>
            <a:r>
              <a:rPr lang="en-US" sz="2000" dirty="0"/>
              <a:t>. </a:t>
            </a:r>
          </a:p>
          <a:p>
            <a:r>
              <a:rPr lang="en-US" sz="2000" dirty="0"/>
              <a:t>Also, domains themselves can align with each other.</a:t>
            </a:r>
          </a:p>
          <a:p>
            <a:r>
              <a:rPr lang="en-US" sz="2000" dirty="0"/>
              <a:t>But the domains are </a:t>
            </a:r>
            <a:r>
              <a:rPr lang="en-US" sz="2000" dirty="0" smtClean="0"/>
              <a:t>generally in </a:t>
            </a:r>
            <a:r>
              <a:rPr lang="en-US" sz="2000" dirty="0"/>
              <a:t>independent, random orientations – so a common piece of iron is </a:t>
            </a:r>
            <a:r>
              <a:rPr lang="en-US" sz="2000" i="1" dirty="0"/>
              <a:t>not</a:t>
            </a:r>
            <a:r>
              <a:rPr lang="en-US" sz="2000" dirty="0"/>
              <a:t> a magnet.</a:t>
            </a:r>
          </a:p>
          <a:p>
            <a:r>
              <a:rPr lang="en-US" sz="2000" dirty="0"/>
              <a:t>Only when they align with each other, does the piece of iron become a magnet. </a:t>
            </a:r>
          </a:p>
        </p:txBody>
      </p:sp>
      <p:pic>
        <p:nvPicPr>
          <p:cNvPr id="13316" name="Picture 4" descr="24-06Figure_FIG"/>
          <p:cNvPicPr>
            <a:picLocks noGrp="1" noChangeAspect="1" noChangeArrowheads="1"/>
          </p:cNvPicPr>
          <p:nvPr>
            <p:ph sz="half" idx="2"/>
          </p:nvPr>
        </p:nvPicPr>
        <p:blipFill>
          <a:blip r:embed="rId3" cstate="print"/>
          <a:srcRect/>
          <a:stretch>
            <a:fillRect/>
          </a:stretch>
        </p:blipFill>
        <p:spPr>
          <a:xfrm>
            <a:off x="6621463" y="1143000"/>
            <a:ext cx="2303462" cy="2438400"/>
          </a:xfrm>
          <a:noFill/>
          <a:ln/>
        </p:spPr>
      </p:pic>
      <p:sp>
        <p:nvSpPr>
          <p:cNvPr id="13317" name="Text Box 5"/>
          <p:cNvSpPr txBox="1">
            <a:spLocks noChangeArrowheads="1"/>
          </p:cNvSpPr>
          <p:nvPr/>
        </p:nvSpPr>
        <p:spPr bwMode="auto">
          <a:xfrm>
            <a:off x="0" y="4648200"/>
            <a:ext cx="9144000" cy="22256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Can make them align by bringing a (permanent) magnet nearby – if this magnet is strong enough, then when you separate them again, the iron piece may retain the alignment, and so be magnetic. </a:t>
            </a:r>
          </a:p>
          <a:p>
            <a:pPr>
              <a:spcBef>
                <a:spcPct val="50000"/>
              </a:spcBef>
              <a:buFontTx/>
              <a:buChar char="•"/>
            </a:pPr>
            <a:r>
              <a:rPr lang="en-US" sz="2000">
                <a:cs typeface="Arial" charset="0"/>
              </a:rPr>
              <a:t> But if not strong enough, then on removing the permanent magnet, the domains in the iron piece thermally move back to a random arrangement. </a:t>
            </a:r>
          </a:p>
          <a:p>
            <a:pPr>
              <a:spcBef>
                <a:spcPct val="50000"/>
              </a:spcBef>
              <a:buFontTx/>
              <a:buChar char="•"/>
            </a:pPr>
            <a:r>
              <a:rPr lang="en-US" sz="2000">
                <a:cs typeface="Arial" charset="0"/>
              </a:rPr>
              <a:t> Another way to make magnet: stroke iron piece with magnet – aligns domains.</a:t>
            </a:r>
          </a:p>
        </p:txBody>
      </p:sp>
      <p:sp>
        <p:nvSpPr>
          <p:cNvPr id="13318" name="Text Box 6"/>
          <p:cNvSpPr txBox="1">
            <a:spLocks noChangeArrowheads="1"/>
          </p:cNvSpPr>
          <p:nvPr/>
        </p:nvSpPr>
        <p:spPr bwMode="auto">
          <a:xfrm>
            <a:off x="6324600" y="3505200"/>
            <a:ext cx="3200400" cy="1190625"/>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This is how permanent magnets can be made! Tapping the iron helps align any stubborn domains.</a:t>
            </a:r>
          </a:p>
        </p:txBody>
      </p:sp>
      <p:sp>
        <p:nvSpPr>
          <p:cNvPr id="13319" name="Line 7"/>
          <p:cNvSpPr>
            <a:spLocks noChangeShapeType="1"/>
          </p:cNvSpPr>
          <p:nvPr/>
        </p:nvSpPr>
        <p:spPr bwMode="auto">
          <a:xfrm flipH="1">
            <a:off x="4267200" y="4114800"/>
            <a:ext cx="1905000" cy="5334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4-07Figure_FIG"/>
          <p:cNvPicPr>
            <a:picLocks noGrp="1" noChangeAspect="1" noChangeArrowheads="1"/>
          </p:cNvPicPr>
          <p:nvPr>
            <p:ph idx="1"/>
          </p:nvPr>
        </p:nvPicPr>
        <p:blipFill>
          <a:blip r:embed="rId3"/>
          <a:srcRect/>
          <a:stretch>
            <a:fillRect/>
          </a:stretch>
        </p:blipFill>
        <p:spPr>
          <a:xfrm>
            <a:off x="2057400" y="1066800"/>
            <a:ext cx="5562600" cy="5791200"/>
          </a:xfrm>
          <a:noFill/>
          <a:ln/>
        </p:spPr>
      </p:pic>
      <p:sp>
        <p:nvSpPr>
          <p:cNvPr id="14339" name="Text Box 3"/>
          <p:cNvSpPr txBox="1">
            <a:spLocks noChangeArrowheads="1"/>
          </p:cNvSpPr>
          <p:nvPr/>
        </p:nvSpPr>
        <p:spPr bwMode="auto">
          <a:xfrm>
            <a:off x="381000" y="304800"/>
            <a:ext cx="7696200" cy="457200"/>
          </a:xfrm>
          <a:prstGeom prst="rect">
            <a:avLst/>
          </a:prstGeom>
          <a:noFill/>
          <a:ln w="9525">
            <a:noFill/>
            <a:miter lim="800000"/>
            <a:headEnd/>
            <a:tailEnd/>
          </a:ln>
          <a:effectLst/>
        </p:spPr>
        <p:txBody>
          <a:bodyPr>
            <a:spAutoFit/>
          </a:bodyPr>
          <a:lstStyle/>
          <a:p>
            <a:pPr>
              <a:spcBef>
                <a:spcPct val="50000"/>
              </a:spcBef>
            </a:pPr>
            <a:r>
              <a:rPr lang="en-US" sz="2400">
                <a:cs typeface="Arial" charset="0"/>
              </a:rPr>
              <a:t>Here are the stages in magnetizing a piece of iron:</a:t>
            </a:r>
          </a:p>
        </p:txBody>
      </p:sp>
      <p:sp>
        <p:nvSpPr>
          <p:cNvPr id="14340" name="Text Box 4"/>
          <p:cNvSpPr txBox="1">
            <a:spLocks noChangeArrowheads="1"/>
          </p:cNvSpPr>
          <p:nvPr/>
        </p:nvSpPr>
        <p:spPr bwMode="auto">
          <a:xfrm>
            <a:off x="457200" y="5410200"/>
            <a:ext cx="8458200" cy="366713"/>
          </a:xfrm>
          <a:prstGeom prst="rect">
            <a:avLst/>
          </a:prstGeom>
          <a:noFill/>
          <a:ln w="9525">
            <a:noFill/>
            <a:miter lim="800000"/>
            <a:headEnd/>
            <a:tailEnd/>
          </a:ln>
          <a:effectLst/>
        </p:spPr>
        <p:txBody>
          <a:bodyPr>
            <a:spAutoFit/>
          </a:bodyPr>
          <a:lstStyle/>
          <a:p>
            <a:pPr>
              <a:spcBef>
                <a:spcPct val="50000"/>
              </a:spcBef>
            </a:pPr>
            <a:endParaRPr lang="en-US">
              <a:solidFill>
                <a:srgbClr val="993366"/>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1693</Words>
  <Application>Microsoft Office PowerPoint</Application>
  <PresentationFormat>On-screen Show (4:3)</PresentationFormat>
  <Paragraphs>192</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Magnetism</vt:lpstr>
      <vt:lpstr>Magnetic Poles</vt:lpstr>
      <vt:lpstr>Magnetic Poles cont.</vt:lpstr>
      <vt:lpstr>Magnetic Fields</vt:lpstr>
      <vt:lpstr>PowerPoint Presentation</vt:lpstr>
      <vt:lpstr>Where is the motion that makes a stationary bar magnet magnetic?</vt:lpstr>
      <vt:lpstr>Magnetic Domains and Making Magnets</vt:lpstr>
      <vt:lpstr>PowerPoint Presentation</vt:lpstr>
      <vt:lpstr>Clicker Question</vt:lpstr>
      <vt:lpstr>Question: Place an unmagnetized piece of iron in a magnetic field (eg iron filings near a magnet). Why is it attracted to the magnet?</vt:lpstr>
      <vt:lpstr>Electric currents and magnetic fields</vt:lpstr>
      <vt:lpstr>Electromagnets cont.</vt:lpstr>
      <vt:lpstr>PowerPoint Presentation</vt:lpstr>
      <vt:lpstr>Magnetic force on moving charged particles</vt:lpstr>
      <vt:lpstr>Magnetic force on moving charged particles cont.</vt:lpstr>
      <vt:lpstr>Magnetic force on moving charges cont.</vt:lpstr>
      <vt:lpstr>Magnetic force on current-carrying wires</vt:lpstr>
      <vt:lpstr>PowerPoint Presentation</vt:lpstr>
      <vt:lpstr>Electric Meters</vt:lpstr>
      <vt:lpstr>Electric motors</vt:lpstr>
      <vt:lpstr>Earth’s magnetic field</vt:lpstr>
      <vt:lpstr>More on Earth’s magnetic field</vt:lpstr>
      <vt:lpstr>Cosmic rays</vt:lpstr>
      <vt:lpstr>PowerPoint Presentation</vt:lpstr>
      <vt:lpstr>PowerPoint Presentation</vt:lpstr>
      <vt:lpstr>Biomagnetism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Phys100</cp:lastModifiedBy>
  <cp:revision>64</cp:revision>
  <dcterms:created xsi:type="dcterms:W3CDTF">2009-11-10T21:53:20Z</dcterms:created>
  <dcterms:modified xsi:type="dcterms:W3CDTF">2016-11-22T21:48:31Z</dcterms:modified>
</cp:coreProperties>
</file>