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71" r:id="rId4"/>
    <p:sldId id="258" r:id="rId5"/>
    <p:sldId id="272" r:id="rId6"/>
    <p:sldId id="259" r:id="rId7"/>
    <p:sldId id="274" r:id="rId8"/>
    <p:sldId id="260" r:id="rId9"/>
    <p:sldId id="273" r:id="rId10"/>
    <p:sldId id="261" r:id="rId11"/>
    <p:sldId id="262" r:id="rId12"/>
    <p:sldId id="263" r:id="rId13"/>
    <p:sldId id="264" r:id="rId14"/>
    <p:sldId id="266" r:id="rId15"/>
    <p:sldId id="265" r:id="rId16"/>
    <p:sldId id="267" r:id="rId17"/>
    <p:sldId id="268" r:id="rId18"/>
    <p:sldId id="275" r:id="rId19"/>
    <p:sldId id="269" r:id="rId20"/>
    <p:sldId id="270" r:id="rId21"/>
    <p:sldId id="276" r:id="rId22"/>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867" autoAdjust="0"/>
  </p:normalViewPr>
  <p:slideViewPr>
    <p:cSldViewPr>
      <p:cViewPr varScale="1">
        <p:scale>
          <a:sx n="58" d="100"/>
          <a:sy n="58" d="100"/>
        </p:scale>
        <p:origin x="-106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p>
        </p:txBody>
      </p:sp>
      <p:sp>
        <p:nvSpPr>
          <p:cNvPr id="717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p>
        </p:txBody>
      </p:sp>
      <p:sp>
        <p:nvSpPr>
          <p:cNvPr id="717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p>
        </p:txBody>
      </p:sp>
      <p:sp>
        <p:nvSpPr>
          <p:cNvPr id="717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9D6CA083-2D3D-4BD5-8CCA-6240895E2C26}" type="slidenum">
              <a:rPr lang="en-US"/>
              <a:pPr/>
              <a:t>‹#›</a:t>
            </a:fld>
            <a:endParaRPr lang="en-US"/>
          </a:p>
        </p:txBody>
      </p:sp>
    </p:spTree>
    <p:extLst>
      <p:ext uri="{BB962C8B-B14F-4D97-AF65-F5344CB8AC3E}">
        <p14:creationId xmlns:p14="http://schemas.microsoft.com/office/powerpoint/2010/main" val="26183995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6CA083-2D3D-4BD5-8CCA-6240895E2C26}" type="slidenum">
              <a:rPr lang="en-US" smtClean="0"/>
              <a:pPr/>
              <a:t>1</a:t>
            </a:fld>
            <a:endParaRPr lang="en-US"/>
          </a:p>
        </p:txBody>
      </p:sp>
    </p:spTree>
    <p:extLst>
      <p:ext uri="{BB962C8B-B14F-4D97-AF65-F5344CB8AC3E}">
        <p14:creationId xmlns:p14="http://schemas.microsoft.com/office/powerpoint/2010/main" val="1086418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736B51-3DE0-4935-93AB-EC4B51DDCF57}" type="slidenum">
              <a:rPr lang="en-US"/>
              <a:pPr/>
              <a:t>10</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662876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6CA083-2D3D-4BD5-8CCA-6240895E2C26}" type="slidenum">
              <a:rPr lang="en-US" smtClean="0"/>
              <a:pPr/>
              <a:t>11</a:t>
            </a:fld>
            <a:endParaRPr lang="en-US"/>
          </a:p>
        </p:txBody>
      </p:sp>
    </p:spTree>
    <p:extLst>
      <p:ext uri="{BB962C8B-B14F-4D97-AF65-F5344CB8AC3E}">
        <p14:creationId xmlns:p14="http://schemas.microsoft.com/office/powerpoint/2010/main" val="1992085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6CA083-2D3D-4BD5-8CCA-6240895E2C26}" type="slidenum">
              <a:rPr lang="en-US" smtClean="0"/>
              <a:pPr/>
              <a:t>12</a:t>
            </a:fld>
            <a:endParaRPr lang="en-US"/>
          </a:p>
        </p:txBody>
      </p:sp>
    </p:spTree>
    <p:extLst>
      <p:ext uri="{BB962C8B-B14F-4D97-AF65-F5344CB8AC3E}">
        <p14:creationId xmlns:p14="http://schemas.microsoft.com/office/powerpoint/2010/main" val="3692487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6CA083-2D3D-4BD5-8CCA-6240895E2C26}" type="slidenum">
              <a:rPr lang="en-US" smtClean="0"/>
              <a:pPr/>
              <a:t>13</a:t>
            </a:fld>
            <a:endParaRPr lang="en-US"/>
          </a:p>
        </p:txBody>
      </p:sp>
    </p:spTree>
    <p:extLst>
      <p:ext uri="{BB962C8B-B14F-4D97-AF65-F5344CB8AC3E}">
        <p14:creationId xmlns:p14="http://schemas.microsoft.com/office/powerpoint/2010/main" val="2370410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6CA083-2D3D-4BD5-8CCA-6240895E2C26}" type="slidenum">
              <a:rPr lang="en-US" smtClean="0"/>
              <a:pPr/>
              <a:t>14</a:t>
            </a:fld>
            <a:endParaRPr lang="en-US"/>
          </a:p>
        </p:txBody>
      </p:sp>
    </p:spTree>
    <p:extLst>
      <p:ext uri="{BB962C8B-B14F-4D97-AF65-F5344CB8AC3E}">
        <p14:creationId xmlns:p14="http://schemas.microsoft.com/office/powerpoint/2010/main" val="2396909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6CA083-2D3D-4BD5-8CCA-6240895E2C26}" type="slidenum">
              <a:rPr lang="en-US" smtClean="0"/>
              <a:pPr/>
              <a:t>15</a:t>
            </a:fld>
            <a:endParaRPr lang="en-US"/>
          </a:p>
        </p:txBody>
      </p:sp>
    </p:spTree>
    <p:extLst>
      <p:ext uri="{BB962C8B-B14F-4D97-AF65-F5344CB8AC3E}">
        <p14:creationId xmlns:p14="http://schemas.microsoft.com/office/powerpoint/2010/main" val="12794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6CA083-2D3D-4BD5-8CCA-6240895E2C26}" type="slidenum">
              <a:rPr lang="en-US" smtClean="0"/>
              <a:pPr/>
              <a:t>16</a:t>
            </a:fld>
            <a:endParaRPr lang="en-US"/>
          </a:p>
        </p:txBody>
      </p:sp>
    </p:spTree>
    <p:extLst>
      <p:ext uri="{BB962C8B-B14F-4D97-AF65-F5344CB8AC3E}">
        <p14:creationId xmlns:p14="http://schemas.microsoft.com/office/powerpoint/2010/main" val="2335197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6CA083-2D3D-4BD5-8CCA-6240895E2C26}" type="slidenum">
              <a:rPr lang="en-US" smtClean="0"/>
              <a:pPr/>
              <a:t>17</a:t>
            </a:fld>
            <a:endParaRPr lang="en-US"/>
          </a:p>
        </p:txBody>
      </p:sp>
    </p:spTree>
    <p:extLst>
      <p:ext uri="{BB962C8B-B14F-4D97-AF65-F5344CB8AC3E}">
        <p14:creationId xmlns:p14="http://schemas.microsoft.com/office/powerpoint/2010/main" val="1982977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6CA083-2D3D-4BD5-8CCA-6240895E2C26}" type="slidenum">
              <a:rPr lang="en-US" smtClean="0"/>
              <a:pPr/>
              <a:t>18</a:t>
            </a:fld>
            <a:endParaRPr lang="en-US"/>
          </a:p>
        </p:txBody>
      </p:sp>
    </p:spTree>
    <p:extLst>
      <p:ext uri="{BB962C8B-B14F-4D97-AF65-F5344CB8AC3E}">
        <p14:creationId xmlns:p14="http://schemas.microsoft.com/office/powerpoint/2010/main" val="97686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6CA083-2D3D-4BD5-8CCA-6240895E2C26}" type="slidenum">
              <a:rPr lang="en-US" smtClean="0"/>
              <a:pPr/>
              <a:t>19</a:t>
            </a:fld>
            <a:endParaRPr lang="en-US"/>
          </a:p>
        </p:txBody>
      </p:sp>
    </p:spTree>
    <p:extLst>
      <p:ext uri="{BB962C8B-B14F-4D97-AF65-F5344CB8AC3E}">
        <p14:creationId xmlns:p14="http://schemas.microsoft.com/office/powerpoint/2010/main" val="2450712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6CA083-2D3D-4BD5-8CCA-6240895E2C26}" type="slidenum">
              <a:rPr lang="en-US" smtClean="0"/>
              <a:pPr/>
              <a:t>2</a:t>
            </a:fld>
            <a:endParaRPr lang="en-US"/>
          </a:p>
        </p:txBody>
      </p:sp>
    </p:spTree>
    <p:extLst>
      <p:ext uri="{BB962C8B-B14F-4D97-AF65-F5344CB8AC3E}">
        <p14:creationId xmlns:p14="http://schemas.microsoft.com/office/powerpoint/2010/main" val="966484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6CA083-2D3D-4BD5-8CCA-6240895E2C26}" type="slidenum">
              <a:rPr lang="en-US" smtClean="0"/>
              <a:pPr/>
              <a:t>20</a:t>
            </a:fld>
            <a:endParaRPr lang="en-US"/>
          </a:p>
        </p:txBody>
      </p:sp>
    </p:spTree>
    <p:extLst>
      <p:ext uri="{BB962C8B-B14F-4D97-AF65-F5344CB8AC3E}">
        <p14:creationId xmlns:p14="http://schemas.microsoft.com/office/powerpoint/2010/main" val="2921413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6CA083-2D3D-4BD5-8CCA-6240895E2C26}" type="slidenum">
              <a:rPr lang="en-US" smtClean="0"/>
              <a:pPr/>
              <a:t>3</a:t>
            </a:fld>
            <a:endParaRPr lang="en-US"/>
          </a:p>
        </p:txBody>
      </p:sp>
    </p:spTree>
    <p:extLst>
      <p:ext uri="{BB962C8B-B14F-4D97-AF65-F5344CB8AC3E}">
        <p14:creationId xmlns:p14="http://schemas.microsoft.com/office/powerpoint/2010/main" val="1591484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6357FE-9105-4A70-8EE1-F3510B18FF84}" type="slidenum">
              <a:rPr lang="en-US"/>
              <a:pPr/>
              <a:t>4</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97612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864D56-F951-4EBC-8608-8CD9A671A469}" type="slidenum">
              <a:rPr lang="en-US"/>
              <a:pPr/>
              <a:t>5</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a:t>Possible demo??</a:t>
            </a:r>
          </a:p>
        </p:txBody>
      </p:sp>
    </p:spTree>
    <p:extLst>
      <p:ext uri="{BB962C8B-B14F-4D97-AF65-F5344CB8AC3E}">
        <p14:creationId xmlns:p14="http://schemas.microsoft.com/office/powerpoint/2010/main" val="1117909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6CA083-2D3D-4BD5-8CCA-6240895E2C26}" type="slidenum">
              <a:rPr lang="en-US" smtClean="0"/>
              <a:pPr/>
              <a:t>6</a:t>
            </a:fld>
            <a:endParaRPr lang="en-US"/>
          </a:p>
        </p:txBody>
      </p:sp>
    </p:spTree>
    <p:extLst>
      <p:ext uri="{BB962C8B-B14F-4D97-AF65-F5344CB8AC3E}">
        <p14:creationId xmlns:p14="http://schemas.microsoft.com/office/powerpoint/2010/main" val="3239118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6CA083-2D3D-4BD5-8CCA-6240895E2C26}" type="slidenum">
              <a:rPr lang="en-US" smtClean="0"/>
              <a:pPr/>
              <a:t>7</a:t>
            </a:fld>
            <a:endParaRPr lang="en-US"/>
          </a:p>
        </p:txBody>
      </p:sp>
    </p:spTree>
    <p:extLst>
      <p:ext uri="{BB962C8B-B14F-4D97-AF65-F5344CB8AC3E}">
        <p14:creationId xmlns:p14="http://schemas.microsoft.com/office/powerpoint/2010/main" val="1097079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6CA083-2D3D-4BD5-8CCA-6240895E2C26}" type="slidenum">
              <a:rPr lang="en-US" smtClean="0"/>
              <a:pPr/>
              <a:t>8</a:t>
            </a:fld>
            <a:endParaRPr lang="en-US"/>
          </a:p>
        </p:txBody>
      </p:sp>
    </p:spTree>
    <p:extLst>
      <p:ext uri="{BB962C8B-B14F-4D97-AF65-F5344CB8AC3E}">
        <p14:creationId xmlns:p14="http://schemas.microsoft.com/office/powerpoint/2010/main" val="4180765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D6CA083-2D3D-4BD5-8CCA-6240895E2C26}" type="slidenum">
              <a:rPr lang="en-US" smtClean="0"/>
              <a:pPr/>
              <a:t>9</a:t>
            </a:fld>
            <a:endParaRPr lang="en-US"/>
          </a:p>
        </p:txBody>
      </p:sp>
    </p:spTree>
    <p:extLst>
      <p:ext uri="{BB962C8B-B14F-4D97-AF65-F5344CB8AC3E}">
        <p14:creationId xmlns:p14="http://schemas.microsoft.com/office/powerpoint/2010/main" val="3509758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BA1CC5C-F78B-4C3F-91FE-01471197ADC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7EE3E0-70F3-454F-8901-059F602B6ED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6E96AEC-2549-4625-A213-BF9740D4921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05AB2DF4-50C4-4592-8776-FC989E8704E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06715B5A-F036-4052-BDEE-BFA8C33813E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A1059CA-8214-4786-AB8A-803690A13E1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F7790C0-F044-46E8-A22C-58C1BB0D3DE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E7D8F90-FC75-4D8C-BFC6-467FB0F5654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7FD3CA6-3AA8-486E-8E54-8B584CA9CCE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713A588-FC26-44ED-AB83-A371C27ADF2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9F13C50-AE24-41EF-901C-1265A496663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52C210A-A561-4622-9B4D-8DB458FE034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83BAEBF-F791-41C2-A412-834CA73EE32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588B8D4-E658-4B6E-9034-6B60F06E9A1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micro.magnet.fsu.edu/electromag/java/faraday2/"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990600" y="595313"/>
            <a:ext cx="7162800" cy="2438400"/>
          </a:xfrm>
        </p:spPr>
        <p:txBody>
          <a:bodyPr/>
          <a:lstStyle/>
          <a:p>
            <a:r>
              <a:rPr lang="en-US" b="1" u="sng" dirty="0"/>
              <a:t>Today</a:t>
            </a:r>
            <a:r>
              <a:rPr lang="en-US" b="1" u="sng" dirty="0" smtClean="0"/>
              <a:t>:</a:t>
            </a:r>
          </a:p>
          <a:p>
            <a:endParaRPr lang="en-US" u="sng" dirty="0" smtClean="0"/>
          </a:p>
          <a:p>
            <a:r>
              <a:rPr lang="en-US" dirty="0" smtClean="0"/>
              <a:t>Chapter 25 </a:t>
            </a:r>
            <a:r>
              <a:rPr lang="en-US" dirty="0"/>
              <a:t>(Magnetic Induction)</a:t>
            </a:r>
          </a:p>
        </p:txBody>
      </p:sp>
      <p:sp>
        <p:nvSpPr>
          <p:cNvPr id="2052" name="Rectangle 4"/>
          <p:cNvSpPr>
            <a:spLocks noChangeArrowheads="1"/>
          </p:cNvSpPr>
          <p:nvPr/>
        </p:nvSpPr>
        <p:spPr bwMode="auto">
          <a:xfrm>
            <a:off x="762000" y="351949"/>
            <a:ext cx="7620000" cy="2300287"/>
          </a:xfrm>
          <a:prstGeom prst="rect">
            <a:avLst/>
          </a:prstGeom>
          <a:noFill/>
          <a:ln w="9525">
            <a:solidFill>
              <a:schemeClr val="tx1"/>
            </a:solidFill>
            <a:miter lim="800000"/>
            <a:headEnd/>
            <a:tailEnd/>
          </a:ln>
          <a:effectLst/>
        </p:spPr>
        <p:txBody>
          <a:bodyPr wrap="none" anchor="ctr"/>
          <a:lstStyle/>
          <a:p>
            <a:endParaRPr lang="en-US"/>
          </a:p>
        </p:txBody>
      </p:sp>
      <p:sp>
        <p:nvSpPr>
          <p:cNvPr id="2053" name="Text Box 5"/>
          <p:cNvSpPr txBox="1">
            <a:spLocks noChangeArrowheads="1"/>
          </p:cNvSpPr>
          <p:nvPr/>
        </p:nvSpPr>
        <p:spPr bwMode="auto">
          <a:xfrm>
            <a:off x="0" y="228600"/>
            <a:ext cx="45720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2056" name="Text Box 8"/>
          <p:cNvSpPr txBox="1">
            <a:spLocks noChangeArrowheads="1"/>
          </p:cNvSpPr>
          <p:nvPr/>
        </p:nvSpPr>
        <p:spPr bwMode="auto">
          <a:xfrm>
            <a:off x="457200" y="4800600"/>
            <a:ext cx="8458200" cy="461665"/>
          </a:xfrm>
          <a:prstGeom prst="rect">
            <a:avLst/>
          </a:prstGeom>
          <a:noFill/>
          <a:ln w="9525">
            <a:noFill/>
            <a:miter lim="800000"/>
            <a:headEnd/>
            <a:tailEnd/>
          </a:ln>
          <a:effectLst/>
        </p:spPr>
        <p:txBody>
          <a:bodyPr>
            <a:spAutoFit/>
          </a:bodyPr>
          <a:lstStyle/>
          <a:p>
            <a:pPr>
              <a:spcBef>
                <a:spcPct val="50000"/>
              </a:spcBef>
            </a:pPr>
            <a:r>
              <a:rPr lang="en-US" sz="2400" i="1" u="sng" dirty="0" smtClean="0">
                <a:latin typeface="Times New Roman" pitchFamily="18" charset="0"/>
              </a:rPr>
              <a:t> </a:t>
            </a:r>
            <a:endParaRPr lang="en-US" sz="2400" i="1" dirty="0">
              <a:latin typeface="Times New Roman" pitchFamily="18" charset="0"/>
            </a:endParaRPr>
          </a:p>
        </p:txBody>
      </p:sp>
      <p:sp>
        <p:nvSpPr>
          <p:cNvPr id="7" name="TextBox 6"/>
          <p:cNvSpPr txBox="1"/>
          <p:nvPr/>
        </p:nvSpPr>
        <p:spPr>
          <a:xfrm>
            <a:off x="990600" y="3505200"/>
            <a:ext cx="7086600" cy="369332"/>
          </a:xfrm>
          <a:prstGeom prst="rect">
            <a:avLst/>
          </a:prstGeom>
          <a:noFill/>
        </p:spPr>
        <p:txBody>
          <a:bodyPr wrap="square" rtlCol="0">
            <a:spAutoFit/>
          </a:bodyPr>
          <a:lstStyle/>
          <a:p>
            <a:endParaRPr lang="en-US" dirty="0"/>
          </a:p>
        </p:txBody>
      </p:sp>
      <p:sp>
        <p:nvSpPr>
          <p:cNvPr id="8" name="TextBox 7"/>
          <p:cNvSpPr txBox="1"/>
          <p:nvPr/>
        </p:nvSpPr>
        <p:spPr>
          <a:xfrm>
            <a:off x="158577" y="3276600"/>
            <a:ext cx="8911281" cy="2369880"/>
          </a:xfrm>
          <a:prstGeom prst="rect">
            <a:avLst/>
          </a:prstGeom>
          <a:noFill/>
        </p:spPr>
        <p:txBody>
          <a:bodyPr wrap="square" rtlCol="0">
            <a:spAutoFit/>
          </a:bodyPr>
          <a:lstStyle/>
          <a:p>
            <a:pPr algn="ctr"/>
            <a:r>
              <a:rPr lang="en-US" sz="2800" b="1" dirty="0" smtClean="0">
                <a:solidFill>
                  <a:srgbClr val="7030A0"/>
                </a:solidFill>
              </a:rPr>
              <a:t>Final Exam</a:t>
            </a:r>
          </a:p>
          <a:p>
            <a:r>
              <a:rPr lang="en-US" sz="2400" b="1" dirty="0" smtClean="0"/>
              <a:t>		Tue Dec 20, 11.30am—1.30pm</a:t>
            </a:r>
          </a:p>
          <a:p>
            <a:pPr marL="342900" indent="-342900">
              <a:buFont typeface="Arial" panose="020B0604020202020204" pitchFamily="34" charset="0"/>
              <a:buChar char="•"/>
            </a:pPr>
            <a:r>
              <a:rPr lang="en-US" sz="2400" dirty="0" smtClean="0"/>
              <a:t>Cumulative, multiple-choice, 2-3 </a:t>
            </a:r>
            <a:r>
              <a:rPr lang="en-US" sz="2400" dirty="0" err="1" smtClean="0"/>
              <a:t>qns</a:t>
            </a:r>
            <a:r>
              <a:rPr lang="en-US" sz="2400" dirty="0" smtClean="0"/>
              <a:t> per chapter up to </a:t>
            </a:r>
            <a:r>
              <a:rPr lang="en-US" sz="2400" dirty="0" err="1" smtClean="0"/>
              <a:t>Ch</a:t>
            </a:r>
            <a:r>
              <a:rPr lang="en-US" sz="2400" dirty="0" smtClean="0"/>
              <a:t> 22, and 5-6 </a:t>
            </a:r>
            <a:r>
              <a:rPr lang="en-US" sz="2400" dirty="0" err="1" smtClean="0"/>
              <a:t>qns</a:t>
            </a:r>
            <a:r>
              <a:rPr lang="en-US" sz="2400" dirty="0" smtClean="0"/>
              <a:t> per chapter after that. </a:t>
            </a:r>
          </a:p>
          <a:p>
            <a:pPr marL="342900" indent="-342900">
              <a:buFont typeface="Arial" panose="020B0604020202020204" pitchFamily="34" charset="0"/>
              <a:buChar char="•"/>
            </a:pPr>
            <a:r>
              <a:rPr lang="en-US" sz="2400" dirty="0" smtClean="0"/>
              <a:t>All questions you will have seen before on lecture slides, midterms,  or review sessions (</a:t>
            </a:r>
            <a:r>
              <a:rPr lang="en-US" sz="2400" dirty="0" err="1" smtClean="0"/>
              <a:t>inc.</a:t>
            </a:r>
            <a:r>
              <a:rPr lang="en-US" sz="2400" dirty="0" smtClean="0"/>
              <a:t> </a:t>
            </a:r>
            <a:r>
              <a:rPr lang="en-US" sz="2400" dirty="0"/>
              <a:t>f</a:t>
            </a:r>
            <a:r>
              <a:rPr lang="en-US" sz="2400" dirty="0" smtClean="0"/>
              <a:t>inal review session)</a:t>
            </a:r>
            <a:endParaRPr lang="en-US" sz="2400" dirty="0"/>
          </a:p>
        </p:txBody>
      </p:sp>
      <p:sp>
        <p:nvSpPr>
          <p:cNvPr id="9" name="Rectangle 8"/>
          <p:cNvSpPr/>
          <p:nvPr/>
        </p:nvSpPr>
        <p:spPr>
          <a:xfrm>
            <a:off x="185351" y="3276600"/>
            <a:ext cx="8763000" cy="236988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85119" y="-228600"/>
            <a:ext cx="8229600" cy="1143000"/>
          </a:xfrm>
        </p:spPr>
        <p:txBody>
          <a:bodyPr/>
          <a:lstStyle/>
          <a:p>
            <a:r>
              <a:rPr lang="en-US" sz="3200" u="sng" dirty="0"/>
              <a:t>Generators and Alternating Current</a:t>
            </a:r>
          </a:p>
        </p:txBody>
      </p:sp>
      <p:pic>
        <p:nvPicPr>
          <p:cNvPr id="12292" name="Picture 4" descr="25-06Figure_FIG"/>
          <p:cNvPicPr>
            <a:picLocks noGrp="1" noChangeAspect="1" noChangeArrowheads="1"/>
          </p:cNvPicPr>
          <p:nvPr>
            <p:ph sz="half" idx="1"/>
          </p:nvPr>
        </p:nvPicPr>
        <p:blipFill>
          <a:blip r:embed="rId3"/>
          <a:srcRect/>
          <a:stretch>
            <a:fillRect/>
          </a:stretch>
        </p:blipFill>
        <p:spPr>
          <a:xfrm>
            <a:off x="5334000" y="2530475"/>
            <a:ext cx="3810000" cy="2160588"/>
          </a:xfrm>
          <a:noFill/>
          <a:ln/>
        </p:spPr>
      </p:pic>
      <p:sp>
        <p:nvSpPr>
          <p:cNvPr id="12295" name="Text Box 7"/>
          <p:cNvSpPr txBox="1">
            <a:spLocks noChangeArrowheads="1"/>
          </p:cNvSpPr>
          <p:nvPr/>
        </p:nvSpPr>
        <p:spPr bwMode="auto">
          <a:xfrm>
            <a:off x="381000" y="609600"/>
            <a:ext cx="8305800" cy="1768475"/>
          </a:xfrm>
          <a:prstGeom prst="rect">
            <a:avLst/>
          </a:prstGeom>
          <a:noFill/>
          <a:ln w="9525">
            <a:noFill/>
            <a:miter lim="800000"/>
            <a:headEnd/>
            <a:tailEnd/>
          </a:ln>
          <a:effectLst/>
        </p:spPr>
        <p:txBody>
          <a:bodyPr>
            <a:spAutoFit/>
          </a:bodyPr>
          <a:lstStyle/>
          <a:p>
            <a:pPr>
              <a:spcBef>
                <a:spcPct val="50000"/>
              </a:spcBef>
              <a:buFontTx/>
              <a:buChar char="•"/>
            </a:pPr>
            <a:r>
              <a:rPr lang="en-US" dirty="0"/>
              <a:t> </a:t>
            </a:r>
            <a:r>
              <a:rPr lang="en-US" sz="2000" dirty="0"/>
              <a:t>Recall that induced voltage (or current) </a:t>
            </a:r>
            <a:r>
              <a:rPr lang="en-US" sz="2000" i="1" dirty="0"/>
              <a:t>direction </a:t>
            </a:r>
            <a:r>
              <a:rPr lang="en-US" sz="2000" dirty="0"/>
              <a:t>changes as to whether magnetic field is increasing or decreasing (</a:t>
            </a:r>
            <a:r>
              <a:rPr lang="en-US" sz="2000" dirty="0" err="1"/>
              <a:t>eg</a:t>
            </a:r>
            <a:r>
              <a:rPr lang="en-US" sz="2000" dirty="0"/>
              <a:t> magnet being pushed in or pulled out). In fact:</a:t>
            </a:r>
          </a:p>
          <a:p>
            <a:pPr>
              <a:spcBef>
                <a:spcPct val="50000"/>
              </a:spcBef>
            </a:pPr>
            <a:r>
              <a:rPr lang="en-US" sz="2000" dirty="0">
                <a:solidFill>
                  <a:srgbClr val="00B050"/>
                </a:solidFill>
              </a:rPr>
              <a:t>frequency of the alternating voltage = frequency of changing magnetic field.</a:t>
            </a:r>
          </a:p>
        </p:txBody>
      </p:sp>
      <p:sp>
        <p:nvSpPr>
          <p:cNvPr id="12296" name="Text Box 8"/>
          <p:cNvSpPr txBox="1">
            <a:spLocks noChangeArrowheads="1"/>
          </p:cNvSpPr>
          <p:nvPr/>
        </p:nvSpPr>
        <p:spPr bwMode="auto">
          <a:xfrm>
            <a:off x="0" y="2378075"/>
            <a:ext cx="5410200" cy="2530475"/>
          </a:xfrm>
          <a:prstGeom prst="rect">
            <a:avLst/>
          </a:prstGeom>
          <a:noFill/>
          <a:ln w="9525">
            <a:noFill/>
            <a:miter lim="800000"/>
            <a:headEnd/>
            <a:tailEnd/>
          </a:ln>
          <a:effectLst/>
        </p:spPr>
        <p:txBody>
          <a:bodyPr>
            <a:spAutoFit/>
          </a:bodyPr>
          <a:lstStyle/>
          <a:p>
            <a:pPr>
              <a:spcBef>
                <a:spcPct val="50000"/>
              </a:spcBef>
            </a:pPr>
            <a:r>
              <a:rPr lang="en-US" sz="2000" b="1" dirty="0">
                <a:solidFill>
                  <a:srgbClr val="0070C0"/>
                </a:solidFill>
              </a:rPr>
              <a:t>Generator:</a:t>
            </a:r>
            <a:r>
              <a:rPr lang="en-US" sz="2000" dirty="0">
                <a:solidFill>
                  <a:srgbClr val="0070C0"/>
                </a:solidFill>
              </a:rPr>
              <a:t> when coil is rotated in a stationary magnetic field: ac voltage induced by the changing field within the loop.</a:t>
            </a:r>
          </a:p>
          <a:p>
            <a:pPr>
              <a:spcBef>
                <a:spcPct val="50000"/>
              </a:spcBef>
            </a:pPr>
            <a:r>
              <a:rPr lang="en-US" sz="2000" dirty="0">
                <a:solidFill>
                  <a:srgbClr val="7030A0"/>
                </a:solidFill>
              </a:rPr>
              <a:t>Note similarity to motor from Ch. 24: the only difference is that in a generator, the input is the mechanical energy, the output is electrical. </a:t>
            </a:r>
          </a:p>
          <a:p>
            <a:pPr>
              <a:spcBef>
                <a:spcPct val="50000"/>
              </a:spcBef>
            </a:pPr>
            <a:r>
              <a:rPr lang="en-US" sz="2000" dirty="0"/>
              <a:t>(other way around for motor).</a:t>
            </a:r>
          </a:p>
        </p:txBody>
      </p:sp>
      <p:pic>
        <p:nvPicPr>
          <p:cNvPr id="12297" name="Picture 9" descr="25-08Figure_FIG"/>
          <p:cNvPicPr>
            <a:picLocks noGrp="1" noChangeAspect="1" noChangeArrowheads="1"/>
          </p:cNvPicPr>
          <p:nvPr>
            <p:ph sz="half" idx="2"/>
          </p:nvPr>
        </p:nvPicPr>
        <p:blipFill>
          <a:blip r:embed="rId4"/>
          <a:srcRect b="12234"/>
          <a:stretch>
            <a:fillRect/>
          </a:stretch>
        </p:blipFill>
        <p:spPr>
          <a:xfrm>
            <a:off x="4495800" y="4760913"/>
            <a:ext cx="4267200" cy="1731962"/>
          </a:xfrm>
          <a:noFill/>
          <a:ln/>
        </p:spPr>
      </p:pic>
      <p:sp>
        <p:nvSpPr>
          <p:cNvPr id="12299" name="Text Box 11"/>
          <p:cNvSpPr txBox="1">
            <a:spLocks noChangeArrowheads="1"/>
          </p:cNvSpPr>
          <p:nvPr/>
        </p:nvSpPr>
        <p:spPr bwMode="auto">
          <a:xfrm>
            <a:off x="381000" y="5121275"/>
            <a:ext cx="3352800" cy="1006475"/>
          </a:xfrm>
          <a:prstGeom prst="rect">
            <a:avLst/>
          </a:prstGeom>
          <a:noFill/>
          <a:ln w="9525">
            <a:noFill/>
            <a:miter lim="800000"/>
            <a:headEnd/>
            <a:tailEnd/>
          </a:ln>
          <a:effectLst/>
        </p:spPr>
        <p:txBody>
          <a:bodyPr>
            <a:spAutoFit/>
          </a:bodyPr>
          <a:lstStyle/>
          <a:p>
            <a:pPr>
              <a:spcBef>
                <a:spcPct val="50000"/>
              </a:spcBef>
            </a:pPr>
            <a:r>
              <a:rPr lang="en-US" sz="2000"/>
              <a:t>Note, change in # field lines intersecting the loop area, as it rotates.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29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29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2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0"/>
            <a:ext cx="8229600" cy="1143000"/>
          </a:xfrm>
        </p:spPr>
        <p:txBody>
          <a:bodyPr/>
          <a:lstStyle/>
          <a:p>
            <a:r>
              <a:rPr lang="en-US" sz="3200" u="sng"/>
              <a:t>Generators cont.</a:t>
            </a:r>
          </a:p>
        </p:txBody>
      </p:sp>
      <p:pic>
        <p:nvPicPr>
          <p:cNvPr id="15364" name="Picture 4" descr="25-07Figure_FIG"/>
          <p:cNvPicPr>
            <a:picLocks noGrp="1" noChangeAspect="1" noChangeArrowheads="1"/>
          </p:cNvPicPr>
          <p:nvPr>
            <p:ph idx="1"/>
          </p:nvPr>
        </p:nvPicPr>
        <p:blipFill>
          <a:blip r:embed="rId3"/>
          <a:srcRect/>
          <a:stretch>
            <a:fillRect/>
          </a:stretch>
        </p:blipFill>
        <p:spPr>
          <a:xfrm>
            <a:off x="2133600" y="3276600"/>
            <a:ext cx="4876800" cy="1785938"/>
          </a:xfrm>
          <a:noFill/>
          <a:ln/>
        </p:spPr>
      </p:pic>
      <p:sp>
        <p:nvSpPr>
          <p:cNvPr id="15366" name="Text Box 6"/>
          <p:cNvSpPr txBox="1">
            <a:spLocks noChangeArrowheads="1"/>
          </p:cNvSpPr>
          <p:nvPr/>
        </p:nvSpPr>
        <p:spPr bwMode="auto">
          <a:xfrm>
            <a:off x="457200" y="990600"/>
            <a:ext cx="8305800" cy="1249363"/>
          </a:xfrm>
          <a:prstGeom prst="rect">
            <a:avLst/>
          </a:prstGeom>
          <a:noFill/>
          <a:ln w="9525">
            <a:noFill/>
            <a:miter lim="800000"/>
            <a:headEnd/>
            <a:tailEnd/>
          </a:ln>
          <a:effectLst/>
        </p:spPr>
        <p:txBody>
          <a:bodyPr>
            <a:spAutoFit/>
          </a:bodyPr>
          <a:lstStyle/>
          <a:p>
            <a:pPr>
              <a:spcBef>
                <a:spcPct val="50000"/>
              </a:spcBef>
            </a:pPr>
            <a:r>
              <a:rPr lang="en-US" sz="2000"/>
              <a:t>Fundamentally, induction arises because of the force on moving charges in a magnetic field (recall Ch.24):</a:t>
            </a:r>
          </a:p>
          <a:p>
            <a:pPr>
              <a:spcBef>
                <a:spcPct val="50000"/>
              </a:spcBef>
            </a:pPr>
            <a:r>
              <a:rPr lang="en-US" sz="2000"/>
              <a:t>	</a:t>
            </a:r>
            <a:r>
              <a:rPr lang="en-US" sz="2400"/>
              <a:t>Compare </a:t>
            </a:r>
            <a:r>
              <a:rPr lang="en-US" sz="2400" i="1"/>
              <a:t>motor effect</a:t>
            </a:r>
            <a:r>
              <a:rPr lang="en-US" sz="2400"/>
              <a:t> 	to 	</a:t>
            </a:r>
            <a:r>
              <a:rPr lang="en-US" sz="2400" i="1"/>
              <a:t>generator effect</a:t>
            </a:r>
          </a:p>
        </p:txBody>
      </p:sp>
      <p:sp>
        <p:nvSpPr>
          <p:cNvPr id="15367" name="Line 7"/>
          <p:cNvSpPr>
            <a:spLocks noChangeShapeType="1"/>
          </p:cNvSpPr>
          <p:nvPr/>
        </p:nvSpPr>
        <p:spPr bwMode="auto">
          <a:xfrm>
            <a:off x="2971800" y="2362200"/>
            <a:ext cx="76200" cy="457200"/>
          </a:xfrm>
          <a:prstGeom prst="line">
            <a:avLst/>
          </a:prstGeom>
          <a:noFill/>
          <a:ln w="9525">
            <a:solidFill>
              <a:schemeClr val="tx1"/>
            </a:solidFill>
            <a:round/>
            <a:headEnd/>
            <a:tailEnd type="triangle" w="med" len="med"/>
          </a:ln>
          <a:effectLst/>
        </p:spPr>
        <p:txBody>
          <a:bodyPr/>
          <a:lstStyle/>
          <a:p>
            <a:endParaRPr lang="en-US"/>
          </a:p>
        </p:txBody>
      </p:sp>
      <p:sp>
        <p:nvSpPr>
          <p:cNvPr id="15368" name="Line 8"/>
          <p:cNvSpPr>
            <a:spLocks noChangeShapeType="1"/>
          </p:cNvSpPr>
          <p:nvPr/>
        </p:nvSpPr>
        <p:spPr bwMode="auto">
          <a:xfrm flipH="1">
            <a:off x="5943600" y="2362200"/>
            <a:ext cx="381000" cy="609600"/>
          </a:xfrm>
          <a:prstGeom prst="line">
            <a:avLst/>
          </a:prstGeom>
          <a:noFill/>
          <a:ln w="9525">
            <a:solidFill>
              <a:schemeClr val="tx1"/>
            </a:solidFill>
            <a:round/>
            <a:headEnd/>
            <a:tailEnd type="triangle" w="med" len="med"/>
          </a:ln>
          <a:effectLst/>
        </p:spPr>
        <p:txBody>
          <a:bodyPr/>
          <a:lstStyle/>
          <a:p>
            <a:endParaRPr lang="en-US"/>
          </a:p>
        </p:txBody>
      </p:sp>
      <p:sp>
        <p:nvSpPr>
          <p:cNvPr id="15369" name="Text Box 9"/>
          <p:cNvSpPr txBox="1">
            <a:spLocks noChangeArrowheads="1"/>
          </p:cNvSpPr>
          <p:nvPr/>
        </p:nvSpPr>
        <p:spPr bwMode="auto">
          <a:xfrm>
            <a:off x="220362" y="2547551"/>
            <a:ext cx="2057400" cy="2835275"/>
          </a:xfrm>
          <a:prstGeom prst="rect">
            <a:avLst/>
          </a:prstGeom>
          <a:noFill/>
          <a:ln w="9525">
            <a:noFill/>
            <a:miter lim="800000"/>
            <a:headEnd/>
            <a:tailEnd/>
          </a:ln>
          <a:effectLst/>
        </p:spPr>
        <p:txBody>
          <a:bodyPr>
            <a:spAutoFit/>
          </a:bodyPr>
          <a:lstStyle/>
          <a:p>
            <a:pPr>
              <a:spcBef>
                <a:spcPct val="50000"/>
              </a:spcBef>
            </a:pPr>
            <a:r>
              <a:rPr lang="en-US" sz="2000" dirty="0">
                <a:solidFill>
                  <a:schemeClr val="accent2"/>
                </a:solidFill>
              </a:rPr>
              <a:t>Motor:</a:t>
            </a:r>
            <a:r>
              <a:rPr lang="en-US" sz="2000" dirty="0"/>
              <a:t> current along wire, means moving charges in mag field. So experience force </a:t>
            </a:r>
            <a:r>
              <a:rPr lang="en-US" sz="2000" dirty="0" smtClean="0"/>
              <a:t>perp. </a:t>
            </a:r>
            <a:r>
              <a:rPr lang="en-US" sz="2000" dirty="0"/>
              <a:t>to motion and to field, </a:t>
            </a:r>
            <a:r>
              <a:rPr lang="en-US" sz="2000" dirty="0" err="1"/>
              <a:t>ie</a:t>
            </a:r>
            <a:r>
              <a:rPr lang="en-US" sz="2000" dirty="0"/>
              <a:t>. upward.</a:t>
            </a:r>
          </a:p>
        </p:txBody>
      </p:sp>
      <p:sp>
        <p:nvSpPr>
          <p:cNvPr id="15370" name="Text Box 10"/>
          <p:cNvSpPr txBox="1">
            <a:spLocks noChangeArrowheads="1"/>
          </p:cNvSpPr>
          <p:nvPr/>
        </p:nvSpPr>
        <p:spPr bwMode="auto">
          <a:xfrm>
            <a:off x="6944497" y="2239962"/>
            <a:ext cx="2362200" cy="4555093"/>
          </a:xfrm>
          <a:prstGeom prst="rect">
            <a:avLst/>
          </a:prstGeom>
          <a:noFill/>
          <a:ln w="9525">
            <a:noFill/>
            <a:miter lim="800000"/>
            <a:headEnd/>
            <a:tailEnd/>
          </a:ln>
          <a:effectLst/>
        </p:spPr>
        <p:txBody>
          <a:bodyPr>
            <a:spAutoFit/>
          </a:bodyPr>
          <a:lstStyle/>
          <a:p>
            <a:pPr>
              <a:spcBef>
                <a:spcPct val="50000"/>
              </a:spcBef>
            </a:pPr>
            <a:r>
              <a:rPr lang="en-US" sz="2000" dirty="0">
                <a:solidFill>
                  <a:schemeClr val="accent2"/>
                </a:solidFill>
              </a:rPr>
              <a:t>Generator:</a:t>
            </a:r>
            <a:r>
              <a:rPr lang="en-US" sz="2000" dirty="0"/>
              <a:t> wire (no initial current) moved downward, so electrons are moving down in field, so feel force  </a:t>
            </a:r>
            <a:r>
              <a:rPr lang="en-US" sz="2000" dirty="0" smtClean="0"/>
              <a:t>perp. </a:t>
            </a:r>
            <a:r>
              <a:rPr lang="en-US" sz="2000" dirty="0"/>
              <a:t>to motion and to field  </a:t>
            </a:r>
            <a:r>
              <a:rPr lang="en-US" sz="2000" dirty="0" smtClean="0"/>
              <a:t>i.e. </a:t>
            </a:r>
            <a:r>
              <a:rPr lang="en-US" sz="2000" dirty="0"/>
              <a:t>along wire, i.e. a current.</a:t>
            </a:r>
          </a:p>
          <a:p>
            <a:pPr>
              <a:spcBef>
                <a:spcPct val="50000"/>
              </a:spcBef>
            </a:pPr>
            <a:r>
              <a:rPr lang="en-US" sz="2000" dirty="0"/>
              <a:t>(+ ions also feel force, in </a:t>
            </a:r>
            <a:r>
              <a:rPr lang="en-US" sz="2000" dirty="0" err="1"/>
              <a:t>opp</a:t>
            </a:r>
            <a:r>
              <a:rPr lang="en-US" sz="2000" dirty="0"/>
              <a:t> dir.  but not free to move).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36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animBg="1"/>
      <p:bldP spid="15368" grpId="0" animBg="1"/>
      <p:bldP spid="15369" grpId="0"/>
      <p:bldP spid="1537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36563" y="130175"/>
            <a:ext cx="8229600" cy="1143000"/>
          </a:xfrm>
        </p:spPr>
        <p:txBody>
          <a:bodyPr/>
          <a:lstStyle/>
          <a:p>
            <a:r>
              <a:rPr lang="en-US" sz="3200" u="sng" dirty="0"/>
              <a:t>Power production</a:t>
            </a:r>
          </a:p>
        </p:txBody>
      </p:sp>
      <p:sp>
        <p:nvSpPr>
          <p:cNvPr id="17411" name="Rectangle 3"/>
          <p:cNvSpPr>
            <a:spLocks noGrp="1" noChangeArrowheads="1"/>
          </p:cNvSpPr>
          <p:nvPr>
            <p:ph type="body" sz="half" idx="1"/>
          </p:nvPr>
        </p:nvSpPr>
        <p:spPr>
          <a:xfrm>
            <a:off x="436563" y="990600"/>
            <a:ext cx="4364037" cy="2895600"/>
          </a:xfrm>
        </p:spPr>
        <p:txBody>
          <a:bodyPr/>
          <a:lstStyle/>
          <a:p>
            <a:pPr>
              <a:buFontTx/>
              <a:buNone/>
            </a:pPr>
            <a:r>
              <a:rPr lang="en-US" sz="2000" b="1" u="sng"/>
              <a:t>Turbogenerator power</a:t>
            </a:r>
          </a:p>
          <a:p>
            <a:pPr>
              <a:buFontTx/>
              <a:buNone/>
            </a:pPr>
            <a:r>
              <a:rPr lang="en-US" sz="2000"/>
              <a:t>(Original idea was Tesla (late 1800’s))</a:t>
            </a:r>
          </a:p>
          <a:p>
            <a:pPr>
              <a:buFontTx/>
              <a:buNone/>
            </a:pPr>
            <a:r>
              <a:rPr lang="en-US" sz="2000"/>
              <a:t>Steam (or falling water) used to drive turbine that rotates copper coils in a strong magnetic field. Hence ac voltage/current induced.</a:t>
            </a:r>
          </a:p>
          <a:p>
            <a:pPr>
              <a:buFontTx/>
              <a:buNone/>
            </a:pPr>
            <a:r>
              <a:rPr lang="en-US" sz="2000"/>
              <a:t>Iron core placed in center of copper coil to strengthen the field. </a:t>
            </a:r>
          </a:p>
        </p:txBody>
      </p:sp>
      <p:pic>
        <p:nvPicPr>
          <p:cNvPr id="17412" name="Picture 4" descr="25-09Figure_FIG"/>
          <p:cNvPicPr>
            <a:picLocks noGrp="1" noChangeAspect="1" noChangeArrowheads="1"/>
          </p:cNvPicPr>
          <p:nvPr>
            <p:ph sz="quarter" idx="2"/>
          </p:nvPr>
        </p:nvPicPr>
        <p:blipFill>
          <a:blip r:embed="rId3"/>
          <a:srcRect/>
          <a:stretch>
            <a:fillRect/>
          </a:stretch>
        </p:blipFill>
        <p:spPr>
          <a:xfrm>
            <a:off x="4953000" y="1143000"/>
            <a:ext cx="3810000" cy="2574925"/>
          </a:xfrm>
          <a:noFill/>
          <a:ln/>
        </p:spPr>
      </p:pic>
      <p:sp>
        <p:nvSpPr>
          <p:cNvPr id="17414" name="Text Box 6"/>
          <p:cNvSpPr txBox="1">
            <a:spLocks noChangeArrowheads="1"/>
          </p:cNvSpPr>
          <p:nvPr/>
        </p:nvSpPr>
        <p:spPr bwMode="auto">
          <a:xfrm>
            <a:off x="228600" y="4191000"/>
            <a:ext cx="5029200" cy="2378075"/>
          </a:xfrm>
          <a:prstGeom prst="rect">
            <a:avLst/>
          </a:prstGeom>
          <a:noFill/>
          <a:ln w="9525">
            <a:noFill/>
            <a:miter lim="800000"/>
            <a:headEnd/>
            <a:tailEnd/>
          </a:ln>
          <a:effectLst/>
        </p:spPr>
        <p:txBody>
          <a:bodyPr>
            <a:spAutoFit/>
          </a:bodyPr>
          <a:lstStyle/>
          <a:p>
            <a:pPr>
              <a:spcBef>
                <a:spcPct val="50000"/>
              </a:spcBef>
            </a:pPr>
            <a:r>
              <a:rPr lang="en-US" sz="2000" b="1" u="sng"/>
              <a:t>Magnetohydrodynamic power (MHD)</a:t>
            </a:r>
          </a:p>
          <a:p>
            <a:pPr>
              <a:spcBef>
                <a:spcPct val="50000"/>
              </a:spcBef>
            </a:pPr>
            <a:r>
              <a:rPr lang="en-US" sz="2000"/>
              <a:t>Instead of the rotating armature, use supersonic plasma sent through mag field. Positive ions and electrons deflect to opposite sides – collected by “electrodes” (ie conducting plates), giving them a voltage difference. </a:t>
            </a:r>
          </a:p>
        </p:txBody>
      </p:sp>
      <p:grpSp>
        <p:nvGrpSpPr>
          <p:cNvPr id="17417" name="Group 9"/>
          <p:cNvGrpSpPr>
            <a:grpSpLocks/>
          </p:cNvGrpSpPr>
          <p:nvPr/>
        </p:nvGrpSpPr>
        <p:grpSpPr bwMode="auto">
          <a:xfrm>
            <a:off x="6400800" y="990600"/>
            <a:ext cx="1981200" cy="914400"/>
            <a:chOff x="3888" y="864"/>
            <a:chExt cx="1248" cy="576"/>
          </a:xfrm>
        </p:grpSpPr>
        <p:sp>
          <p:nvSpPr>
            <p:cNvPr id="17415" name="Text Box 7"/>
            <p:cNvSpPr txBox="1">
              <a:spLocks noChangeArrowheads="1"/>
            </p:cNvSpPr>
            <p:nvPr/>
          </p:nvSpPr>
          <p:spPr bwMode="auto">
            <a:xfrm>
              <a:off x="3888" y="864"/>
              <a:ext cx="1248" cy="212"/>
            </a:xfrm>
            <a:prstGeom prst="rect">
              <a:avLst/>
            </a:prstGeom>
            <a:noFill/>
            <a:ln w="9525">
              <a:noFill/>
              <a:miter lim="800000"/>
              <a:headEnd/>
              <a:tailEnd/>
            </a:ln>
            <a:effectLst/>
          </p:spPr>
          <p:txBody>
            <a:bodyPr>
              <a:spAutoFit/>
            </a:bodyPr>
            <a:lstStyle/>
            <a:p>
              <a:pPr>
                <a:spcBef>
                  <a:spcPct val="50000"/>
                </a:spcBef>
              </a:pPr>
              <a:r>
                <a:rPr lang="en-US" sz="1600"/>
                <a:t>“rotating armature”</a:t>
              </a:r>
            </a:p>
          </p:txBody>
        </p:sp>
        <p:sp>
          <p:nvSpPr>
            <p:cNvPr id="17416" name="Line 8"/>
            <p:cNvSpPr>
              <a:spLocks noChangeShapeType="1"/>
            </p:cNvSpPr>
            <p:nvPr/>
          </p:nvSpPr>
          <p:spPr bwMode="auto">
            <a:xfrm flipH="1">
              <a:off x="4128" y="1056"/>
              <a:ext cx="96" cy="384"/>
            </a:xfrm>
            <a:prstGeom prst="line">
              <a:avLst/>
            </a:prstGeom>
            <a:noFill/>
            <a:ln w="9525">
              <a:solidFill>
                <a:schemeClr val="tx1"/>
              </a:solidFill>
              <a:round/>
              <a:headEnd/>
              <a:tailEnd type="triangle" w="med" len="med"/>
            </a:ln>
            <a:effectLst/>
          </p:spPr>
          <p:txBody>
            <a:bodyPr/>
            <a:lstStyle/>
            <a:p>
              <a:endParaRPr lang="en-US"/>
            </a:p>
          </p:txBody>
        </p:sp>
      </p:grpSp>
      <p:pic>
        <p:nvPicPr>
          <p:cNvPr id="17418" name="Picture 10" descr="25-10Figure_FIG"/>
          <p:cNvPicPr>
            <a:picLocks noGrp="1" noChangeAspect="1" noChangeArrowheads="1"/>
          </p:cNvPicPr>
          <p:nvPr>
            <p:ph sz="quarter" idx="3"/>
          </p:nvPr>
        </p:nvPicPr>
        <p:blipFill>
          <a:blip r:embed="rId4"/>
          <a:srcRect b="11980"/>
          <a:stretch>
            <a:fillRect/>
          </a:stretch>
        </p:blipFill>
        <p:spPr>
          <a:xfrm>
            <a:off x="5029200" y="4451350"/>
            <a:ext cx="4114800" cy="1711325"/>
          </a:xfrm>
          <a:noFill/>
          <a:ln/>
        </p:spPr>
      </p:pic>
      <p:sp>
        <p:nvSpPr>
          <p:cNvPr id="17421" name="Text Box 13"/>
          <p:cNvSpPr txBox="1">
            <a:spLocks noChangeArrowheads="1"/>
          </p:cNvSpPr>
          <p:nvPr/>
        </p:nvSpPr>
        <p:spPr bwMode="auto">
          <a:xfrm>
            <a:off x="0" y="6491288"/>
            <a:ext cx="8229600" cy="366712"/>
          </a:xfrm>
          <a:prstGeom prst="rect">
            <a:avLst/>
          </a:prstGeom>
          <a:noFill/>
          <a:ln w="9525">
            <a:noFill/>
            <a:miter lim="800000"/>
            <a:headEnd/>
            <a:tailEnd/>
          </a:ln>
          <a:effectLst/>
        </p:spPr>
        <p:txBody>
          <a:bodyPr>
            <a:spAutoFit/>
          </a:bodyPr>
          <a:lstStyle/>
          <a:p>
            <a:pPr>
              <a:spcBef>
                <a:spcPct val="50000"/>
              </a:spcBef>
            </a:pPr>
            <a:r>
              <a:rPr lang="en-US"/>
              <a:t>Relatively new technology, since not easy to produce high speed plasmas.</a:t>
            </a:r>
          </a:p>
        </p:txBody>
      </p:sp>
      <p:sp>
        <p:nvSpPr>
          <p:cNvPr id="2" name="TextBox 1"/>
          <p:cNvSpPr txBox="1"/>
          <p:nvPr/>
        </p:nvSpPr>
        <p:spPr>
          <a:xfrm rot="21268329">
            <a:off x="228600" y="202782"/>
            <a:ext cx="5410200" cy="461665"/>
          </a:xfrm>
          <a:prstGeom prst="rect">
            <a:avLst/>
          </a:prstGeom>
          <a:noFill/>
        </p:spPr>
        <p:txBody>
          <a:bodyPr wrap="square" rtlCol="0">
            <a:spAutoFit/>
          </a:bodyPr>
          <a:lstStyle/>
          <a:p>
            <a:r>
              <a:rPr lang="en-US" sz="2400" b="1" i="1" u="sng" dirty="0" smtClean="0">
                <a:solidFill>
                  <a:srgbClr val="002060"/>
                </a:solidFill>
              </a:rPr>
              <a:t>Extra Reading, i.e. Non-Examinable</a:t>
            </a:r>
            <a:endParaRPr lang="en-US" sz="2400" b="1" i="1" u="sng"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4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414">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414">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4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4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0"/>
            <a:ext cx="8229600" cy="838200"/>
          </a:xfrm>
        </p:spPr>
        <p:txBody>
          <a:bodyPr/>
          <a:lstStyle/>
          <a:p>
            <a:r>
              <a:rPr lang="en-US" sz="3200" u="sng" dirty="0"/>
              <a:t>Transformers</a:t>
            </a:r>
          </a:p>
        </p:txBody>
      </p:sp>
      <p:pic>
        <p:nvPicPr>
          <p:cNvPr id="20484" name="Picture 4" descr="25-11Figure_FIG"/>
          <p:cNvPicPr>
            <a:picLocks noGrp="1" noChangeAspect="1" noChangeArrowheads="1"/>
          </p:cNvPicPr>
          <p:nvPr>
            <p:ph sz="half" idx="1"/>
          </p:nvPr>
        </p:nvPicPr>
        <p:blipFill>
          <a:blip r:embed="rId3"/>
          <a:srcRect b="5501"/>
          <a:stretch>
            <a:fillRect/>
          </a:stretch>
        </p:blipFill>
        <p:spPr>
          <a:xfrm>
            <a:off x="762000" y="1143000"/>
            <a:ext cx="2971800" cy="2590800"/>
          </a:xfrm>
          <a:noFill/>
          <a:ln/>
        </p:spPr>
      </p:pic>
      <p:sp>
        <p:nvSpPr>
          <p:cNvPr id="20489" name="Text Box 9"/>
          <p:cNvSpPr txBox="1">
            <a:spLocks noChangeArrowheads="1"/>
          </p:cNvSpPr>
          <p:nvPr/>
        </p:nvSpPr>
        <p:spPr bwMode="auto">
          <a:xfrm>
            <a:off x="533400" y="663747"/>
            <a:ext cx="8077200" cy="396875"/>
          </a:xfrm>
          <a:prstGeom prst="rect">
            <a:avLst/>
          </a:prstGeom>
          <a:noFill/>
          <a:ln w="9525">
            <a:noFill/>
            <a:miter lim="800000"/>
            <a:headEnd/>
            <a:tailEnd/>
          </a:ln>
          <a:effectLst/>
        </p:spPr>
        <p:txBody>
          <a:bodyPr>
            <a:spAutoFit/>
          </a:bodyPr>
          <a:lstStyle/>
          <a:p>
            <a:pPr>
              <a:spcBef>
                <a:spcPct val="50000"/>
              </a:spcBef>
            </a:pPr>
            <a:r>
              <a:rPr lang="en-US" sz="2000" dirty="0"/>
              <a:t>Consider first the following arrangement of side-by-side coils:</a:t>
            </a:r>
          </a:p>
        </p:txBody>
      </p:sp>
      <p:sp>
        <p:nvSpPr>
          <p:cNvPr id="20490" name="Text Box 10"/>
          <p:cNvSpPr txBox="1">
            <a:spLocks noChangeArrowheads="1"/>
          </p:cNvSpPr>
          <p:nvPr/>
        </p:nvSpPr>
        <p:spPr bwMode="auto">
          <a:xfrm>
            <a:off x="4572000" y="1066800"/>
            <a:ext cx="4267200" cy="2987675"/>
          </a:xfrm>
          <a:prstGeom prst="rect">
            <a:avLst/>
          </a:prstGeom>
          <a:noFill/>
          <a:ln w="9525">
            <a:noFill/>
            <a:miter lim="800000"/>
            <a:headEnd/>
            <a:tailEnd/>
          </a:ln>
          <a:effectLst/>
        </p:spPr>
        <p:txBody>
          <a:bodyPr>
            <a:spAutoFit/>
          </a:bodyPr>
          <a:lstStyle/>
          <a:p>
            <a:pPr>
              <a:spcBef>
                <a:spcPct val="50000"/>
              </a:spcBef>
            </a:pPr>
            <a:r>
              <a:rPr lang="en-US" sz="2000" dirty="0"/>
              <a:t>The primary coil has a battery, so when switch is closed, current flows in it, creating a sudden magnetic field that threads the secondary coil – inducing current pulse in it too. </a:t>
            </a:r>
            <a:r>
              <a:rPr lang="en-US" sz="2000" i="1" dirty="0"/>
              <a:t>(Note no battery in secondary coil).</a:t>
            </a:r>
          </a:p>
          <a:p>
            <a:pPr>
              <a:spcBef>
                <a:spcPct val="50000"/>
              </a:spcBef>
            </a:pPr>
            <a:r>
              <a:rPr lang="en-US" sz="2000" dirty="0"/>
              <a:t>Only brief though, since current in secondary only flows at the time the switch in primary is opened or shut.</a:t>
            </a:r>
          </a:p>
        </p:txBody>
      </p:sp>
      <p:sp>
        <p:nvSpPr>
          <p:cNvPr id="20492" name="Text Box 12"/>
          <p:cNvSpPr txBox="1">
            <a:spLocks noChangeArrowheads="1"/>
          </p:cNvSpPr>
          <p:nvPr/>
        </p:nvSpPr>
        <p:spPr bwMode="auto">
          <a:xfrm>
            <a:off x="304800" y="4022725"/>
            <a:ext cx="8839200" cy="2554545"/>
          </a:xfrm>
          <a:prstGeom prst="rect">
            <a:avLst/>
          </a:prstGeom>
          <a:noFill/>
          <a:ln w="9525">
            <a:noFill/>
            <a:miter lim="800000"/>
            <a:headEnd/>
            <a:tailEnd/>
          </a:ln>
          <a:effectLst/>
        </p:spPr>
        <p:txBody>
          <a:bodyPr>
            <a:spAutoFit/>
          </a:bodyPr>
          <a:lstStyle/>
          <a:p>
            <a:pPr>
              <a:spcBef>
                <a:spcPct val="50000"/>
              </a:spcBef>
            </a:pPr>
            <a:r>
              <a:rPr lang="en-US" sz="2000" u="sng" dirty="0"/>
              <a:t>Question:</a:t>
            </a:r>
            <a:r>
              <a:rPr lang="en-US" sz="2000" dirty="0"/>
              <a:t> Say the switch in primary coil is closed at time 0 and then opened again after 5 seconds. What is (roughly) the behavior of the current in the primary coil? the secondary coil?</a:t>
            </a:r>
          </a:p>
          <a:p>
            <a:pPr>
              <a:spcBef>
                <a:spcPct val="50000"/>
              </a:spcBef>
            </a:pPr>
            <a:r>
              <a:rPr lang="en-US" sz="2000" dirty="0" smtClean="0">
                <a:solidFill>
                  <a:srgbClr val="993366"/>
                </a:solidFill>
              </a:rPr>
              <a:t>Primary</a:t>
            </a:r>
            <a:r>
              <a:rPr lang="en-US" sz="2000" dirty="0">
                <a:solidFill>
                  <a:srgbClr val="993366"/>
                </a:solidFill>
              </a:rPr>
              <a:t>: current begins </a:t>
            </a:r>
            <a:r>
              <a:rPr lang="en-US" sz="2000" dirty="0" smtClean="0">
                <a:solidFill>
                  <a:srgbClr val="993366"/>
                </a:solidFill>
              </a:rPr>
              <a:t> </a:t>
            </a:r>
            <a:r>
              <a:rPr lang="en-US" sz="2000" dirty="0">
                <a:solidFill>
                  <a:srgbClr val="993366"/>
                </a:solidFill>
              </a:rPr>
              <a:t>at time 0, is constant for 5 </a:t>
            </a:r>
            <a:r>
              <a:rPr lang="en-US" sz="2000" dirty="0" smtClean="0">
                <a:solidFill>
                  <a:srgbClr val="993366"/>
                </a:solidFill>
              </a:rPr>
              <a:t>sec, </a:t>
            </a:r>
            <a:r>
              <a:rPr lang="en-US" sz="2000" dirty="0">
                <a:solidFill>
                  <a:srgbClr val="993366"/>
                </a:solidFill>
              </a:rPr>
              <a:t>then drops to zero. </a:t>
            </a:r>
          </a:p>
          <a:p>
            <a:pPr>
              <a:spcBef>
                <a:spcPct val="50000"/>
              </a:spcBef>
            </a:pPr>
            <a:r>
              <a:rPr lang="en-US" sz="2000" dirty="0" smtClean="0">
                <a:solidFill>
                  <a:srgbClr val="993366"/>
                </a:solidFill>
              </a:rPr>
              <a:t>Secondary</a:t>
            </a:r>
            <a:r>
              <a:rPr lang="en-US" sz="2000" dirty="0">
                <a:solidFill>
                  <a:srgbClr val="993366"/>
                </a:solidFill>
              </a:rPr>
              <a:t>: current pulse at time 0 flows in one direction, then goes to zero while the primary current is constant. Then pulse flows in opposite dir. when the switch is opened, and again goes to zero afterwards.</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490">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490">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492">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492">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49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0"/>
            <a:ext cx="8229600" cy="639763"/>
          </a:xfrm>
        </p:spPr>
        <p:txBody>
          <a:bodyPr/>
          <a:lstStyle/>
          <a:p>
            <a:r>
              <a:rPr lang="en-US" sz="3200" u="sng"/>
              <a:t>Transformers cont.</a:t>
            </a:r>
          </a:p>
        </p:txBody>
      </p:sp>
      <p:pic>
        <p:nvPicPr>
          <p:cNvPr id="25604" name="Picture 4" descr="25-12Figure_FIG"/>
          <p:cNvPicPr>
            <a:picLocks noGrp="1" noChangeAspect="1" noChangeArrowheads="1"/>
          </p:cNvPicPr>
          <p:nvPr>
            <p:ph idx="1"/>
          </p:nvPr>
        </p:nvPicPr>
        <p:blipFill>
          <a:blip r:embed="rId3" cstate="print"/>
          <a:srcRect/>
          <a:stretch>
            <a:fillRect/>
          </a:stretch>
        </p:blipFill>
        <p:spPr>
          <a:xfrm>
            <a:off x="5486400" y="2057400"/>
            <a:ext cx="3017838" cy="2446338"/>
          </a:xfrm>
          <a:noFill/>
          <a:ln/>
        </p:spPr>
      </p:pic>
      <p:sp>
        <p:nvSpPr>
          <p:cNvPr id="25606" name="Text Box 6"/>
          <p:cNvSpPr txBox="1">
            <a:spLocks noChangeArrowheads="1"/>
          </p:cNvSpPr>
          <p:nvPr/>
        </p:nvSpPr>
        <p:spPr bwMode="auto">
          <a:xfrm>
            <a:off x="381000" y="494270"/>
            <a:ext cx="8534400" cy="1920875"/>
          </a:xfrm>
          <a:prstGeom prst="rect">
            <a:avLst/>
          </a:prstGeom>
          <a:noFill/>
          <a:ln w="9525">
            <a:noFill/>
            <a:miter lim="800000"/>
            <a:headEnd/>
            <a:tailEnd/>
          </a:ln>
          <a:effectLst/>
        </p:spPr>
        <p:txBody>
          <a:bodyPr>
            <a:spAutoFit/>
          </a:bodyPr>
          <a:lstStyle/>
          <a:p>
            <a:pPr>
              <a:spcBef>
                <a:spcPct val="50000"/>
              </a:spcBef>
              <a:buFontTx/>
              <a:buChar char="•"/>
            </a:pPr>
            <a:r>
              <a:rPr lang="en-US" dirty="0"/>
              <a:t> </a:t>
            </a:r>
            <a:r>
              <a:rPr lang="en-US" sz="2000" dirty="0"/>
              <a:t>To maintain current flow in the secondary coil, need always </a:t>
            </a:r>
            <a:r>
              <a:rPr lang="en-US" sz="2000" b="1" dirty="0"/>
              <a:t>changing magnetic field</a:t>
            </a:r>
            <a:r>
              <a:rPr lang="en-US" sz="2000" dirty="0"/>
              <a:t>, i.e. always changing current in the primary coil – </a:t>
            </a:r>
            <a:r>
              <a:rPr lang="en-US" sz="2000" b="1" dirty="0"/>
              <a:t>use ac</a:t>
            </a:r>
            <a:r>
              <a:rPr lang="en-US" sz="2000" dirty="0"/>
              <a:t>. </a:t>
            </a:r>
          </a:p>
          <a:p>
            <a:pPr>
              <a:spcBef>
                <a:spcPct val="50000"/>
              </a:spcBef>
              <a:buFontTx/>
              <a:buChar char="•"/>
            </a:pPr>
            <a:r>
              <a:rPr lang="en-US" sz="2000" dirty="0"/>
              <a:t> Moreover, can put an </a:t>
            </a:r>
            <a:r>
              <a:rPr lang="en-US" sz="2000" b="1" dirty="0"/>
              <a:t>iron core</a:t>
            </a:r>
            <a:r>
              <a:rPr lang="en-US" sz="2000" dirty="0"/>
              <a:t> through the coils, as this intensifies the field (recall Ch.24) and so amplifies the current through the secondary,</a:t>
            </a:r>
          </a:p>
          <a:p>
            <a:pPr>
              <a:spcBef>
                <a:spcPct val="50000"/>
              </a:spcBef>
            </a:pPr>
            <a:r>
              <a:rPr lang="en-US" sz="2000" dirty="0"/>
              <a:t>i.e. simple transformer looks like:</a:t>
            </a:r>
          </a:p>
        </p:txBody>
      </p:sp>
      <p:sp>
        <p:nvSpPr>
          <p:cNvPr id="25607" name="Text Box 7"/>
          <p:cNvSpPr txBox="1">
            <a:spLocks noChangeArrowheads="1"/>
          </p:cNvSpPr>
          <p:nvPr/>
        </p:nvSpPr>
        <p:spPr bwMode="auto">
          <a:xfrm>
            <a:off x="156519" y="4267200"/>
            <a:ext cx="8763000" cy="1920875"/>
          </a:xfrm>
          <a:prstGeom prst="rect">
            <a:avLst/>
          </a:prstGeom>
          <a:noFill/>
          <a:ln w="9525">
            <a:noFill/>
            <a:miter lim="800000"/>
            <a:headEnd/>
            <a:tailEnd/>
          </a:ln>
          <a:effectLst/>
        </p:spPr>
        <p:txBody>
          <a:bodyPr>
            <a:spAutoFit/>
          </a:bodyPr>
          <a:lstStyle/>
          <a:p>
            <a:pPr>
              <a:spcBef>
                <a:spcPct val="50000"/>
              </a:spcBef>
              <a:buFontTx/>
              <a:buChar char="•"/>
            </a:pPr>
            <a:r>
              <a:rPr lang="en-US" dirty="0"/>
              <a:t> </a:t>
            </a:r>
            <a:r>
              <a:rPr lang="en-US" sz="2000" dirty="0"/>
              <a:t>Recall dependence on # coils (called # </a:t>
            </a:r>
            <a:r>
              <a:rPr lang="en-US" sz="2000" i="1" dirty="0"/>
              <a:t>turns</a:t>
            </a:r>
            <a:r>
              <a:rPr lang="en-US" sz="2000" dirty="0"/>
              <a:t>): </a:t>
            </a:r>
          </a:p>
          <a:p>
            <a:pPr>
              <a:spcBef>
                <a:spcPct val="50000"/>
              </a:spcBef>
            </a:pPr>
            <a:r>
              <a:rPr lang="en-US" sz="2000" dirty="0"/>
              <a:t>	-- the field generated by the primary coil is greater if there are more loops in it (Ch24, property of electromagnets)</a:t>
            </a:r>
          </a:p>
          <a:p>
            <a:pPr>
              <a:spcBef>
                <a:spcPct val="50000"/>
              </a:spcBef>
            </a:pPr>
            <a:r>
              <a:rPr lang="en-US" sz="2000" dirty="0"/>
              <a:t>	-- the voltage induced in the secondary coil is greater if there are more loops in it (Faraday’s law)					So…..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60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607">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607">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6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5"/>
          <p:cNvSpPr>
            <a:spLocks noGrp="1" noChangeArrowheads="1"/>
          </p:cNvSpPr>
          <p:nvPr>
            <p:ph type="title"/>
          </p:nvPr>
        </p:nvSpPr>
        <p:spPr>
          <a:xfrm>
            <a:off x="457200" y="274638"/>
            <a:ext cx="8229600" cy="487362"/>
          </a:xfrm>
        </p:spPr>
        <p:txBody>
          <a:bodyPr/>
          <a:lstStyle/>
          <a:p>
            <a:r>
              <a:rPr lang="en-US" sz="3200" u="sng" dirty="0"/>
              <a:t>Transformers cont.</a:t>
            </a:r>
          </a:p>
        </p:txBody>
      </p:sp>
      <p:sp>
        <p:nvSpPr>
          <p:cNvPr id="23560" name="Text Box 8"/>
          <p:cNvSpPr txBox="1">
            <a:spLocks noChangeArrowheads="1"/>
          </p:cNvSpPr>
          <p:nvPr/>
        </p:nvSpPr>
        <p:spPr bwMode="auto">
          <a:xfrm>
            <a:off x="381000" y="762000"/>
            <a:ext cx="7772400" cy="396875"/>
          </a:xfrm>
          <a:prstGeom prst="rect">
            <a:avLst/>
          </a:prstGeom>
          <a:noFill/>
          <a:ln w="9525">
            <a:noFill/>
            <a:miter lim="800000"/>
            <a:headEnd/>
            <a:tailEnd/>
          </a:ln>
          <a:effectLst/>
        </p:spPr>
        <p:txBody>
          <a:bodyPr>
            <a:spAutoFit/>
          </a:bodyPr>
          <a:lstStyle/>
          <a:p>
            <a:pPr>
              <a:spcBef>
                <a:spcPct val="50000"/>
              </a:spcBef>
            </a:pPr>
            <a:r>
              <a:rPr lang="en-US" sz="2000"/>
              <a:t>…Leads to the following relationship:</a:t>
            </a:r>
          </a:p>
        </p:txBody>
      </p:sp>
      <p:grpSp>
        <p:nvGrpSpPr>
          <p:cNvPr id="23570" name="Group 18"/>
          <p:cNvGrpSpPr>
            <a:grpSpLocks/>
          </p:cNvGrpSpPr>
          <p:nvPr/>
        </p:nvGrpSpPr>
        <p:grpSpPr bwMode="auto">
          <a:xfrm>
            <a:off x="1371600" y="1143000"/>
            <a:ext cx="7162800" cy="914400"/>
            <a:chOff x="576" y="1008"/>
            <a:chExt cx="3888" cy="576"/>
          </a:xfrm>
        </p:grpSpPr>
        <p:grpSp>
          <p:nvGrpSpPr>
            <p:cNvPr id="23568" name="Group 16"/>
            <p:cNvGrpSpPr>
              <a:grpSpLocks/>
            </p:cNvGrpSpPr>
            <p:nvPr/>
          </p:nvGrpSpPr>
          <p:grpSpPr bwMode="auto">
            <a:xfrm>
              <a:off x="864" y="1104"/>
              <a:ext cx="3600" cy="442"/>
              <a:chOff x="432" y="1152"/>
              <a:chExt cx="3600" cy="442"/>
            </a:xfrm>
          </p:grpSpPr>
          <p:grpSp>
            <p:nvGrpSpPr>
              <p:cNvPr id="23564" name="Group 12"/>
              <p:cNvGrpSpPr>
                <a:grpSpLocks/>
              </p:cNvGrpSpPr>
              <p:nvPr/>
            </p:nvGrpSpPr>
            <p:grpSpPr bwMode="auto">
              <a:xfrm>
                <a:off x="1680" y="1152"/>
                <a:ext cx="2352" cy="442"/>
                <a:chOff x="2544" y="1296"/>
                <a:chExt cx="2352" cy="442"/>
              </a:xfrm>
            </p:grpSpPr>
            <p:sp>
              <p:nvSpPr>
                <p:cNvPr id="23562" name="Text Box 10"/>
                <p:cNvSpPr txBox="1">
                  <a:spLocks noChangeArrowheads="1"/>
                </p:cNvSpPr>
                <p:nvPr/>
              </p:nvSpPr>
              <p:spPr bwMode="auto">
                <a:xfrm>
                  <a:off x="2544" y="1296"/>
                  <a:ext cx="2352" cy="250"/>
                </a:xfrm>
                <a:prstGeom prst="rect">
                  <a:avLst/>
                </a:prstGeom>
                <a:noFill/>
                <a:ln w="9525">
                  <a:noFill/>
                  <a:miter lim="800000"/>
                  <a:headEnd/>
                  <a:tailEnd/>
                </a:ln>
                <a:effectLst/>
              </p:spPr>
              <p:txBody>
                <a:bodyPr>
                  <a:spAutoFit/>
                </a:bodyPr>
                <a:lstStyle/>
                <a:p>
                  <a:pPr>
                    <a:spcBef>
                      <a:spcPct val="50000"/>
                    </a:spcBef>
                  </a:pPr>
                  <a:r>
                    <a:rPr lang="en-US" dirty="0"/>
                    <a:t>         </a:t>
                  </a:r>
                  <a:r>
                    <a:rPr lang="en-US" sz="2000" u="sng" dirty="0">
                      <a:solidFill>
                        <a:srgbClr val="00B050"/>
                      </a:solidFill>
                    </a:rPr>
                    <a:t>Secondary voltage_</a:t>
                  </a:r>
                </a:p>
              </p:txBody>
            </p:sp>
            <p:sp>
              <p:nvSpPr>
                <p:cNvPr id="23563" name="Text Box 11"/>
                <p:cNvSpPr txBox="1">
                  <a:spLocks noChangeArrowheads="1"/>
                </p:cNvSpPr>
                <p:nvPr/>
              </p:nvSpPr>
              <p:spPr bwMode="auto">
                <a:xfrm>
                  <a:off x="2832" y="1488"/>
                  <a:ext cx="1440" cy="250"/>
                </a:xfrm>
                <a:prstGeom prst="rect">
                  <a:avLst/>
                </a:prstGeom>
                <a:noFill/>
                <a:ln w="9525">
                  <a:noFill/>
                  <a:miter lim="800000"/>
                  <a:headEnd/>
                  <a:tailEnd/>
                </a:ln>
                <a:effectLst/>
              </p:spPr>
              <p:txBody>
                <a:bodyPr>
                  <a:spAutoFit/>
                </a:bodyPr>
                <a:lstStyle/>
                <a:p>
                  <a:pPr>
                    <a:spcBef>
                      <a:spcPct val="50000"/>
                    </a:spcBef>
                  </a:pPr>
                  <a:r>
                    <a:rPr lang="en-US" sz="2000" dirty="0">
                      <a:solidFill>
                        <a:srgbClr val="00B050"/>
                      </a:solidFill>
                    </a:rPr>
                    <a:t># of secondary turns</a:t>
                  </a:r>
                </a:p>
              </p:txBody>
            </p:sp>
          </p:grpSp>
          <p:grpSp>
            <p:nvGrpSpPr>
              <p:cNvPr id="23566" name="Group 14"/>
              <p:cNvGrpSpPr>
                <a:grpSpLocks/>
              </p:cNvGrpSpPr>
              <p:nvPr/>
            </p:nvGrpSpPr>
            <p:grpSpPr bwMode="auto">
              <a:xfrm>
                <a:off x="432" y="1152"/>
                <a:ext cx="1392" cy="442"/>
                <a:chOff x="432" y="1152"/>
                <a:chExt cx="1392" cy="442"/>
              </a:xfrm>
            </p:grpSpPr>
            <p:sp>
              <p:nvSpPr>
                <p:cNvPr id="23561" name="Text Box 9"/>
                <p:cNvSpPr txBox="1">
                  <a:spLocks noChangeArrowheads="1"/>
                </p:cNvSpPr>
                <p:nvPr/>
              </p:nvSpPr>
              <p:spPr bwMode="auto">
                <a:xfrm>
                  <a:off x="480" y="1152"/>
                  <a:ext cx="1344" cy="250"/>
                </a:xfrm>
                <a:prstGeom prst="rect">
                  <a:avLst/>
                </a:prstGeom>
                <a:noFill/>
                <a:ln w="9525">
                  <a:noFill/>
                  <a:miter lim="800000"/>
                  <a:headEnd/>
                  <a:tailEnd/>
                </a:ln>
                <a:effectLst/>
              </p:spPr>
              <p:txBody>
                <a:bodyPr>
                  <a:spAutoFit/>
                </a:bodyPr>
                <a:lstStyle/>
                <a:p>
                  <a:pPr>
                    <a:spcBef>
                      <a:spcPct val="50000"/>
                    </a:spcBef>
                  </a:pPr>
                  <a:r>
                    <a:rPr lang="en-US" sz="2000" u="sng" dirty="0">
                      <a:solidFill>
                        <a:srgbClr val="00B050"/>
                      </a:solidFill>
                    </a:rPr>
                    <a:t>Primary voltage</a:t>
                  </a:r>
                </a:p>
              </p:txBody>
            </p:sp>
            <p:sp>
              <p:nvSpPr>
                <p:cNvPr id="23565" name="Text Box 13"/>
                <p:cNvSpPr txBox="1">
                  <a:spLocks noChangeArrowheads="1"/>
                </p:cNvSpPr>
                <p:nvPr/>
              </p:nvSpPr>
              <p:spPr bwMode="auto">
                <a:xfrm>
                  <a:off x="432" y="1344"/>
                  <a:ext cx="1344" cy="250"/>
                </a:xfrm>
                <a:prstGeom prst="rect">
                  <a:avLst/>
                </a:prstGeom>
                <a:noFill/>
                <a:ln w="9525">
                  <a:noFill/>
                  <a:miter lim="800000"/>
                  <a:headEnd/>
                  <a:tailEnd/>
                </a:ln>
                <a:effectLst/>
              </p:spPr>
              <p:txBody>
                <a:bodyPr>
                  <a:spAutoFit/>
                </a:bodyPr>
                <a:lstStyle/>
                <a:p>
                  <a:pPr>
                    <a:spcBef>
                      <a:spcPct val="50000"/>
                    </a:spcBef>
                  </a:pPr>
                  <a:r>
                    <a:rPr lang="en-US" sz="2000" dirty="0">
                      <a:solidFill>
                        <a:srgbClr val="00B050"/>
                      </a:solidFill>
                    </a:rPr>
                    <a:t># of primary turns</a:t>
                  </a:r>
                </a:p>
              </p:txBody>
            </p:sp>
          </p:grpSp>
          <p:sp>
            <p:nvSpPr>
              <p:cNvPr id="23567" name="Text Box 15"/>
              <p:cNvSpPr txBox="1">
                <a:spLocks noChangeArrowheads="1"/>
              </p:cNvSpPr>
              <p:nvPr/>
            </p:nvSpPr>
            <p:spPr bwMode="auto">
              <a:xfrm>
                <a:off x="1680" y="1248"/>
                <a:ext cx="192" cy="231"/>
              </a:xfrm>
              <a:prstGeom prst="rect">
                <a:avLst/>
              </a:prstGeom>
              <a:noFill/>
              <a:ln w="9525">
                <a:noFill/>
                <a:miter lim="800000"/>
                <a:headEnd/>
                <a:tailEnd/>
              </a:ln>
              <a:effectLst/>
            </p:spPr>
            <p:txBody>
              <a:bodyPr>
                <a:spAutoFit/>
              </a:bodyPr>
              <a:lstStyle/>
              <a:p>
                <a:pPr>
                  <a:spcBef>
                    <a:spcPct val="50000"/>
                  </a:spcBef>
                </a:pPr>
                <a:r>
                  <a:rPr lang="en-US" dirty="0">
                    <a:solidFill>
                      <a:srgbClr val="00B050"/>
                    </a:solidFill>
                  </a:rPr>
                  <a:t>=</a:t>
                </a:r>
              </a:p>
            </p:txBody>
          </p:sp>
        </p:grpSp>
        <p:sp>
          <p:nvSpPr>
            <p:cNvPr id="23569" name="Rectangle 17"/>
            <p:cNvSpPr>
              <a:spLocks noChangeArrowheads="1"/>
            </p:cNvSpPr>
            <p:nvPr/>
          </p:nvSpPr>
          <p:spPr bwMode="auto">
            <a:xfrm>
              <a:off x="576" y="1008"/>
              <a:ext cx="3696" cy="576"/>
            </a:xfrm>
            <a:prstGeom prst="rect">
              <a:avLst/>
            </a:prstGeom>
            <a:noFill/>
            <a:ln w="9525">
              <a:solidFill>
                <a:schemeClr val="tx1"/>
              </a:solidFill>
              <a:miter lim="800000"/>
              <a:headEnd/>
              <a:tailEnd/>
            </a:ln>
            <a:effectLst/>
          </p:spPr>
          <p:txBody>
            <a:bodyPr wrap="none" anchor="ctr"/>
            <a:lstStyle/>
            <a:p>
              <a:endParaRPr lang="en-US"/>
            </a:p>
          </p:txBody>
        </p:sp>
      </p:grpSp>
      <p:sp>
        <p:nvSpPr>
          <p:cNvPr id="23571" name="Text Box 19"/>
          <p:cNvSpPr txBox="1">
            <a:spLocks noChangeArrowheads="1"/>
          </p:cNvSpPr>
          <p:nvPr/>
        </p:nvSpPr>
        <p:spPr bwMode="auto">
          <a:xfrm>
            <a:off x="0" y="2096530"/>
            <a:ext cx="4953000" cy="3477875"/>
          </a:xfrm>
          <a:prstGeom prst="rect">
            <a:avLst/>
          </a:prstGeom>
          <a:noFill/>
          <a:ln w="9525">
            <a:noFill/>
            <a:miter lim="800000"/>
            <a:headEnd/>
            <a:tailEnd/>
          </a:ln>
          <a:effectLst/>
        </p:spPr>
        <p:txBody>
          <a:bodyPr>
            <a:spAutoFit/>
          </a:bodyPr>
          <a:lstStyle/>
          <a:p>
            <a:pPr>
              <a:spcBef>
                <a:spcPct val="50000"/>
              </a:spcBef>
            </a:pPr>
            <a:r>
              <a:rPr lang="en-US" sz="2000" dirty="0" err="1"/>
              <a:t>Eg</a:t>
            </a:r>
            <a:r>
              <a:rPr lang="en-US" sz="2000" dirty="0"/>
              <a:t>. If both coils have same # turns, then voltage induced in secondary is equal to that in the primary.</a:t>
            </a:r>
          </a:p>
          <a:p>
            <a:pPr>
              <a:spcBef>
                <a:spcPct val="50000"/>
              </a:spcBef>
            </a:pPr>
            <a:r>
              <a:rPr lang="en-US" sz="2000" dirty="0" err="1"/>
              <a:t>Eg</a:t>
            </a:r>
            <a:r>
              <a:rPr lang="en-US" sz="2000" dirty="0"/>
              <a:t>. If secondary has more turns than primary, then voltage is </a:t>
            </a:r>
            <a:r>
              <a:rPr lang="en-US" sz="2000" i="1" dirty="0"/>
              <a:t>stepped up </a:t>
            </a:r>
            <a:r>
              <a:rPr lang="en-US" sz="2000" dirty="0"/>
              <a:t>i.e. greater in the secondary than in the primary.</a:t>
            </a:r>
          </a:p>
          <a:p>
            <a:pPr>
              <a:spcBef>
                <a:spcPct val="50000"/>
              </a:spcBef>
            </a:pPr>
            <a:r>
              <a:rPr lang="en-US" sz="2000" dirty="0"/>
              <a:t>Here, twice as many, and each loop intercepts the same mag field change, same voltage. </a:t>
            </a:r>
            <a:r>
              <a:rPr lang="en-US" sz="2000" dirty="0" smtClean="0"/>
              <a:t>Join them </a:t>
            </a:r>
            <a:r>
              <a:rPr lang="en-US" sz="2000" dirty="0" smtClean="0">
                <a:sym typeface="Wingdings" panose="05000000000000000000" pitchFamily="2" charset="2"/>
              </a:rPr>
              <a:t> </a:t>
            </a:r>
            <a:r>
              <a:rPr lang="en-US" sz="2000" dirty="0" smtClean="0"/>
              <a:t>add </a:t>
            </a:r>
            <a:r>
              <a:rPr lang="en-US" sz="2000" dirty="0"/>
              <a:t>voltages</a:t>
            </a:r>
            <a:endParaRPr lang="en-US" sz="2000" i="1" dirty="0"/>
          </a:p>
        </p:txBody>
      </p:sp>
      <p:pic>
        <p:nvPicPr>
          <p:cNvPr id="23572" name="Picture 20" descr="25-14Figure_FIG"/>
          <p:cNvPicPr>
            <a:picLocks noGrp="1" noChangeAspect="1" noChangeArrowheads="1"/>
          </p:cNvPicPr>
          <p:nvPr>
            <p:ph idx="1"/>
          </p:nvPr>
        </p:nvPicPr>
        <p:blipFill>
          <a:blip r:embed="rId3"/>
          <a:srcRect/>
          <a:stretch>
            <a:fillRect/>
          </a:stretch>
        </p:blipFill>
        <p:spPr>
          <a:xfrm>
            <a:off x="4800600" y="2819400"/>
            <a:ext cx="4343400" cy="2838450"/>
          </a:xfrm>
          <a:noFill/>
          <a:ln/>
        </p:spPr>
      </p:pic>
      <p:sp>
        <p:nvSpPr>
          <p:cNvPr id="23575" name="Line 23"/>
          <p:cNvSpPr>
            <a:spLocks noChangeShapeType="1"/>
          </p:cNvSpPr>
          <p:nvPr/>
        </p:nvSpPr>
        <p:spPr bwMode="auto">
          <a:xfrm>
            <a:off x="4114800" y="2743200"/>
            <a:ext cx="661339" cy="228600"/>
          </a:xfrm>
          <a:prstGeom prst="line">
            <a:avLst/>
          </a:prstGeom>
          <a:noFill/>
          <a:ln w="9525">
            <a:solidFill>
              <a:schemeClr val="tx1"/>
            </a:solidFill>
            <a:round/>
            <a:headEnd/>
            <a:tailEnd type="triangle" w="med" len="med"/>
          </a:ln>
          <a:effectLst/>
        </p:spPr>
        <p:txBody>
          <a:bodyPr/>
          <a:lstStyle/>
          <a:p>
            <a:endParaRPr lang="en-US"/>
          </a:p>
        </p:txBody>
      </p:sp>
      <p:sp>
        <p:nvSpPr>
          <p:cNvPr id="23577" name="Line 25"/>
          <p:cNvSpPr>
            <a:spLocks noChangeShapeType="1"/>
          </p:cNvSpPr>
          <p:nvPr/>
        </p:nvSpPr>
        <p:spPr bwMode="auto">
          <a:xfrm>
            <a:off x="4229100" y="3971367"/>
            <a:ext cx="838200" cy="152400"/>
          </a:xfrm>
          <a:prstGeom prst="line">
            <a:avLst/>
          </a:prstGeom>
          <a:noFill/>
          <a:ln w="9525">
            <a:solidFill>
              <a:schemeClr val="tx1"/>
            </a:solidFill>
            <a:round/>
            <a:headEnd/>
            <a:tailEnd type="triangle" w="med" len="med"/>
          </a:ln>
          <a:effectLst/>
        </p:spPr>
        <p:txBody>
          <a:bodyPr/>
          <a:lstStyle/>
          <a:p>
            <a:endParaRPr lang="en-US"/>
          </a:p>
        </p:txBody>
      </p:sp>
      <p:sp>
        <p:nvSpPr>
          <p:cNvPr id="23578" name="Line 26"/>
          <p:cNvSpPr>
            <a:spLocks noChangeShapeType="1"/>
          </p:cNvSpPr>
          <p:nvPr/>
        </p:nvSpPr>
        <p:spPr bwMode="auto">
          <a:xfrm flipV="1">
            <a:off x="4724400" y="5181600"/>
            <a:ext cx="1752600" cy="152400"/>
          </a:xfrm>
          <a:prstGeom prst="line">
            <a:avLst/>
          </a:prstGeom>
          <a:noFill/>
          <a:ln w="9525">
            <a:solidFill>
              <a:schemeClr val="tx1"/>
            </a:solidFill>
            <a:round/>
            <a:headEnd/>
            <a:tailEnd type="triangle" w="med" len="med"/>
          </a:ln>
          <a:effectLst/>
        </p:spPr>
        <p:txBody>
          <a:bodyPr/>
          <a:lstStyle/>
          <a:p>
            <a:endParaRPr lang="en-US"/>
          </a:p>
        </p:txBody>
      </p:sp>
      <p:sp>
        <p:nvSpPr>
          <p:cNvPr id="23579" name="Text Box 27"/>
          <p:cNvSpPr txBox="1">
            <a:spLocks noChangeArrowheads="1"/>
          </p:cNvSpPr>
          <p:nvPr/>
        </p:nvSpPr>
        <p:spPr bwMode="auto">
          <a:xfrm>
            <a:off x="136432" y="5607828"/>
            <a:ext cx="8077200" cy="701675"/>
          </a:xfrm>
          <a:prstGeom prst="rect">
            <a:avLst/>
          </a:prstGeom>
          <a:noFill/>
          <a:ln w="9525">
            <a:noFill/>
            <a:miter lim="800000"/>
            <a:headEnd/>
            <a:tailEnd/>
          </a:ln>
          <a:effectLst/>
        </p:spPr>
        <p:txBody>
          <a:bodyPr>
            <a:spAutoFit/>
          </a:bodyPr>
          <a:lstStyle/>
          <a:p>
            <a:pPr>
              <a:spcBef>
                <a:spcPct val="50000"/>
              </a:spcBef>
            </a:pPr>
            <a:r>
              <a:rPr lang="en-US" sz="2000" dirty="0" err="1"/>
              <a:t>Eg</a:t>
            </a:r>
            <a:r>
              <a:rPr lang="en-US" sz="2000" dirty="0"/>
              <a:t>. If secondary has less # turns than </a:t>
            </a:r>
            <a:r>
              <a:rPr lang="en-US" sz="2000" dirty="0" smtClean="0"/>
              <a:t>first (not shown), </a:t>
            </a:r>
            <a:r>
              <a:rPr lang="en-US" sz="2000" dirty="0"/>
              <a:t>the voltage induced will be less, </a:t>
            </a:r>
            <a:r>
              <a:rPr lang="en-US" sz="2000" dirty="0" err="1"/>
              <a:t>ie</a:t>
            </a:r>
            <a:r>
              <a:rPr lang="en-US" sz="2000" dirty="0"/>
              <a:t>. </a:t>
            </a:r>
            <a:r>
              <a:rPr lang="en-US" sz="2000" i="1" dirty="0"/>
              <a:t>stepped down</a:t>
            </a:r>
            <a:r>
              <a:rPr lang="en-US" sz="2000" dirty="0" smtClean="0"/>
              <a:t>. </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7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57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571">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571">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5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57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5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75" grpId="0" animBg="1"/>
      <p:bldP spid="23577" grpId="0" animBg="1"/>
      <p:bldP spid="23578" grpId="0" animBg="1"/>
      <p:bldP spid="2357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0"/>
            <a:ext cx="7924800" cy="792163"/>
          </a:xfrm>
        </p:spPr>
        <p:txBody>
          <a:bodyPr/>
          <a:lstStyle/>
          <a:p>
            <a:r>
              <a:rPr lang="en-US" sz="3200" u="sng"/>
              <a:t>Transformers and Power Transmission </a:t>
            </a:r>
          </a:p>
        </p:txBody>
      </p:sp>
      <p:sp>
        <p:nvSpPr>
          <p:cNvPr id="27651" name="Rectangle 3"/>
          <p:cNvSpPr>
            <a:spLocks noGrp="1" noChangeArrowheads="1"/>
          </p:cNvSpPr>
          <p:nvPr>
            <p:ph type="body" idx="1"/>
          </p:nvPr>
        </p:nvSpPr>
        <p:spPr>
          <a:xfrm>
            <a:off x="422189" y="609600"/>
            <a:ext cx="8229600" cy="762000"/>
          </a:xfrm>
        </p:spPr>
        <p:txBody>
          <a:bodyPr/>
          <a:lstStyle/>
          <a:p>
            <a:r>
              <a:rPr lang="en-US" sz="2000" dirty="0"/>
              <a:t>Because of energy conservation, </a:t>
            </a:r>
            <a:r>
              <a:rPr lang="en-US" sz="2000" dirty="0">
                <a:solidFill>
                  <a:srgbClr val="0070C0"/>
                </a:solidFill>
              </a:rPr>
              <a:t>if the voltage in the secondary is stepped up, the current must be correspondingly lower</a:t>
            </a:r>
            <a:r>
              <a:rPr lang="en-US" sz="2000" dirty="0"/>
              <a:t>:</a:t>
            </a:r>
          </a:p>
        </p:txBody>
      </p:sp>
      <p:sp>
        <p:nvSpPr>
          <p:cNvPr id="27652" name="Text Box 4"/>
          <p:cNvSpPr txBox="1">
            <a:spLocks noChangeArrowheads="1"/>
          </p:cNvSpPr>
          <p:nvPr/>
        </p:nvSpPr>
        <p:spPr bwMode="auto">
          <a:xfrm>
            <a:off x="1600200" y="1271287"/>
            <a:ext cx="6553200" cy="1768475"/>
          </a:xfrm>
          <a:prstGeom prst="rect">
            <a:avLst/>
          </a:prstGeom>
          <a:noFill/>
          <a:ln w="9525">
            <a:noFill/>
            <a:miter lim="800000"/>
            <a:headEnd/>
            <a:tailEnd/>
          </a:ln>
          <a:effectLst/>
        </p:spPr>
        <p:txBody>
          <a:bodyPr>
            <a:spAutoFit/>
          </a:bodyPr>
          <a:lstStyle/>
          <a:p>
            <a:pPr>
              <a:spcBef>
                <a:spcPct val="50000"/>
              </a:spcBef>
            </a:pPr>
            <a:r>
              <a:rPr lang="en-US" sz="2000" dirty="0"/>
              <a:t>Power into primary = power out of secondary,      so</a:t>
            </a:r>
          </a:p>
          <a:p>
            <a:pPr>
              <a:spcBef>
                <a:spcPct val="50000"/>
              </a:spcBef>
            </a:pPr>
            <a:endParaRPr lang="en-US" sz="2000" dirty="0"/>
          </a:p>
          <a:p>
            <a:pPr>
              <a:spcBef>
                <a:spcPct val="50000"/>
              </a:spcBef>
            </a:pPr>
            <a:r>
              <a:rPr lang="en-US" sz="2000" dirty="0"/>
              <a:t>(voltage x current)</a:t>
            </a:r>
            <a:r>
              <a:rPr lang="en-US" sz="2000" baseline="-25000" dirty="0"/>
              <a:t>primary</a:t>
            </a:r>
            <a:r>
              <a:rPr lang="en-US" sz="2000" dirty="0"/>
              <a:t> = (voltage x current)</a:t>
            </a:r>
            <a:r>
              <a:rPr lang="en-US" sz="2000" baseline="-25000" dirty="0"/>
              <a:t>secondary</a:t>
            </a:r>
          </a:p>
          <a:p>
            <a:pPr>
              <a:spcBef>
                <a:spcPct val="50000"/>
              </a:spcBef>
            </a:pPr>
            <a:endParaRPr lang="en-US" sz="2000" dirty="0"/>
          </a:p>
        </p:txBody>
      </p:sp>
      <p:grpSp>
        <p:nvGrpSpPr>
          <p:cNvPr id="27655" name="Group 7"/>
          <p:cNvGrpSpPr>
            <a:grpSpLocks/>
          </p:cNvGrpSpPr>
          <p:nvPr/>
        </p:nvGrpSpPr>
        <p:grpSpPr bwMode="auto">
          <a:xfrm>
            <a:off x="304800" y="1499887"/>
            <a:ext cx="1676400" cy="581025"/>
            <a:chOff x="192" y="1392"/>
            <a:chExt cx="1056" cy="366"/>
          </a:xfrm>
        </p:grpSpPr>
        <p:sp>
          <p:nvSpPr>
            <p:cNvPr id="27653" name="Text Box 5"/>
            <p:cNvSpPr txBox="1">
              <a:spLocks noChangeArrowheads="1"/>
            </p:cNvSpPr>
            <p:nvPr/>
          </p:nvSpPr>
          <p:spPr bwMode="auto">
            <a:xfrm>
              <a:off x="192" y="1392"/>
              <a:ext cx="1008" cy="366"/>
            </a:xfrm>
            <a:prstGeom prst="rect">
              <a:avLst/>
            </a:prstGeom>
            <a:noFill/>
            <a:ln w="9525">
              <a:noFill/>
              <a:miter lim="800000"/>
              <a:headEnd/>
              <a:tailEnd/>
            </a:ln>
            <a:effectLst/>
          </p:spPr>
          <p:txBody>
            <a:bodyPr>
              <a:spAutoFit/>
            </a:bodyPr>
            <a:lstStyle/>
            <a:p>
              <a:pPr>
                <a:spcBef>
                  <a:spcPct val="50000"/>
                </a:spcBef>
              </a:pPr>
              <a:r>
                <a:rPr lang="en-US" sz="1600">
                  <a:solidFill>
                    <a:schemeClr val="accent2"/>
                  </a:solidFill>
                </a:rPr>
                <a:t>Recall: rate of energy transfer</a:t>
              </a:r>
            </a:p>
          </p:txBody>
        </p:sp>
        <p:sp>
          <p:nvSpPr>
            <p:cNvPr id="27654" name="Line 6"/>
            <p:cNvSpPr>
              <a:spLocks noChangeShapeType="1"/>
            </p:cNvSpPr>
            <p:nvPr/>
          </p:nvSpPr>
          <p:spPr bwMode="auto">
            <a:xfrm flipV="1">
              <a:off x="1104" y="1440"/>
              <a:ext cx="144" cy="96"/>
            </a:xfrm>
            <a:prstGeom prst="line">
              <a:avLst/>
            </a:prstGeom>
            <a:noFill/>
            <a:ln w="9525">
              <a:solidFill>
                <a:schemeClr val="accent2"/>
              </a:solidFill>
              <a:round/>
              <a:headEnd/>
              <a:tailEnd type="triangle" w="med" len="med"/>
            </a:ln>
            <a:effectLst/>
          </p:spPr>
          <p:txBody>
            <a:bodyPr/>
            <a:lstStyle/>
            <a:p>
              <a:endParaRPr lang="en-US"/>
            </a:p>
          </p:txBody>
        </p:sp>
      </p:grpSp>
      <p:sp>
        <p:nvSpPr>
          <p:cNvPr id="27656" name="Text Box 8"/>
          <p:cNvSpPr txBox="1">
            <a:spLocks noChangeArrowheads="1"/>
          </p:cNvSpPr>
          <p:nvPr/>
        </p:nvSpPr>
        <p:spPr bwMode="auto">
          <a:xfrm>
            <a:off x="304800" y="2728654"/>
            <a:ext cx="8686800" cy="3597275"/>
          </a:xfrm>
          <a:prstGeom prst="rect">
            <a:avLst/>
          </a:prstGeom>
          <a:noFill/>
          <a:ln w="9525">
            <a:noFill/>
            <a:miter lim="800000"/>
            <a:headEnd/>
            <a:tailEnd/>
          </a:ln>
          <a:effectLst/>
        </p:spPr>
        <p:txBody>
          <a:bodyPr>
            <a:spAutoFit/>
          </a:bodyPr>
          <a:lstStyle/>
          <a:p>
            <a:pPr>
              <a:spcBef>
                <a:spcPct val="50000"/>
              </a:spcBef>
              <a:buFontTx/>
              <a:buChar char="•"/>
            </a:pPr>
            <a:r>
              <a:rPr lang="en-US" dirty="0"/>
              <a:t> </a:t>
            </a:r>
            <a:r>
              <a:rPr lang="en-US" sz="2000" dirty="0"/>
              <a:t>Transformers are behind the main reason why most electric power is ac rather than dc: easy way of stepping up and down.</a:t>
            </a:r>
          </a:p>
          <a:p>
            <a:pPr>
              <a:spcBef>
                <a:spcPct val="50000"/>
              </a:spcBef>
              <a:buFontTx/>
              <a:buChar char="•"/>
            </a:pPr>
            <a:r>
              <a:rPr lang="en-US" sz="2000" dirty="0"/>
              <a:t> To transmit across large distances (i.e. cities…), want to minimize energy loss due to wire heating i.e. want </a:t>
            </a:r>
            <a:r>
              <a:rPr lang="en-US" sz="2000" i="1" dirty="0"/>
              <a:t>low currents</a:t>
            </a:r>
            <a:r>
              <a:rPr lang="en-US" sz="2000" dirty="0"/>
              <a:t>, so correspondingly </a:t>
            </a:r>
            <a:r>
              <a:rPr lang="en-US" sz="2000" i="1" dirty="0"/>
              <a:t>high voltages</a:t>
            </a:r>
            <a:r>
              <a:rPr lang="en-US" sz="2000" dirty="0"/>
              <a:t>  </a:t>
            </a:r>
            <a:r>
              <a:rPr lang="en-US" sz="2000" dirty="0">
                <a:solidFill>
                  <a:srgbClr val="00B050"/>
                </a:solidFill>
              </a:rPr>
              <a:t>i.e. step up for transmission</a:t>
            </a:r>
          </a:p>
          <a:p>
            <a:pPr>
              <a:spcBef>
                <a:spcPct val="50000"/>
              </a:spcBef>
              <a:buFontTx/>
              <a:buChar char="•"/>
            </a:pPr>
            <a:r>
              <a:rPr lang="en-US" sz="2000" dirty="0"/>
              <a:t> Power usually generated at 25 000 V, stepped up to 750 000V near the power station for long-distance transmission, then stepped down in stages to voltages needed in industry (</a:t>
            </a:r>
            <a:r>
              <a:rPr lang="en-US" sz="2000" dirty="0" err="1"/>
              <a:t>eg</a:t>
            </a:r>
            <a:r>
              <a:rPr lang="en-US" sz="2000" dirty="0"/>
              <a:t> 440 V) and homes (120 V).</a:t>
            </a:r>
          </a:p>
          <a:p>
            <a:pPr>
              <a:spcBef>
                <a:spcPct val="50000"/>
              </a:spcBef>
              <a:buFontTx/>
              <a:buChar char="•"/>
            </a:pPr>
            <a:r>
              <a:rPr lang="en-US" sz="2000" dirty="0"/>
              <a:t> EM induction thus is method for transferring energy between conducting wires. In fact, this is also behind radiant energy in the sun! (see later…)</a:t>
            </a:r>
          </a:p>
        </p:txBody>
      </p:sp>
      <p:sp>
        <p:nvSpPr>
          <p:cNvPr id="27657" name="Rectangle 9"/>
          <p:cNvSpPr>
            <a:spLocks noChangeArrowheads="1"/>
          </p:cNvSpPr>
          <p:nvPr/>
        </p:nvSpPr>
        <p:spPr bwMode="auto">
          <a:xfrm>
            <a:off x="1462216" y="2147286"/>
            <a:ext cx="6400800" cy="533400"/>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652">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6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5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65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65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65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P spid="276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0"/>
            <a:ext cx="8229600" cy="1143000"/>
          </a:xfrm>
        </p:spPr>
        <p:txBody>
          <a:bodyPr/>
          <a:lstStyle/>
          <a:p>
            <a:r>
              <a:rPr lang="en-US" sz="3200" u="sng" dirty="0"/>
              <a:t>Questions</a:t>
            </a:r>
          </a:p>
        </p:txBody>
      </p:sp>
      <p:sp>
        <p:nvSpPr>
          <p:cNvPr id="28675" name="Rectangle 3"/>
          <p:cNvSpPr>
            <a:spLocks noGrp="1" noChangeArrowheads="1"/>
          </p:cNvSpPr>
          <p:nvPr>
            <p:ph type="body" idx="1"/>
          </p:nvPr>
        </p:nvSpPr>
        <p:spPr>
          <a:xfrm>
            <a:off x="152400" y="762000"/>
            <a:ext cx="8686800" cy="5029200"/>
          </a:xfrm>
        </p:spPr>
        <p:txBody>
          <a:bodyPr/>
          <a:lstStyle/>
          <a:p>
            <a:pPr marL="609600" indent="-609600">
              <a:buFontTx/>
              <a:buAutoNum type="arabicParenBoth"/>
            </a:pPr>
            <a:r>
              <a:rPr lang="en-US" sz="2000" dirty="0"/>
              <a:t>If 120 V </a:t>
            </a:r>
            <a:r>
              <a:rPr lang="en-US" sz="2000" dirty="0" smtClean="0"/>
              <a:t>is </a:t>
            </a:r>
            <a:r>
              <a:rPr lang="en-US" sz="2000" dirty="0"/>
              <a:t>put across a 50-turn primary, what will be the voltage and current output if the secondary has 200 turns, and is connected to a lamp of resistance 80 </a:t>
            </a:r>
            <a:r>
              <a:rPr lang="en-US" sz="2000" dirty="0">
                <a:latin typeface="Symbol" pitchFamily="18" charset="2"/>
              </a:rPr>
              <a:t>W</a:t>
            </a:r>
            <a:r>
              <a:rPr lang="en-US" sz="2000" dirty="0"/>
              <a:t>?</a:t>
            </a:r>
          </a:p>
          <a:p>
            <a:pPr marL="609600" indent="-609600">
              <a:buFontTx/>
              <a:buNone/>
            </a:pPr>
            <a:endParaRPr lang="en-US" sz="2000" dirty="0"/>
          </a:p>
          <a:p>
            <a:pPr marL="609600" indent="-609600">
              <a:buFontTx/>
              <a:buNone/>
            </a:pPr>
            <a:r>
              <a:rPr lang="en-US" sz="2000" dirty="0"/>
              <a:t>			(</a:t>
            </a:r>
            <a:r>
              <a:rPr lang="en-US" sz="2000" dirty="0">
                <a:solidFill>
                  <a:srgbClr val="993366"/>
                </a:solidFill>
              </a:rPr>
              <a:t>120 V)/50 = (?V)/(200), so ? = </a:t>
            </a:r>
            <a:r>
              <a:rPr lang="en-US" sz="2000" u="sng" dirty="0">
                <a:solidFill>
                  <a:srgbClr val="993366"/>
                </a:solidFill>
              </a:rPr>
              <a:t>480 V</a:t>
            </a:r>
          </a:p>
          <a:p>
            <a:pPr marL="609600" indent="-609600">
              <a:buFontTx/>
              <a:buNone/>
            </a:pPr>
            <a:r>
              <a:rPr lang="en-US" sz="2000" dirty="0">
                <a:solidFill>
                  <a:srgbClr val="993366"/>
                </a:solidFill>
              </a:rPr>
              <a:t>			Current = voltage/resistance = 480/80 = </a:t>
            </a:r>
            <a:r>
              <a:rPr lang="en-US" sz="2000" u="sng" dirty="0">
                <a:solidFill>
                  <a:srgbClr val="993366"/>
                </a:solidFill>
              </a:rPr>
              <a:t>6 A</a:t>
            </a:r>
          </a:p>
          <a:p>
            <a:pPr marL="609600" indent="-609600">
              <a:buFontTx/>
              <a:buNone/>
            </a:pPr>
            <a:endParaRPr lang="en-US" sz="2000" u="sng" dirty="0">
              <a:solidFill>
                <a:srgbClr val="993366"/>
              </a:solidFill>
            </a:endParaRPr>
          </a:p>
          <a:p>
            <a:pPr marL="609600" indent="-609600">
              <a:buFontTx/>
              <a:buAutoNum type="arabicParenBoth" startAt="2"/>
            </a:pPr>
            <a:r>
              <a:rPr lang="en-US" sz="2000" dirty="0"/>
              <a:t>What is the power in the secondary coil?</a:t>
            </a:r>
          </a:p>
          <a:p>
            <a:pPr marL="609600" indent="-609600">
              <a:buFontTx/>
              <a:buAutoNum type="arabicParenBoth" startAt="2"/>
            </a:pPr>
            <a:endParaRPr lang="en-US" sz="2000" dirty="0"/>
          </a:p>
          <a:p>
            <a:pPr marL="1371600" lvl="2" indent="-457200">
              <a:buFontTx/>
              <a:buNone/>
            </a:pPr>
            <a:r>
              <a:rPr lang="en-US" sz="2000" dirty="0"/>
              <a:t>		</a:t>
            </a:r>
            <a:r>
              <a:rPr lang="en-US" sz="2000" dirty="0">
                <a:solidFill>
                  <a:srgbClr val="993366"/>
                </a:solidFill>
              </a:rPr>
              <a:t>Power = voltage x current  = 480 V x 6A = </a:t>
            </a:r>
            <a:r>
              <a:rPr lang="en-US" sz="2000" u="sng" dirty="0">
                <a:solidFill>
                  <a:srgbClr val="993366"/>
                </a:solidFill>
              </a:rPr>
              <a:t>2880 W</a:t>
            </a:r>
          </a:p>
          <a:p>
            <a:pPr marL="609600" indent="-609600">
              <a:buFontTx/>
              <a:buNone/>
            </a:pPr>
            <a:endParaRPr lang="en-US" sz="2000" u="sng" dirty="0">
              <a:solidFill>
                <a:srgbClr val="993366"/>
              </a:solidFill>
            </a:endParaRPr>
          </a:p>
          <a:p>
            <a:pPr marL="609600" indent="-609600">
              <a:buFontTx/>
              <a:buNone/>
            </a:pPr>
            <a:r>
              <a:rPr lang="en-US" sz="2000" dirty="0"/>
              <a:t>(3) 	Can you determine the current drawn by the primary coil? If so, what is it?</a:t>
            </a:r>
          </a:p>
          <a:p>
            <a:pPr marL="609600" indent="-609600">
              <a:buFontTx/>
              <a:buNone/>
            </a:pPr>
            <a:r>
              <a:rPr lang="en-US" sz="2000" dirty="0" smtClean="0">
                <a:solidFill>
                  <a:srgbClr val="993366"/>
                </a:solidFill>
              </a:rPr>
              <a:t>current </a:t>
            </a:r>
            <a:r>
              <a:rPr lang="en-US" sz="2000" dirty="0">
                <a:solidFill>
                  <a:srgbClr val="993366"/>
                </a:solidFill>
              </a:rPr>
              <a:t>= power/voltage, and power input = power out = 2880W</a:t>
            </a:r>
          </a:p>
          <a:p>
            <a:pPr marL="609600" indent="-609600">
              <a:buFontTx/>
              <a:buNone/>
            </a:pPr>
            <a:r>
              <a:rPr lang="en-US" sz="2000" dirty="0">
                <a:solidFill>
                  <a:srgbClr val="993366"/>
                </a:solidFill>
              </a:rPr>
              <a:t>			so, current = 2880/120 = </a:t>
            </a:r>
            <a:r>
              <a:rPr lang="en-US" sz="2000" u="sng" dirty="0">
                <a:solidFill>
                  <a:srgbClr val="993366"/>
                </a:solidFill>
              </a:rPr>
              <a:t>24 A</a:t>
            </a:r>
            <a:endParaRPr lang="en-US" sz="2000"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7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67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675">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67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z="3200" u="sng"/>
              <a:t>Clicker Question</a:t>
            </a:r>
          </a:p>
        </p:txBody>
      </p:sp>
      <p:sp>
        <p:nvSpPr>
          <p:cNvPr id="2" name="Content Placeholder 1"/>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0"/>
            <a:ext cx="8229600" cy="1143000"/>
          </a:xfrm>
        </p:spPr>
        <p:txBody>
          <a:bodyPr/>
          <a:lstStyle/>
          <a:p>
            <a:r>
              <a:rPr lang="en-US" sz="3200" u="sng"/>
              <a:t>Self-induction</a:t>
            </a:r>
          </a:p>
        </p:txBody>
      </p:sp>
      <p:sp>
        <p:nvSpPr>
          <p:cNvPr id="29699" name="Rectangle 3"/>
          <p:cNvSpPr>
            <a:spLocks noGrp="1" noChangeArrowheads="1"/>
          </p:cNvSpPr>
          <p:nvPr>
            <p:ph type="body" sz="half" idx="1"/>
          </p:nvPr>
        </p:nvSpPr>
        <p:spPr>
          <a:xfrm>
            <a:off x="304800" y="914400"/>
            <a:ext cx="8534400" cy="4525963"/>
          </a:xfrm>
        </p:spPr>
        <p:txBody>
          <a:bodyPr/>
          <a:lstStyle/>
          <a:p>
            <a:r>
              <a:rPr lang="en-US" sz="2000" dirty="0"/>
              <a:t>Current-carrying loops in a coil interact with magnetic fields of  loops of other coils, but also with fields from loops of the same coil – called </a:t>
            </a:r>
            <a:r>
              <a:rPr lang="en-US" sz="2000" i="1" dirty="0"/>
              <a:t>self-induction</a:t>
            </a:r>
          </a:p>
          <a:p>
            <a:r>
              <a:rPr lang="en-US" sz="2000" dirty="0"/>
              <a:t>Get a self-induced voltage, always in a direction </a:t>
            </a:r>
            <a:r>
              <a:rPr lang="en-US" sz="2000" i="1" dirty="0"/>
              <a:t>opposing </a:t>
            </a:r>
            <a:r>
              <a:rPr lang="en-US" sz="2000" dirty="0"/>
              <a:t>the changing voltage that creates it.  - called </a:t>
            </a:r>
            <a:r>
              <a:rPr lang="en-US" sz="2000" i="1" dirty="0">
                <a:solidFill>
                  <a:srgbClr val="0070C0"/>
                </a:solidFill>
              </a:rPr>
              <a:t>back </a:t>
            </a:r>
            <a:r>
              <a:rPr lang="en-US" sz="2000" i="1" dirty="0" err="1">
                <a:solidFill>
                  <a:srgbClr val="0070C0"/>
                </a:solidFill>
              </a:rPr>
              <a:t>emf</a:t>
            </a:r>
            <a:r>
              <a:rPr lang="en-US" sz="2000" dirty="0">
                <a:solidFill>
                  <a:srgbClr val="0070C0"/>
                </a:solidFill>
              </a:rPr>
              <a:t> </a:t>
            </a:r>
            <a:r>
              <a:rPr lang="en-US" sz="2000" dirty="0"/>
              <a:t>(= back electromotive force)</a:t>
            </a:r>
          </a:p>
          <a:p>
            <a:endParaRPr lang="en-US" sz="2000" dirty="0"/>
          </a:p>
          <a:p>
            <a:r>
              <a:rPr lang="en-US" sz="2000" dirty="0"/>
              <a:t>We won’t cover this much, except to say that this is behind the sparks you see if you pull a plug out from socket quickly, while device is on:</a:t>
            </a:r>
          </a:p>
          <a:p>
            <a:endParaRPr lang="en-US" sz="2000" dirty="0"/>
          </a:p>
        </p:txBody>
      </p:sp>
      <p:pic>
        <p:nvPicPr>
          <p:cNvPr id="29700" name="Picture 4" descr="25-15Figure_FIG"/>
          <p:cNvPicPr>
            <a:picLocks noGrp="1" noChangeAspect="1" noChangeArrowheads="1"/>
          </p:cNvPicPr>
          <p:nvPr>
            <p:ph sz="half" idx="2"/>
          </p:nvPr>
        </p:nvPicPr>
        <p:blipFill>
          <a:blip r:embed="rId3"/>
          <a:srcRect/>
          <a:stretch>
            <a:fillRect/>
          </a:stretch>
        </p:blipFill>
        <p:spPr>
          <a:xfrm>
            <a:off x="5410200" y="4038600"/>
            <a:ext cx="3352800" cy="2314575"/>
          </a:xfrm>
          <a:noFill/>
          <a:ln/>
        </p:spPr>
      </p:pic>
      <p:sp>
        <p:nvSpPr>
          <p:cNvPr id="29702" name="Text Box 6"/>
          <p:cNvSpPr txBox="1">
            <a:spLocks noChangeArrowheads="1"/>
          </p:cNvSpPr>
          <p:nvPr/>
        </p:nvSpPr>
        <p:spPr bwMode="auto">
          <a:xfrm>
            <a:off x="228600" y="3886200"/>
            <a:ext cx="5029200" cy="2246769"/>
          </a:xfrm>
          <a:prstGeom prst="rect">
            <a:avLst/>
          </a:prstGeom>
          <a:noFill/>
          <a:ln w="9525">
            <a:noFill/>
            <a:miter lim="800000"/>
            <a:headEnd/>
            <a:tailEnd/>
          </a:ln>
          <a:effectLst/>
        </p:spPr>
        <p:txBody>
          <a:bodyPr>
            <a:spAutoFit/>
          </a:bodyPr>
          <a:lstStyle/>
          <a:p>
            <a:pPr>
              <a:spcBef>
                <a:spcPct val="50000"/>
              </a:spcBef>
            </a:pPr>
            <a:r>
              <a:rPr lang="en-US" sz="2000" dirty="0"/>
              <a:t>Consider here a long electromagnet powered by a dc source. So have strong mag field through coils. I</a:t>
            </a:r>
            <a:r>
              <a:rPr lang="en-US" sz="2000" dirty="0" smtClean="0"/>
              <a:t>f </a:t>
            </a:r>
            <a:r>
              <a:rPr lang="en-US" sz="2000" dirty="0"/>
              <a:t>suddenly open a switch </a:t>
            </a:r>
            <a:r>
              <a:rPr lang="en-US" sz="2000" dirty="0" smtClean="0"/>
              <a:t>(e.g. </a:t>
            </a:r>
            <a:r>
              <a:rPr lang="en-US" sz="2000" dirty="0"/>
              <a:t>pulling the plug), the current and the large field go to zero rapidly. Large change in field </a:t>
            </a:r>
            <a:r>
              <a:rPr lang="en-US" sz="2000" dirty="0" smtClean="0">
                <a:sym typeface="Wingdings" panose="05000000000000000000" pitchFamily="2" charset="2"/>
              </a:rPr>
              <a:t></a:t>
            </a:r>
            <a:r>
              <a:rPr lang="en-US" sz="2000" dirty="0" smtClean="0"/>
              <a:t> </a:t>
            </a:r>
            <a:r>
              <a:rPr lang="en-US" sz="2000" dirty="0"/>
              <a:t>large induced voltage (back </a:t>
            </a:r>
            <a:r>
              <a:rPr lang="en-US" sz="2000" dirty="0" err="1"/>
              <a:t>emf</a:t>
            </a:r>
            <a:r>
              <a:rPr lang="en-US" sz="2000" dirty="0" smtClean="0"/>
              <a:t>) – </a:t>
            </a:r>
            <a:r>
              <a:rPr lang="en-US" sz="2000" dirty="0"/>
              <a:t>this creates the spark (zap!).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70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077200" cy="715962"/>
          </a:xfrm>
        </p:spPr>
        <p:txBody>
          <a:bodyPr/>
          <a:lstStyle/>
          <a:p>
            <a:r>
              <a:rPr lang="en-US" sz="3200" u="sng"/>
              <a:t>Electromagnetic Induction</a:t>
            </a:r>
          </a:p>
        </p:txBody>
      </p:sp>
      <p:sp>
        <p:nvSpPr>
          <p:cNvPr id="3075" name="Rectangle 3"/>
          <p:cNvSpPr>
            <a:spLocks noGrp="1" noChangeArrowheads="1"/>
          </p:cNvSpPr>
          <p:nvPr>
            <p:ph type="body" sz="half" idx="1"/>
          </p:nvPr>
        </p:nvSpPr>
        <p:spPr>
          <a:xfrm>
            <a:off x="304800" y="1295400"/>
            <a:ext cx="8305800" cy="3276600"/>
          </a:xfrm>
        </p:spPr>
        <p:txBody>
          <a:bodyPr/>
          <a:lstStyle/>
          <a:p>
            <a:pPr>
              <a:lnSpc>
                <a:spcPct val="80000"/>
              </a:lnSpc>
            </a:pPr>
            <a:r>
              <a:rPr lang="en-US" sz="2400" b="1" dirty="0">
                <a:solidFill>
                  <a:srgbClr val="0070C0"/>
                </a:solidFill>
              </a:rPr>
              <a:t>Voltage can be induced (created) by a changing magnetic field.</a:t>
            </a:r>
          </a:p>
          <a:p>
            <a:pPr>
              <a:lnSpc>
                <a:spcPct val="80000"/>
              </a:lnSpc>
              <a:buFontTx/>
              <a:buNone/>
            </a:pPr>
            <a:endParaRPr lang="en-US" sz="2400" b="1" dirty="0"/>
          </a:p>
          <a:p>
            <a:pPr>
              <a:lnSpc>
                <a:spcPct val="80000"/>
              </a:lnSpc>
            </a:pPr>
            <a:r>
              <a:rPr lang="en-US" sz="2400" i="1" dirty="0"/>
              <a:t>C.f.</a:t>
            </a:r>
            <a:r>
              <a:rPr lang="en-US" sz="2400" dirty="0"/>
              <a:t>  last chapter: currents produce magnetic field, i.e. electricity produces magnetic fields. </a:t>
            </a:r>
          </a:p>
          <a:p>
            <a:pPr>
              <a:lnSpc>
                <a:spcPct val="80000"/>
              </a:lnSpc>
              <a:buFontTx/>
              <a:buNone/>
            </a:pPr>
            <a:r>
              <a:rPr lang="en-US" sz="2400" dirty="0"/>
              <a:t>	The reverse is true too! Magnetic fields can produce electricity. </a:t>
            </a:r>
          </a:p>
          <a:p>
            <a:pPr>
              <a:lnSpc>
                <a:spcPct val="80000"/>
              </a:lnSpc>
              <a:buFontTx/>
              <a:buNone/>
            </a:pPr>
            <a:endParaRPr lang="en-US" sz="2400" dirty="0"/>
          </a:p>
          <a:p>
            <a:pPr>
              <a:lnSpc>
                <a:spcPct val="80000"/>
              </a:lnSpc>
              <a:buFontTx/>
              <a:buNone/>
            </a:pPr>
            <a:r>
              <a:rPr lang="en-US" sz="2400" dirty="0"/>
              <a:t>	(Exploited today in effective electricity transmission across world) </a:t>
            </a:r>
          </a:p>
          <a:p>
            <a:pPr>
              <a:lnSpc>
                <a:spcPct val="80000"/>
              </a:lnSpc>
              <a:buFontTx/>
              <a:buNone/>
            </a:pPr>
            <a:endParaRPr lang="en-US" sz="2400" dirty="0"/>
          </a:p>
          <a:p>
            <a:pPr>
              <a:lnSpc>
                <a:spcPct val="80000"/>
              </a:lnSpc>
              <a:buFontTx/>
              <a:buNone/>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0"/>
            <a:ext cx="8229600" cy="868363"/>
          </a:xfrm>
        </p:spPr>
        <p:txBody>
          <a:bodyPr/>
          <a:lstStyle/>
          <a:p>
            <a:r>
              <a:rPr lang="en-US" sz="3200" u="sng"/>
              <a:t>Field Induction</a:t>
            </a:r>
          </a:p>
        </p:txBody>
      </p:sp>
      <p:sp>
        <p:nvSpPr>
          <p:cNvPr id="31747" name="Rectangle 3"/>
          <p:cNvSpPr>
            <a:spLocks noGrp="1" noChangeArrowheads="1"/>
          </p:cNvSpPr>
          <p:nvPr>
            <p:ph type="body" idx="1"/>
          </p:nvPr>
        </p:nvSpPr>
        <p:spPr>
          <a:xfrm>
            <a:off x="304800" y="609600"/>
            <a:ext cx="8839200" cy="5943600"/>
          </a:xfrm>
        </p:spPr>
        <p:txBody>
          <a:bodyPr/>
          <a:lstStyle/>
          <a:p>
            <a:r>
              <a:rPr lang="en-US" sz="2000" dirty="0"/>
              <a:t>Fundamentally, a changing </a:t>
            </a:r>
            <a:r>
              <a:rPr lang="en-US" sz="2000" dirty="0" err="1"/>
              <a:t>mag</a:t>
            </a:r>
            <a:r>
              <a:rPr lang="en-US" sz="2000" dirty="0"/>
              <a:t> field produces an </a:t>
            </a:r>
            <a:r>
              <a:rPr lang="en-US" sz="2000" i="1" dirty="0"/>
              <a:t>electric field</a:t>
            </a:r>
            <a:r>
              <a:rPr lang="en-US" sz="2000" dirty="0"/>
              <a:t>, that consequently yields voltages and currents. </a:t>
            </a:r>
          </a:p>
          <a:p>
            <a:r>
              <a:rPr lang="en-US" sz="2000" dirty="0"/>
              <a:t>You don’t need wires, or any medium, to get fields induced. </a:t>
            </a:r>
          </a:p>
          <a:p>
            <a:r>
              <a:rPr lang="en-US" sz="2000" dirty="0"/>
              <a:t>Generally, Faraday’s law is</a:t>
            </a:r>
          </a:p>
          <a:p>
            <a:pPr>
              <a:buFontTx/>
              <a:buNone/>
            </a:pPr>
            <a:r>
              <a:rPr lang="en-US" sz="2000" dirty="0"/>
              <a:t>	</a:t>
            </a:r>
            <a:r>
              <a:rPr lang="en-US" sz="2000" b="1" dirty="0">
                <a:solidFill>
                  <a:srgbClr val="0070C0"/>
                </a:solidFill>
              </a:rPr>
              <a:t>An electric field is created in any region of space in which a magnetic field is changing with time. The magnitude of the induced electric field is proportional to the rate at which the magnetic field changes. The direction of the induced electric field is perpendicular to the changing magnetic field</a:t>
            </a:r>
            <a:r>
              <a:rPr lang="en-US" sz="2000" b="1" dirty="0" smtClean="0">
                <a:solidFill>
                  <a:srgbClr val="0070C0"/>
                </a:solidFill>
              </a:rPr>
              <a:t>.</a:t>
            </a:r>
            <a:endParaRPr lang="en-US" sz="2000" b="1" dirty="0"/>
          </a:p>
          <a:p>
            <a:pPr>
              <a:buFontTx/>
              <a:buNone/>
            </a:pPr>
            <a:r>
              <a:rPr lang="en-US" sz="2000" dirty="0"/>
              <a:t>	Complementary to Faraday’s law (due to Maxwell): </a:t>
            </a:r>
            <a:r>
              <a:rPr lang="en-US" sz="2000" i="1" dirty="0"/>
              <a:t>just interchange “electric” and “magnetic” in the law above!</a:t>
            </a:r>
            <a:r>
              <a:rPr lang="en-US" sz="2000" dirty="0"/>
              <a:t> i.e.</a:t>
            </a:r>
          </a:p>
          <a:p>
            <a:pPr>
              <a:buFontTx/>
              <a:buNone/>
            </a:pPr>
            <a:r>
              <a:rPr lang="en-US" sz="2000" dirty="0"/>
              <a:t>	</a:t>
            </a:r>
            <a:r>
              <a:rPr lang="en-US" sz="2000" b="1" dirty="0">
                <a:solidFill>
                  <a:srgbClr val="0070C0"/>
                </a:solidFill>
              </a:rPr>
              <a:t>A magnetic field is created in any region of space in which an electric field is changing with time. The magnitude of the induced magnetic field is proportional to the rate at which the electric field changes. The direction of the induced magnetic field is perpendicular to the changing electric field.</a:t>
            </a:r>
          </a:p>
          <a:p>
            <a:r>
              <a:rPr lang="en-US" sz="2000" dirty="0">
                <a:solidFill>
                  <a:srgbClr val="00B050"/>
                </a:solidFill>
              </a:rPr>
              <a:t>This beautiful symmetry is  behind the physics of light and electromagnetic waves generally!</a:t>
            </a:r>
            <a:endParaRPr lang="en-US" sz="2000" b="1"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7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457200"/>
            <a:ext cx="6629400" cy="584775"/>
          </a:xfrm>
          <a:prstGeom prst="rect">
            <a:avLst/>
          </a:prstGeom>
          <a:noFill/>
        </p:spPr>
        <p:txBody>
          <a:bodyPr wrap="square" rtlCol="0">
            <a:spAutoFit/>
          </a:bodyPr>
          <a:lstStyle/>
          <a:p>
            <a:pPr algn="ctr"/>
            <a:r>
              <a:rPr lang="en-US" sz="3200" u="sng" dirty="0" smtClean="0"/>
              <a:t>Clicker Question</a:t>
            </a:r>
            <a:endParaRPr lang="en-US" sz="3200" u="sng" dirty="0"/>
          </a:p>
        </p:txBody>
      </p:sp>
    </p:spTree>
    <p:extLst>
      <p:ext uri="{BB962C8B-B14F-4D97-AF65-F5344CB8AC3E}">
        <p14:creationId xmlns:p14="http://schemas.microsoft.com/office/powerpoint/2010/main" val="30260993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19100" y="85725"/>
            <a:ext cx="8077200" cy="715962"/>
          </a:xfrm>
        </p:spPr>
        <p:txBody>
          <a:bodyPr/>
          <a:lstStyle/>
          <a:p>
            <a:r>
              <a:rPr lang="en-US" sz="3200" u="sng" dirty="0"/>
              <a:t>Electromagnetic Induction</a:t>
            </a:r>
          </a:p>
        </p:txBody>
      </p:sp>
      <p:sp>
        <p:nvSpPr>
          <p:cNvPr id="33795" name="Rectangle 3"/>
          <p:cNvSpPr>
            <a:spLocks noGrp="1" noChangeArrowheads="1"/>
          </p:cNvSpPr>
          <p:nvPr>
            <p:ph type="body" sz="half" idx="1"/>
          </p:nvPr>
        </p:nvSpPr>
        <p:spPr>
          <a:xfrm>
            <a:off x="228600" y="685800"/>
            <a:ext cx="8305800" cy="1752600"/>
          </a:xfrm>
        </p:spPr>
        <p:txBody>
          <a:bodyPr/>
          <a:lstStyle/>
          <a:p>
            <a:pPr>
              <a:lnSpc>
                <a:spcPct val="90000"/>
              </a:lnSpc>
            </a:pPr>
            <a:r>
              <a:rPr lang="en-US" sz="2400" dirty="0"/>
              <a:t>Moving a magnet in and out of a wire loop creates a current (Faraday and Henry) :</a:t>
            </a:r>
          </a:p>
          <a:p>
            <a:pPr>
              <a:lnSpc>
                <a:spcPct val="90000"/>
              </a:lnSpc>
              <a:spcBef>
                <a:spcPct val="0"/>
              </a:spcBef>
            </a:pPr>
            <a:endParaRPr lang="en-US" sz="2400" b="1" dirty="0"/>
          </a:p>
          <a:p>
            <a:pPr>
              <a:lnSpc>
                <a:spcPct val="90000"/>
              </a:lnSpc>
              <a:spcBef>
                <a:spcPct val="0"/>
              </a:spcBef>
            </a:pPr>
            <a:r>
              <a:rPr lang="en-US" sz="2400" b="1" dirty="0">
                <a:solidFill>
                  <a:srgbClr val="0070C0"/>
                </a:solidFill>
              </a:rPr>
              <a:t>DEMO </a:t>
            </a:r>
            <a:r>
              <a:rPr lang="en-US" sz="2400" dirty="0">
                <a:solidFill>
                  <a:srgbClr val="0070C0"/>
                </a:solidFill>
              </a:rPr>
              <a:t>- </a:t>
            </a:r>
            <a:r>
              <a:rPr lang="en-US" sz="2400" dirty="0">
                <a:solidFill>
                  <a:srgbClr val="0070C0"/>
                </a:solidFill>
                <a:hlinkClick r:id="rId3"/>
              </a:rPr>
              <a:t>http://micro.magnet.fsu.edu/electromag/java/faraday2</a:t>
            </a:r>
            <a:r>
              <a:rPr lang="en-US" sz="2400" dirty="0" smtClean="0">
                <a:solidFill>
                  <a:srgbClr val="0070C0"/>
                </a:solidFill>
                <a:hlinkClick r:id="rId3"/>
              </a:rPr>
              <a:t>/</a:t>
            </a:r>
            <a:endParaRPr lang="en-US" sz="2400" dirty="0" smtClean="0">
              <a:solidFill>
                <a:srgbClr val="0070C0"/>
              </a:solidFill>
            </a:endParaRPr>
          </a:p>
          <a:p>
            <a:pPr marL="0" indent="0">
              <a:lnSpc>
                <a:spcPct val="90000"/>
              </a:lnSpc>
              <a:spcBef>
                <a:spcPct val="0"/>
              </a:spcBef>
              <a:buNone/>
            </a:pPr>
            <a:r>
              <a:rPr lang="en-US" sz="2400" dirty="0" smtClean="0">
                <a:solidFill>
                  <a:srgbClr val="0070C0"/>
                </a:solidFill>
              </a:rPr>
              <a:t>Or, http</a:t>
            </a:r>
            <a:r>
              <a:rPr lang="en-US" sz="2400" dirty="0">
                <a:solidFill>
                  <a:srgbClr val="0070C0"/>
                </a:solidFill>
              </a:rPr>
              <a:t>://www.youtube.com/watch?v=hajIIGHPeuU</a:t>
            </a:r>
          </a:p>
          <a:p>
            <a:pPr>
              <a:lnSpc>
                <a:spcPct val="80000"/>
              </a:lnSpc>
            </a:pPr>
            <a:endParaRPr lang="en-US" sz="2400" dirty="0"/>
          </a:p>
        </p:txBody>
      </p:sp>
      <p:pic>
        <p:nvPicPr>
          <p:cNvPr id="33796" name="Picture 4" descr="25-01Figure_FIG"/>
          <p:cNvPicPr>
            <a:picLocks noGrp="1" noChangeAspect="1" noChangeArrowheads="1"/>
          </p:cNvPicPr>
          <p:nvPr>
            <p:ph sz="half" idx="2"/>
          </p:nvPr>
        </p:nvPicPr>
        <p:blipFill>
          <a:blip r:embed="rId4" cstate="print"/>
          <a:srcRect/>
          <a:stretch>
            <a:fillRect/>
          </a:stretch>
        </p:blipFill>
        <p:spPr>
          <a:xfrm>
            <a:off x="381000" y="3124200"/>
            <a:ext cx="1809750" cy="2179638"/>
          </a:xfrm>
          <a:noFill/>
          <a:ln/>
        </p:spPr>
      </p:pic>
      <p:sp>
        <p:nvSpPr>
          <p:cNvPr id="33797" name="Text Box 5"/>
          <p:cNvSpPr txBox="1">
            <a:spLocks noChangeArrowheads="1"/>
          </p:cNvSpPr>
          <p:nvPr/>
        </p:nvSpPr>
        <p:spPr bwMode="auto">
          <a:xfrm>
            <a:off x="2438400" y="2932112"/>
            <a:ext cx="6705600" cy="3221395"/>
          </a:xfrm>
          <a:prstGeom prst="rect">
            <a:avLst/>
          </a:prstGeom>
          <a:noFill/>
          <a:ln w="9525">
            <a:noFill/>
            <a:miter lim="800000"/>
            <a:headEnd/>
            <a:tailEnd/>
          </a:ln>
          <a:effectLst/>
        </p:spPr>
        <p:txBody>
          <a:bodyPr>
            <a:spAutoFit/>
          </a:bodyPr>
          <a:lstStyle/>
          <a:p>
            <a:pPr>
              <a:spcBef>
                <a:spcPct val="50000"/>
              </a:spcBef>
              <a:buFontTx/>
              <a:buChar char="•"/>
            </a:pPr>
            <a:r>
              <a:rPr lang="en-US" dirty="0"/>
              <a:t> </a:t>
            </a:r>
            <a:r>
              <a:rPr lang="en-US" sz="2400" dirty="0"/>
              <a:t>Don’t need any </a:t>
            </a:r>
            <a:r>
              <a:rPr lang="en-US" sz="2400" dirty="0" smtClean="0"/>
              <a:t>battery/voltage </a:t>
            </a:r>
            <a:r>
              <a:rPr lang="en-US" sz="2400" dirty="0"/>
              <a:t>source – just need </a:t>
            </a:r>
            <a:r>
              <a:rPr lang="en-US" sz="2400" i="1" dirty="0"/>
              <a:t>relative motion between </a:t>
            </a:r>
            <a:r>
              <a:rPr lang="en-US" sz="2400" i="1" dirty="0" smtClean="0"/>
              <a:t>magnet and </a:t>
            </a:r>
            <a:r>
              <a:rPr lang="en-US" sz="2400" i="1" dirty="0"/>
              <a:t>coil</a:t>
            </a:r>
            <a:r>
              <a:rPr lang="en-US" sz="2400" dirty="0"/>
              <a:t>. </a:t>
            </a:r>
          </a:p>
          <a:p>
            <a:pPr>
              <a:spcBef>
                <a:spcPct val="50000"/>
              </a:spcBef>
              <a:buFontTx/>
              <a:buChar char="•"/>
            </a:pPr>
            <a:r>
              <a:rPr lang="en-US" sz="2400" dirty="0"/>
              <a:t> Moving magnet in vs moving out: current induced in opposite directions.</a:t>
            </a:r>
          </a:p>
          <a:p>
            <a:pPr>
              <a:spcBef>
                <a:spcPts val="1440"/>
              </a:spcBef>
              <a:buFontTx/>
              <a:buChar char="•"/>
            </a:pPr>
            <a:r>
              <a:rPr lang="en-US" sz="2400" dirty="0"/>
              <a:t> If magnet is stationary, there is no current</a:t>
            </a:r>
            <a:r>
              <a:rPr lang="en-US" sz="2400" dirty="0" smtClean="0"/>
              <a:t>.</a:t>
            </a:r>
            <a:endParaRPr lang="en-US" sz="2400" dirty="0"/>
          </a:p>
          <a:p>
            <a:pPr>
              <a:spcBef>
                <a:spcPts val="1440"/>
              </a:spcBef>
              <a:buFontTx/>
              <a:buChar char="•"/>
            </a:pPr>
            <a:r>
              <a:rPr lang="en-US" sz="2400" dirty="0" smtClean="0"/>
              <a:t> </a:t>
            </a:r>
            <a:r>
              <a:rPr lang="en-US" sz="2400" dirty="0"/>
              <a:t>The greater the number of loops, the greater the voltage induced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79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79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79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797">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79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0"/>
            <a:ext cx="8153400" cy="792162"/>
          </a:xfrm>
        </p:spPr>
        <p:txBody>
          <a:bodyPr/>
          <a:lstStyle/>
          <a:p>
            <a:r>
              <a:rPr lang="en-US" sz="3200" u="sng" dirty="0"/>
              <a:t>Electromagnetic induction cont.</a:t>
            </a:r>
          </a:p>
        </p:txBody>
      </p:sp>
      <p:sp>
        <p:nvSpPr>
          <p:cNvPr id="5123" name="Rectangle 3"/>
          <p:cNvSpPr>
            <a:spLocks noGrp="1" noChangeArrowheads="1"/>
          </p:cNvSpPr>
          <p:nvPr>
            <p:ph type="body" sz="half" idx="1"/>
          </p:nvPr>
        </p:nvSpPr>
        <p:spPr>
          <a:xfrm>
            <a:off x="-6178" y="838200"/>
            <a:ext cx="5334000" cy="1295400"/>
          </a:xfrm>
        </p:spPr>
        <p:txBody>
          <a:bodyPr/>
          <a:lstStyle/>
          <a:p>
            <a:pPr>
              <a:spcBef>
                <a:spcPct val="50000"/>
              </a:spcBef>
            </a:pPr>
            <a:r>
              <a:rPr lang="en-US" sz="2400" i="1" dirty="0">
                <a:solidFill>
                  <a:srgbClr val="00B050"/>
                </a:solidFill>
              </a:rPr>
              <a:t>Relative</a:t>
            </a:r>
            <a:r>
              <a:rPr lang="en-US" sz="2400" dirty="0">
                <a:solidFill>
                  <a:srgbClr val="00B050"/>
                </a:solidFill>
              </a:rPr>
              <a:t> motion is needed</a:t>
            </a:r>
            <a:r>
              <a:rPr lang="en-US" sz="2400" dirty="0"/>
              <a:t>: Voltage is induced either </a:t>
            </a:r>
          </a:p>
          <a:p>
            <a:pPr>
              <a:spcBef>
                <a:spcPct val="50000"/>
              </a:spcBef>
              <a:buFontTx/>
              <a:buNone/>
            </a:pPr>
            <a:r>
              <a:rPr lang="en-US" sz="2400" dirty="0"/>
              <a:t> - </a:t>
            </a:r>
            <a:r>
              <a:rPr lang="en-US" sz="2000" dirty="0"/>
              <a:t>if magnet is moved near stationary conductor, </a:t>
            </a:r>
            <a:r>
              <a:rPr lang="en-US" sz="2000" i="1" dirty="0"/>
              <a:t>or</a:t>
            </a:r>
          </a:p>
          <a:p>
            <a:pPr>
              <a:spcBef>
                <a:spcPct val="50000"/>
              </a:spcBef>
              <a:buFontTx/>
              <a:buNone/>
            </a:pPr>
            <a:r>
              <a:rPr lang="en-US" sz="2000" dirty="0"/>
              <a:t> - if conductor is moved near stationary </a:t>
            </a:r>
            <a:r>
              <a:rPr lang="en-US" sz="2000" dirty="0" smtClean="0"/>
              <a:t>magnet</a:t>
            </a:r>
            <a:endParaRPr lang="en-US" sz="2000" dirty="0"/>
          </a:p>
          <a:p>
            <a:pPr>
              <a:spcBef>
                <a:spcPct val="50000"/>
              </a:spcBef>
              <a:buFontTx/>
              <a:buNone/>
            </a:pPr>
            <a:endParaRPr lang="en-US" sz="2400" dirty="0"/>
          </a:p>
          <a:p>
            <a:endParaRPr lang="en-US" sz="2400" dirty="0"/>
          </a:p>
        </p:txBody>
      </p:sp>
      <p:pic>
        <p:nvPicPr>
          <p:cNvPr id="5126" name="Picture 6" descr="25-02Figure_FIG"/>
          <p:cNvPicPr>
            <a:picLocks noGrp="1" noChangeAspect="1" noChangeArrowheads="1"/>
          </p:cNvPicPr>
          <p:nvPr>
            <p:ph sz="quarter" idx="2"/>
          </p:nvPr>
        </p:nvPicPr>
        <p:blipFill>
          <a:blip r:embed="rId3"/>
          <a:srcRect/>
          <a:stretch>
            <a:fillRect/>
          </a:stretch>
        </p:blipFill>
        <p:spPr>
          <a:xfrm>
            <a:off x="5327822" y="685800"/>
            <a:ext cx="3657600" cy="1692275"/>
          </a:xfrm>
          <a:noFill/>
          <a:ln/>
        </p:spPr>
      </p:pic>
      <p:sp>
        <p:nvSpPr>
          <p:cNvPr id="5128" name="Text Box 8"/>
          <p:cNvSpPr txBox="1">
            <a:spLocks noChangeArrowheads="1"/>
          </p:cNvSpPr>
          <p:nvPr/>
        </p:nvSpPr>
        <p:spPr bwMode="auto">
          <a:xfrm>
            <a:off x="0" y="5211164"/>
            <a:ext cx="8763000" cy="1187450"/>
          </a:xfrm>
          <a:prstGeom prst="rect">
            <a:avLst/>
          </a:prstGeom>
          <a:noFill/>
          <a:ln w="9525">
            <a:noFill/>
            <a:miter lim="800000"/>
            <a:headEnd/>
            <a:tailEnd/>
          </a:ln>
          <a:effectLst/>
        </p:spPr>
        <p:txBody>
          <a:bodyPr>
            <a:spAutoFit/>
          </a:bodyPr>
          <a:lstStyle/>
          <a:p>
            <a:pPr>
              <a:spcBef>
                <a:spcPct val="50000"/>
              </a:spcBef>
              <a:buFontTx/>
              <a:buChar char="•"/>
            </a:pPr>
            <a:r>
              <a:rPr lang="en-US" dirty="0"/>
              <a:t>  </a:t>
            </a:r>
            <a:r>
              <a:rPr lang="en-US" sz="2400" dirty="0"/>
              <a:t>The voltage induced creates a current that in turn, has a magnetic field – this </a:t>
            </a:r>
            <a:r>
              <a:rPr lang="en-US" sz="2400" i="1" dirty="0"/>
              <a:t>repels</a:t>
            </a:r>
            <a:r>
              <a:rPr lang="en-US" sz="2400" dirty="0"/>
              <a:t> the original magnet that induced the voltage</a:t>
            </a:r>
          </a:p>
        </p:txBody>
      </p:sp>
      <p:sp>
        <p:nvSpPr>
          <p:cNvPr id="5132" name="Text Box 12"/>
          <p:cNvSpPr txBox="1">
            <a:spLocks noChangeArrowheads="1"/>
          </p:cNvSpPr>
          <p:nvPr/>
        </p:nvSpPr>
        <p:spPr bwMode="auto">
          <a:xfrm>
            <a:off x="0" y="4380902"/>
            <a:ext cx="9144000" cy="822325"/>
          </a:xfrm>
          <a:prstGeom prst="rect">
            <a:avLst/>
          </a:prstGeom>
          <a:noFill/>
          <a:ln w="9525">
            <a:noFill/>
            <a:miter lim="800000"/>
            <a:headEnd/>
            <a:tailEnd/>
          </a:ln>
          <a:effectLst/>
        </p:spPr>
        <p:txBody>
          <a:bodyPr>
            <a:spAutoFit/>
          </a:bodyPr>
          <a:lstStyle/>
          <a:p>
            <a:pPr>
              <a:spcBef>
                <a:spcPct val="20000"/>
              </a:spcBef>
              <a:buFontTx/>
              <a:buChar char="•"/>
            </a:pPr>
            <a:r>
              <a:rPr lang="en-US" dirty="0"/>
              <a:t>   </a:t>
            </a:r>
            <a:r>
              <a:rPr lang="en-US" sz="2400" dirty="0"/>
              <a:t>The faster the motion, the greater the voltage. If move too slowly, hardly any voltage. </a:t>
            </a:r>
          </a:p>
        </p:txBody>
      </p:sp>
      <p:grpSp>
        <p:nvGrpSpPr>
          <p:cNvPr id="5135" name="Group 15"/>
          <p:cNvGrpSpPr>
            <a:grpSpLocks/>
          </p:cNvGrpSpPr>
          <p:nvPr/>
        </p:nvGrpSpPr>
        <p:grpSpPr bwMode="auto">
          <a:xfrm>
            <a:off x="1676400" y="6084161"/>
            <a:ext cx="2362200" cy="412750"/>
            <a:chOff x="3792" y="2400"/>
            <a:chExt cx="1488" cy="260"/>
          </a:xfrm>
        </p:grpSpPr>
        <p:sp>
          <p:nvSpPr>
            <p:cNvPr id="5133" name="Text Box 13"/>
            <p:cNvSpPr txBox="1">
              <a:spLocks noChangeArrowheads="1"/>
            </p:cNvSpPr>
            <p:nvPr/>
          </p:nvSpPr>
          <p:spPr bwMode="auto">
            <a:xfrm>
              <a:off x="3792" y="2448"/>
              <a:ext cx="1488" cy="212"/>
            </a:xfrm>
            <a:prstGeom prst="rect">
              <a:avLst/>
            </a:prstGeom>
            <a:noFill/>
            <a:ln w="9525">
              <a:noFill/>
              <a:miter lim="800000"/>
              <a:headEnd/>
              <a:tailEnd/>
            </a:ln>
            <a:effectLst/>
          </p:spPr>
          <p:txBody>
            <a:bodyPr>
              <a:spAutoFit/>
            </a:bodyPr>
            <a:lstStyle/>
            <a:p>
              <a:pPr>
                <a:spcBef>
                  <a:spcPct val="50000"/>
                </a:spcBef>
              </a:pPr>
              <a:r>
                <a:rPr lang="en-US" sz="1600">
                  <a:solidFill>
                    <a:schemeClr val="accent2"/>
                  </a:solidFill>
                </a:rPr>
                <a:t>Recall ch. 24</a:t>
              </a:r>
            </a:p>
          </p:txBody>
        </p:sp>
        <p:sp>
          <p:nvSpPr>
            <p:cNvPr id="5134" name="Line 14"/>
            <p:cNvSpPr>
              <a:spLocks noChangeShapeType="1"/>
            </p:cNvSpPr>
            <p:nvPr/>
          </p:nvSpPr>
          <p:spPr bwMode="auto">
            <a:xfrm flipH="1" flipV="1">
              <a:off x="3984" y="2400"/>
              <a:ext cx="192" cy="96"/>
            </a:xfrm>
            <a:prstGeom prst="line">
              <a:avLst/>
            </a:prstGeom>
            <a:noFill/>
            <a:ln w="9525">
              <a:solidFill>
                <a:schemeClr val="accent2"/>
              </a:solidFill>
              <a:round/>
              <a:headEnd/>
              <a:tailEnd type="triangle" w="med" len="med"/>
            </a:ln>
            <a:effectLst/>
          </p:spPr>
          <p:txBody>
            <a:bodyPr/>
            <a:lstStyle/>
            <a:p>
              <a:endParaRPr lang="en-US"/>
            </a:p>
          </p:txBody>
        </p:sp>
      </p:grpSp>
      <p:sp>
        <p:nvSpPr>
          <p:cNvPr id="2" name="TextBox 1"/>
          <p:cNvSpPr txBox="1"/>
          <p:nvPr/>
        </p:nvSpPr>
        <p:spPr>
          <a:xfrm>
            <a:off x="152400" y="3560718"/>
            <a:ext cx="8763000" cy="707886"/>
          </a:xfrm>
          <a:prstGeom prst="rect">
            <a:avLst/>
          </a:prstGeom>
          <a:noFill/>
        </p:spPr>
        <p:txBody>
          <a:bodyPr wrap="square" rtlCol="0">
            <a:spAutoFit/>
          </a:bodyPr>
          <a:lstStyle/>
          <a:p>
            <a:pPr>
              <a:spcBef>
                <a:spcPct val="50000"/>
              </a:spcBef>
              <a:buFontTx/>
              <a:buNone/>
            </a:pPr>
            <a:r>
              <a:rPr lang="en-US" sz="2000" dirty="0">
                <a:solidFill>
                  <a:srgbClr val="00B050"/>
                </a:solidFill>
              </a:rPr>
              <a:t>The key point is that the conductor lies in a region where the magnetic field changes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1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128">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p:bldP spid="5132"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638"/>
            <a:ext cx="8153400" cy="792162"/>
          </a:xfrm>
        </p:spPr>
        <p:txBody>
          <a:bodyPr/>
          <a:lstStyle/>
          <a:p>
            <a:r>
              <a:rPr lang="en-US" sz="3200" u="sng"/>
              <a:t>Electromagnetic induction cont.</a:t>
            </a:r>
          </a:p>
        </p:txBody>
      </p:sp>
      <p:sp>
        <p:nvSpPr>
          <p:cNvPr id="34821" name="Text Box 5"/>
          <p:cNvSpPr txBox="1">
            <a:spLocks noChangeArrowheads="1"/>
          </p:cNvSpPr>
          <p:nvPr/>
        </p:nvSpPr>
        <p:spPr bwMode="auto">
          <a:xfrm>
            <a:off x="381000" y="1752600"/>
            <a:ext cx="8763000" cy="822325"/>
          </a:xfrm>
          <a:prstGeom prst="rect">
            <a:avLst/>
          </a:prstGeom>
          <a:noFill/>
          <a:ln w="9525">
            <a:noFill/>
            <a:miter lim="800000"/>
            <a:headEnd/>
            <a:tailEnd/>
          </a:ln>
          <a:effectLst/>
        </p:spPr>
        <p:txBody>
          <a:bodyPr>
            <a:spAutoFit/>
          </a:bodyPr>
          <a:lstStyle/>
          <a:p>
            <a:pPr>
              <a:spcBef>
                <a:spcPct val="50000"/>
              </a:spcBef>
            </a:pPr>
            <a:r>
              <a:rPr lang="en-US" sz="2400"/>
              <a:t>Eg.</a:t>
            </a:r>
            <a:r>
              <a:rPr lang="en-US" sz="2400" b="1"/>
              <a:t> DEMO:</a:t>
            </a:r>
            <a:r>
              <a:rPr lang="en-US" sz="2400"/>
              <a:t> Drop a magnet down a copper or aluminum pipe. It takes longer to fall down than an unmagnetized object !</a:t>
            </a:r>
          </a:p>
        </p:txBody>
      </p:sp>
      <p:sp>
        <p:nvSpPr>
          <p:cNvPr id="34823" name="Text Box 7"/>
          <p:cNvSpPr txBox="1">
            <a:spLocks noChangeArrowheads="1"/>
          </p:cNvSpPr>
          <p:nvPr/>
        </p:nvSpPr>
        <p:spPr bwMode="auto">
          <a:xfrm>
            <a:off x="304800" y="3962400"/>
            <a:ext cx="8229600" cy="1569660"/>
          </a:xfrm>
          <a:prstGeom prst="rect">
            <a:avLst/>
          </a:prstGeom>
          <a:noFill/>
          <a:ln w="9525">
            <a:noFill/>
            <a:miter lim="800000"/>
            <a:headEnd/>
            <a:tailEnd/>
          </a:ln>
          <a:effectLst/>
        </p:spPr>
        <p:txBody>
          <a:bodyPr wrap="square">
            <a:spAutoFit/>
          </a:bodyPr>
          <a:lstStyle/>
          <a:p>
            <a:pPr>
              <a:spcBef>
                <a:spcPct val="50000"/>
              </a:spcBef>
            </a:pPr>
            <a:r>
              <a:rPr lang="en-US" sz="2400" dirty="0" smtClean="0"/>
              <a:t>As a </a:t>
            </a:r>
            <a:r>
              <a:rPr lang="en-US" sz="2400" dirty="0"/>
              <a:t>magnet </a:t>
            </a:r>
            <a:r>
              <a:rPr lang="en-US" sz="2400" dirty="0" smtClean="0"/>
              <a:t>falls down </a:t>
            </a:r>
            <a:r>
              <a:rPr lang="en-US" sz="2400" dirty="0"/>
              <a:t>into a coil of many </a:t>
            </a:r>
            <a:r>
              <a:rPr lang="en-US" sz="2400" dirty="0" smtClean="0"/>
              <a:t>loops </a:t>
            </a:r>
            <a:r>
              <a:rPr lang="en-US" sz="2400" dirty="0" smtClean="0">
                <a:sym typeface="Wingdings" panose="05000000000000000000" pitchFamily="2" charset="2"/>
              </a:rPr>
              <a:t> </a:t>
            </a:r>
            <a:r>
              <a:rPr lang="en-US" sz="2400" dirty="0" smtClean="0"/>
              <a:t>large </a:t>
            </a:r>
            <a:r>
              <a:rPr lang="en-US" sz="2400" dirty="0"/>
              <a:t>voltage </a:t>
            </a:r>
            <a:r>
              <a:rPr lang="en-US" sz="2400" dirty="0" smtClean="0"/>
              <a:t>induced </a:t>
            </a:r>
            <a:r>
              <a:rPr lang="en-US" sz="2400" dirty="0" smtClean="0">
                <a:sym typeface="Wingdings" panose="05000000000000000000" pitchFamily="2" charset="2"/>
              </a:rPr>
              <a:t> </a:t>
            </a:r>
            <a:r>
              <a:rPr lang="en-US" sz="2400" dirty="0" smtClean="0"/>
              <a:t>large </a:t>
            </a:r>
            <a:r>
              <a:rPr lang="en-US" sz="2400" dirty="0"/>
              <a:t>current </a:t>
            </a:r>
            <a:r>
              <a:rPr lang="en-US" sz="2400" dirty="0" smtClean="0"/>
              <a:t>induced</a:t>
            </a:r>
            <a:r>
              <a:rPr lang="en-US" sz="2400" dirty="0"/>
              <a:t> </a:t>
            </a:r>
            <a:r>
              <a:rPr lang="en-US" sz="2400" dirty="0" smtClean="0">
                <a:sym typeface="Wingdings" panose="05000000000000000000" pitchFamily="2" charset="2"/>
              </a:rPr>
              <a:t></a:t>
            </a:r>
            <a:r>
              <a:rPr lang="en-US" sz="2400" dirty="0" smtClean="0"/>
              <a:t> large associated  </a:t>
            </a:r>
            <a:r>
              <a:rPr lang="en-US" sz="2400" dirty="0"/>
              <a:t>magnetic field </a:t>
            </a:r>
            <a:r>
              <a:rPr lang="en-US" sz="2400" dirty="0" smtClean="0">
                <a:sym typeface="Wingdings" panose="05000000000000000000" pitchFamily="2" charset="2"/>
              </a:rPr>
              <a:t></a:t>
            </a:r>
            <a:r>
              <a:rPr lang="en-US" sz="2400" dirty="0" smtClean="0"/>
              <a:t> </a:t>
            </a:r>
            <a:r>
              <a:rPr lang="en-US" sz="2400" dirty="0"/>
              <a:t>large repulsion with original magnet.</a:t>
            </a:r>
          </a:p>
        </p:txBody>
      </p:sp>
      <p:sp>
        <p:nvSpPr>
          <p:cNvPr id="6" name="TextBox 5"/>
          <p:cNvSpPr txBox="1"/>
          <p:nvPr/>
        </p:nvSpPr>
        <p:spPr>
          <a:xfrm>
            <a:off x="1575720" y="2819400"/>
            <a:ext cx="5282280" cy="369332"/>
          </a:xfrm>
          <a:prstGeom prst="rect">
            <a:avLst/>
          </a:prstGeom>
          <a:noFill/>
        </p:spPr>
        <p:txBody>
          <a:bodyPr wrap="none" rtlCol="0">
            <a:spAutoFit/>
          </a:bodyPr>
          <a:lstStyle/>
          <a:p>
            <a:r>
              <a:rPr lang="en-US" dirty="0" smtClean="0">
                <a:solidFill>
                  <a:srgbClr val="00B050"/>
                </a:solidFill>
              </a:rPr>
              <a:t>http://www.youtube.com/watch?v=sPLawCXvKmg</a:t>
            </a:r>
            <a:endParaRPr lang="en-US"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32951"/>
            <a:ext cx="8229600" cy="715962"/>
          </a:xfrm>
        </p:spPr>
        <p:txBody>
          <a:bodyPr/>
          <a:lstStyle/>
          <a:p>
            <a:r>
              <a:rPr lang="en-US" sz="3200" u="sng" dirty="0"/>
              <a:t>Faraday’s Law</a:t>
            </a:r>
          </a:p>
        </p:txBody>
      </p:sp>
      <p:sp>
        <p:nvSpPr>
          <p:cNvPr id="10243" name="Rectangle 3"/>
          <p:cNvSpPr>
            <a:spLocks noGrp="1" noChangeArrowheads="1"/>
          </p:cNvSpPr>
          <p:nvPr>
            <p:ph type="body" idx="1"/>
          </p:nvPr>
        </p:nvSpPr>
        <p:spPr>
          <a:xfrm>
            <a:off x="12357" y="685800"/>
            <a:ext cx="8763000" cy="5867400"/>
          </a:xfrm>
        </p:spPr>
        <p:txBody>
          <a:bodyPr/>
          <a:lstStyle/>
          <a:p>
            <a:pPr>
              <a:lnSpc>
                <a:spcPct val="80000"/>
              </a:lnSpc>
            </a:pPr>
            <a:r>
              <a:rPr lang="en-US" sz="2400" b="1" dirty="0">
                <a:solidFill>
                  <a:srgbClr val="00B050"/>
                </a:solidFill>
              </a:rPr>
              <a:t>The induced voltage in a coil is proportional to the product of the number of loops and the rate at which the magnetic field changes within those loops.</a:t>
            </a:r>
          </a:p>
          <a:p>
            <a:pPr>
              <a:lnSpc>
                <a:spcPct val="80000"/>
              </a:lnSpc>
              <a:buFontTx/>
              <a:buNone/>
            </a:pPr>
            <a:endParaRPr lang="en-US" sz="2400" dirty="0"/>
          </a:p>
          <a:p>
            <a:pPr>
              <a:lnSpc>
                <a:spcPct val="80000"/>
              </a:lnSpc>
            </a:pPr>
            <a:r>
              <a:rPr lang="en-US" sz="2000" dirty="0"/>
              <a:t>The amount of resulting </a:t>
            </a:r>
            <a:r>
              <a:rPr lang="en-US" sz="2000" i="1" dirty="0"/>
              <a:t>current</a:t>
            </a:r>
            <a:r>
              <a:rPr lang="en-US" sz="2000" dirty="0"/>
              <a:t> depends on the induced voltage but also on the resistance of the coil and the nature of the circuit (a property called </a:t>
            </a:r>
            <a:r>
              <a:rPr lang="en-US" sz="2000" i="1" dirty="0"/>
              <a:t>inductance</a:t>
            </a:r>
            <a:r>
              <a:rPr lang="en-US" sz="2000" dirty="0"/>
              <a:t>, not covered in this course).</a:t>
            </a:r>
          </a:p>
          <a:p>
            <a:pPr>
              <a:lnSpc>
                <a:spcPct val="80000"/>
              </a:lnSpc>
            </a:pPr>
            <a:endParaRPr lang="en-US" sz="2000" dirty="0"/>
          </a:p>
          <a:p>
            <a:pPr>
              <a:lnSpc>
                <a:spcPct val="80000"/>
              </a:lnSpc>
            </a:pPr>
            <a:r>
              <a:rPr lang="en-US" sz="2000" dirty="0"/>
              <a:t>Many applications: </a:t>
            </a:r>
            <a:r>
              <a:rPr lang="en-US" sz="2000" dirty="0" smtClean="0"/>
              <a:t>e.g</a:t>
            </a:r>
            <a:r>
              <a:rPr lang="en-US" sz="2000" dirty="0"/>
              <a:t>. Credit cards (see book for more), airport security systems, tape recorders…</a:t>
            </a:r>
          </a:p>
          <a:p>
            <a:pPr>
              <a:lnSpc>
                <a:spcPct val="80000"/>
              </a:lnSpc>
              <a:buFontTx/>
              <a:buNone/>
            </a:pPr>
            <a:endParaRPr lang="en-US" sz="2000" dirty="0">
              <a:solidFill>
                <a:srgbClr val="0070C0"/>
              </a:solidFill>
            </a:endParaRPr>
          </a:p>
          <a:p>
            <a:pPr>
              <a:lnSpc>
                <a:spcPct val="80000"/>
              </a:lnSpc>
            </a:pPr>
            <a:r>
              <a:rPr lang="en-US" sz="2000" dirty="0" err="1">
                <a:solidFill>
                  <a:srgbClr val="0070C0"/>
                </a:solidFill>
              </a:rPr>
              <a:t>Eg</a:t>
            </a:r>
            <a:r>
              <a:rPr lang="en-US" sz="2000" dirty="0">
                <a:solidFill>
                  <a:srgbClr val="0070C0"/>
                </a:solidFill>
              </a:rPr>
              <a:t>.  Traffic lights:</a:t>
            </a:r>
          </a:p>
          <a:p>
            <a:pPr>
              <a:lnSpc>
                <a:spcPct val="80000"/>
              </a:lnSpc>
              <a:buFontTx/>
              <a:buNone/>
            </a:pPr>
            <a:r>
              <a:rPr lang="en-US" sz="2000" dirty="0"/>
              <a:t>	Consider embedding a wide, closed loop of wire in a road surface. The Earth’s magnetic field goes through this loop. Now, if when a metal (iron) car passes by, it momentarily increases the field in the loop, triggering a current pulse, that is then detected to trigger traffic lights ! </a:t>
            </a:r>
          </a:p>
          <a:p>
            <a:pPr>
              <a:lnSpc>
                <a:spcPct val="80000"/>
              </a:lnSpc>
              <a:buFontTx/>
              <a:buNone/>
            </a:pPr>
            <a:endParaRPr lang="en-US" sz="2000" dirty="0"/>
          </a:p>
          <a:p>
            <a:pPr>
              <a:lnSpc>
                <a:spcPct val="80000"/>
              </a:lnSpc>
            </a:pPr>
            <a:r>
              <a:rPr lang="en-US" sz="2000" dirty="0"/>
              <a:t>Other than relative motion </a:t>
            </a:r>
            <a:r>
              <a:rPr lang="en-US" sz="2000" dirty="0" err="1"/>
              <a:t>btn</a:t>
            </a:r>
            <a:r>
              <a:rPr lang="en-US" sz="2000" dirty="0"/>
              <a:t> magnets and conductors, can also </a:t>
            </a:r>
            <a:r>
              <a:rPr lang="en-US" sz="2000" i="1" dirty="0"/>
              <a:t>induce  voltage in some loop by changing the current in another nearby loop.</a:t>
            </a:r>
            <a:r>
              <a:rPr lang="en-US" sz="2000" dirty="0"/>
              <a:t> (since</a:t>
            </a:r>
            <a:r>
              <a:rPr lang="en-US" sz="2000" i="1" dirty="0"/>
              <a:t> </a:t>
            </a:r>
            <a:r>
              <a:rPr lang="en-US" sz="2000" dirty="0"/>
              <a:t>this changes the </a:t>
            </a:r>
            <a:r>
              <a:rPr lang="en-US" sz="2000" dirty="0" err="1"/>
              <a:t>mag</a:t>
            </a:r>
            <a:r>
              <a:rPr lang="en-US" sz="2000" dirty="0"/>
              <a:t> field near the 1</a:t>
            </a:r>
            <a:r>
              <a:rPr lang="en-US" sz="2000" baseline="30000" dirty="0"/>
              <a:t>st</a:t>
            </a:r>
            <a:r>
              <a:rPr lang="en-US" sz="2000" dirty="0"/>
              <a:t> loop)</a:t>
            </a:r>
          </a:p>
          <a:p>
            <a:pPr>
              <a:lnSpc>
                <a:spcPct val="80000"/>
              </a:lnSpc>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4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z="3200" u="sng"/>
              <a:t>Clicker Question</a:t>
            </a:r>
          </a:p>
        </p:txBody>
      </p:sp>
      <p:sp>
        <p:nvSpPr>
          <p:cNvPr id="2" name="Content Placeholder 1"/>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39695" y="6178"/>
            <a:ext cx="8229600" cy="1143000"/>
          </a:xfrm>
        </p:spPr>
        <p:txBody>
          <a:bodyPr/>
          <a:lstStyle/>
          <a:p>
            <a:r>
              <a:rPr lang="en-US" sz="3200" u="sng" dirty="0"/>
              <a:t>A Question</a:t>
            </a:r>
          </a:p>
        </p:txBody>
      </p:sp>
      <p:sp>
        <p:nvSpPr>
          <p:cNvPr id="11267" name="Rectangle 3"/>
          <p:cNvSpPr>
            <a:spLocks noGrp="1" noChangeArrowheads="1"/>
          </p:cNvSpPr>
          <p:nvPr>
            <p:ph type="body" idx="1"/>
          </p:nvPr>
        </p:nvSpPr>
        <p:spPr>
          <a:xfrm>
            <a:off x="419100" y="956232"/>
            <a:ext cx="8229600" cy="5105400"/>
          </a:xfrm>
        </p:spPr>
        <p:txBody>
          <a:bodyPr/>
          <a:lstStyle/>
          <a:p>
            <a:pPr marL="609600" indent="-609600">
              <a:buFontTx/>
              <a:buNone/>
            </a:pPr>
            <a:r>
              <a:rPr lang="en-US" sz="2800" dirty="0"/>
              <a:t>How could a light bulb near, but not touching, an electromagnet be lit? Is ac or dc required?	</a:t>
            </a:r>
          </a:p>
          <a:p>
            <a:pPr marL="609600" indent="-609600">
              <a:buFontTx/>
              <a:buNone/>
            </a:pPr>
            <a:r>
              <a:rPr lang="en-US" sz="2800" dirty="0"/>
              <a:t>				</a:t>
            </a:r>
            <a:r>
              <a:rPr lang="en-US" sz="2800" dirty="0">
                <a:solidFill>
                  <a:schemeClr val="accent2"/>
                </a:solidFill>
              </a:rPr>
              <a:t>recall, a current-carrying coil</a:t>
            </a:r>
          </a:p>
          <a:p>
            <a:pPr marL="609600" indent="-609600">
              <a:buFontTx/>
              <a:buNone/>
            </a:pPr>
            <a:r>
              <a:rPr lang="en-US" sz="2800" dirty="0"/>
              <a:t>			</a:t>
            </a:r>
          </a:p>
          <a:p>
            <a:pPr marL="609600" indent="-609600">
              <a:buFontTx/>
              <a:buNone/>
            </a:pPr>
            <a:r>
              <a:rPr lang="en-US" sz="2800" dirty="0">
                <a:solidFill>
                  <a:srgbClr val="993366"/>
                </a:solidFill>
              </a:rPr>
              <a:t>If the bulb is connected to a wire loop that intercepts changing magnetic field lines from an electromagnet, voltage will be induced that can illuminate the bulb. Need ac, since need changing fields.</a:t>
            </a:r>
            <a:r>
              <a:rPr lang="en-US" sz="2800" dirty="0"/>
              <a:t>		</a:t>
            </a:r>
            <a:endParaRPr lang="en-US" dirty="0"/>
          </a:p>
        </p:txBody>
      </p:sp>
      <p:sp>
        <p:nvSpPr>
          <p:cNvPr id="11268" name="Line 4"/>
          <p:cNvSpPr>
            <a:spLocks noChangeShapeType="1"/>
          </p:cNvSpPr>
          <p:nvPr/>
        </p:nvSpPr>
        <p:spPr bwMode="auto">
          <a:xfrm flipH="1" flipV="1">
            <a:off x="3048000" y="2286000"/>
            <a:ext cx="990600" cy="228600"/>
          </a:xfrm>
          <a:prstGeom prst="line">
            <a:avLst/>
          </a:prstGeom>
          <a:noFill/>
          <a:ln w="9525">
            <a:solidFill>
              <a:schemeClr val="accent2"/>
            </a:solidFill>
            <a:round/>
            <a:headEnd/>
            <a:tailEnd type="triangle" w="med" len="med"/>
          </a:ln>
          <a:effectLst/>
        </p:spPr>
        <p:txBody>
          <a:bodyPr/>
          <a:lstStyle/>
          <a:p>
            <a:endParaRPr lang="en-US"/>
          </a:p>
        </p:txBody>
      </p:sp>
      <p:pic>
        <p:nvPicPr>
          <p:cNvPr id="11269" name="Picture 5" descr="25-12Figure_FIG"/>
          <p:cNvPicPr>
            <a:picLocks noChangeAspect="1" noChangeArrowheads="1"/>
          </p:cNvPicPr>
          <p:nvPr/>
        </p:nvPicPr>
        <p:blipFill>
          <a:blip r:embed="rId3" cstate="print"/>
          <a:srcRect/>
          <a:stretch>
            <a:fillRect/>
          </a:stretch>
        </p:blipFill>
        <p:spPr bwMode="auto">
          <a:xfrm>
            <a:off x="5791200" y="4702175"/>
            <a:ext cx="2057400" cy="1666875"/>
          </a:xfrm>
          <a:prstGeom prst="rect">
            <a:avLst/>
          </a:prstGeom>
          <a:noFill/>
          <a:ln w="9525">
            <a:noFill/>
            <a:miter lim="800000"/>
            <a:headEnd/>
            <a:tailEnd/>
          </a:ln>
        </p:spPr>
      </p:pic>
      <p:sp>
        <p:nvSpPr>
          <p:cNvPr id="11270" name="Text Box 6"/>
          <p:cNvSpPr txBox="1">
            <a:spLocks noChangeArrowheads="1"/>
          </p:cNvSpPr>
          <p:nvPr/>
        </p:nvSpPr>
        <p:spPr bwMode="auto">
          <a:xfrm>
            <a:off x="3581400" y="4997450"/>
            <a:ext cx="2133600" cy="915988"/>
          </a:xfrm>
          <a:prstGeom prst="rect">
            <a:avLst/>
          </a:prstGeom>
          <a:noFill/>
          <a:ln w="9525">
            <a:noFill/>
            <a:miter lim="800000"/>
            <a:headEnd/>
            <a:tailEnd/>
          </a:ln>
          <a:effectLst/>
        </p:spPr>
        <p:txBody>
          <a:bodyPr>
            <a:spAutoFit/>
          </a:bodyPr>
          <a:lstStyle/>
          <a:p>
            <a:pPr>
              <a:spcBef>
                <a:spcPct val="50000"/>
              </a:spcBef>
            </a:pPr>
            <a:r>
              <a:rPr lang="en-US"/>
              <a:t>Eg. Idea behind transformers, see shortly:</a:t>
            </a:r>
          </a:p>
        </p:txBody>
      </p:sp>
      <p:sp>
        <p:nvSpPr>
          <p:cNvPr id="11271" name="Line 7"/>
          <p:cNvSpPr>
            <a:spLocks noChangeShapeType="1"/>
          </p:cNvSpPr>
          <p:nvPr/>
        </p:nvSpPr>
        <p:spPr bwMode="auto">
          <a:xfrm flipV="1">
            <a:off x="7467600" y="5638800"/>
            <a:ext cx="609600" cy="228600"/>
          </a:xfrm>
          <a:prstGeom prst="line">
            <a:avLst/>
          </a:prstGeom>
          <a:noFill/>
          <a:ln w="9525">
            <a:solidFill>
              <a:schemeClr val="tx1"/>
            </a:solidFill>
            <a:round/>
            <a:headEnd type="triangle" w="med" len="med"/>
            <a:tailEnd/>
          </a:ln>
          <a:effectLst/>
        </p:spPr>
        <p:txBody>
          <a:bodyPr/>
          <a:lstStyle/>
          <a:p>
            <a:endParaRPr lang="en-US"/>
          </a:p>
        </p:txBody>
      </p:sp>
      <p:sp>
        <p:nvSpPr>
          <p:cNvPr id="11272" name="Text Box 8"/>
          <p:cNvSpPr txBox="1">
            <a:spLocks noChangeArrowheads="1"/>
          </p:cNvSpPr>
          <p:nvPr/>
        </p:nvSpPr>
        <p:spPr bwMode="auto">
          <a:xfrm>
            <a:off x="8077200" y="4616450"/>
            <a:ext cx="990600" cy="1739900"/>
          </a:xfrm>
          <a:prstGeom prst="rect">
            <a:avLst/>
          </a:prstGeom>
          <a:noFill/>
          <a:ln w="9525">
            <a:noFill/>
            <a:miter lim="800000"/>
            <a:headEnd/>
            <a:tailEnd/>
          </a:ln>
          <a:effectLst/>
        </p:spPr>
        <p:txBody>
          <a:bodyPr>
            <a:spAutoFit/>
          </a:bodyPr>
          <a:lstStyle/>
          <a:p>
            <a:pPr>
              <a:spcBef>
                <a:spcPct val="50000"/>
              </a:spcBef>
            </a:pPr>
            <a:r>
              <a:rPr lang="en-US"/>
              <a:t>Even just 1 loop here will 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267">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26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27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27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P spid="11270" grpId="0"/>
      <p:bldP spid="11271" grpId="0" animBg="1"/>
      <p:bldP spid="1127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0"/>
            <a:ext cx="8229600" cy="1143000"/>
          </a:xfrm>
        </p:spPr>
        <p:txBody>
          <a:bodyPr/>
          <a:lstStyle/>
          <a:p>
            <a:r>
              <a:rPr lang="en-US" sz="3200" u="sng"/>
              <a:t>Clicker Question</a:t>
            </a:r>
          </a:p>
        </p:txBody>
      </p:sp>
      <p:sp>
        <p:nvSpPr>
          <p:cNvPr id="2" name="Content Placeholder 1"/>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3177</TotalTime>
  <Words>1594</Words>
  <Application>Microsoft Office PowerPoint</Application>
  <PresentationFormat>On-screen Show (4:3)</PresentationFormat>
  <Paragraphs>164</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Default Design</vt:lpstr>
      <vt:lpstr>PowerPoint Presentation</vt:lpstr>
      <vt:lpstr>Electromagnetic Induction</vt:lpstr>
      <vt:lpstr>Electromagnetic Induction</vt:lpstr>
      <vt:lpstr>Electromagnetic induction cont.</vt:lpstr>
      <vt:lpstr>Electromagnetic induction cont.</vt:lpstr>
      <vt:lpstr>Faraday’s Law</vt:lpstr>
      <vt:lpstr>Clicker Question</vt:lpstr>
      <vt:lpstr>A Question</vt:lpstr>
      <vt:lpstr>Clicker Question</vt:lpstr>
      <vt:lpstr>Generators and Alternating Current</vt:lpstr>
      <vt:lpstr>Generators cont.</vt:lpstr>
      <vt:lpstr>Power production</vt:lpstr>
      <vt:lpstr>Transformers</vt:lpstr>
      <vt:lpstr>Transformers cont.</vt:lpstr>
      <vt:lpstr>Transformers cont.</vt:lpstr>
      <vt:lpstr>Transformers and Power Transmission </vt:lpstr>
      <vt:lpstr>Questions</vt:lpstr>
      <vt:lpstr>Clicker Question</vt:lpstr>
      <vt:lpstr>Self-induction</vt:lpstr>
      <vt:lpstr>Field Induction</vt:lpstr>
      <vt:lpstr>PowerPoint Presentation</vt:lpstr>
    </vt:vector>
  </TitlesOfParts>
  <Company>HC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Neepa</dc:creator>
  <cp:lastModifiedBy>Phys100</cp:lastModifiedBy>
  <cp:revision>256</cp:revision>
  <dcterms:created xsi:type="dcterms:W3CDTF">2005-11-21T18:21:53Z</dcterms:created>
  <dcterms:modified xsi:type="dcterms:W3CDTF">2016-11-30T00:45:36Z</dcterms:modified>
</cp:coreProperties>
</file>