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6" r:id="rId2"/>
    <p:sldId id="261" r:id="rId3"/>
    <p:sldId id="278" r:id="rId4"/>
    <p:sldId id="262" r:id="rId5"/>
    <p:sldId id="263" r:id="rId6"/>
    <p:sldId id="279" r:id="rId7"/>
    <p:sldId id="266" r:id="rId8"/>
    <p:sldId id="293" r:id="rId9"/>
    <p:sldId id="287" r:id="rId10"/>
    <p:sldId id="267" r:id="rId11"/>
    <p:sldId id="264" r:id="rId12"/>
    <p:sldId id="290" r:id="rId13"/>
    <p:sldId id="285" r:id="rId14"/>
    <p:sldId id="269" r:id="rId15"/>
    <p:sldId id="286" r:id="rId16"/>
    <p:sldId id="270" r:id="rId17"/>
    <p:sldId id="265" r:id="rId18"/>
    <p:sldId id="271" r:id="rId19"/>
    <p:sldId id="289" r:id="rId20"/>
    <p:sldId id="272" r:id="rId21"/>
    <p:sldId id="292" r:id="rId22"/>
    <p:sldId id="273" r:id="rId23"/>
    <p:sldId id="274" r:id="rId24"/>
    <p:sldId id="294" r:id="rId25"/>
    <p:sldId id="275" r:id="rId26"/>
    <p:sldId id="276" r:id="rId27"/>
    <p:sldId id="282" r:id="rId28"/>
    <p:sldId id="277" r:id="rId29"/>
    <p:sldId id="280" r:id="rId30"/>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9933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0C7EE-DC77-46D5-B102-F5DC22C26E7B}" type="datetimeFigureOut">
              <a:rPr lang="en-US" smtClean="0"/>
              <a:pPr/>
              <a:t>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159AE-FEA1-427B-8791-20BE1FF90507}" type="slidenum">
              <a:rPr lang="en-US" smtClean="0"/>
              <a:pPr/>
              <a:t>‹#›</a:t>
            </a:fld>
            <a:endParaRPr lang="en-US"/>
          </a:p>
        </p:txBody>
      </p:sp>
    </p:spTree>
    <p:extLst>
      <p:ext uri="{BB962C8B-B14F-4D97-AF65-F5344CB8AC3E}">
        <p14:creationId xmlns:p14="http://schemas.microsoft.com/office/powerpoint/2010/main" val="346340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a:t>
            </a:fld>
            <a:endParaRPr lang="en-US"/>
          </a:p>
        </p:txBody>
      </p:sp>
    </p:spTree>
    <p:extLst>
      <p:ext uri="{BB962C8B-B14F-4D97-AF65-F5344CB8AC3E}">
        <p14:creationId xmlns:p14="http://schemas.microsoft.com/office/powerpoint/2010/main" val="934114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11</a:t>
            </a:fld>
            <a:endParaRPr lang="en-US"/>
          </a:p>
        </p:txBody>
      </p:sp>
    </p:spTree>
    <p:extLst>
      <p:ext uri="{BB962C8B-B14F-4D97-AF65-F5344CB8AC3E}">
        <p14:creationId xmlns:p14="http://schemas.microsoft.com/office/powerpoint/2010/main" val="204526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12</a:t>
            </a:fld>
            <a:endParaRPr lang="en-US"/>
          </a:p>
        </p:txBody>
      </p:sp>
    </p:spTree>
    <p:extLst>
      <p:ext uri="{BB962C8B-B14F-4D97-AF65-F5344CB8AC3E}">
        <p14:creationId xmlns:p14="http://schemas.microsoft.com/office/powerpoint/2010/main" val="384821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13</a:t>
            </a:fld>
            <a:endParaRPr lang="en-US"/>
          </a:p>
        </p:txBody>
      </p:sp>
    </p:spTree>
    <p:extLst>
      <p:ext uri="{BB962C8B-B14F-4D97-AF65-F5344CB8AC3E}">
        <p14:creationId xmlns:p14="http://schemas.microsoft.com/office/powerpoint/2010/main" val="916732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14</a:t>
            </a:fld>
            <a:endParaRPr lang="en-US"/>
          </a:p>
        </p:txBody>
      </p:sp>
    </p:spTree>
    <p:extLst>
      <p:ext uri="{BB962C8B-B14F-4D97-AF65-F5344CB8AC3E}">
        <p14:creationId xmlns:p14="http://schemas.microsoft.com/office/powerpoint/2010/main" val="2695230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15</a:t>
            </a:fld>
            <a:endParaRPr lang="en-US"/>
          </a:p>
        </p:txBody>
      </p:sp>
    </p:spTree>
    <p:extLst>
      <p:ext uri="{BB962C8B-B14F-4D97-AF65-F5344CB8AC3E}">
        <p14:creationId xmlns:p14="http://schemas.microsoft.com/office/powerpoint/2010/main" val="1333032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16</a:t>
            </a:fld>
            <a:endParaRPr lang="en-US"/>
          </a:p>
        </p:txBody>
      </p:sp>
    </p:spTree>
    <p:extLst>
      <p:ext uri="{BB962C8B-B14F-4D97-AF65-F5344CB8AC3E}">
        <p14:creationId xmlns:p14="http://schemas.microsoft.com/office/powerpoint/2010/main" val="188351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17</a:t>
            </a:fld>
            <a:endParaRPr lang="en-US"/>
          </a:p>
        </p:txBody>
      </p:sp>
    </p:spTree>
    <p:extLst>
      <p:ext uri="{BB962C8B-B14F-4D97-AF65-F5344CB8AC3E}">
        <p14:creationId xmlns:p14="http://schemas.microsoft.com/office/powerpoint/2010/main" val="102902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18</a:t>
            </a:fld>
            <a:endParaRPr lang="en-US"/>
          </a:p>
        </p:txBody>
      </p:sp>
    </p:spTree>
    <p:extLst>
      <p:ext uri="{BB962C8B-B14F-4D97-AF65-F5344CB8AC3E}">
        <p14:creationId xmlns:p14="http://schemas.microsoft.com/office/powerpoint/2010/main" val="463964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19</a:t>
            </a:fld>
            <a:endParaRPr lang="en-US"/>
          </a:p>
        </p:txBody>
      </p:sp>
    </p:spTree>
    <p:extLst>
      <p:ext uri="{BB962C8B-B14F-4D97-AF65-F5344CB8AC3E}">
        <p14:creationId xmlns:p14="http://schemas.microsoft.com/office/powerpoint/2010/main" val="371122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20</a:t>
            </a:fld>
            <a:endParaRPr lang="en-US"/>
          </a:p>
        </p:txBody>
      </p:sp>
    </p:spTree>
    <p:extLst>
      <p:ext uri="{BB962C8B-B14F-4D97-AF65-F5344CB8AC3E}">
        <p14:creationId xmlns:p14="http://schemas.microsoft.com/office/powerpoint/2010/main" val="248454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a:t>
            </a:fld>
            <a:endParaRPr lang="en-US"/>
          </a:p>
        </p:txBody>
      </p:sp>
    </p:spTree>
    <p:extLst>
      <p:ext uri="{BB962C8B-B14F-4D97-AF65-F5344CB8AC3E}">
        <p14:creationId xmlns:p14="http://schemas.microsoft.com/office/powerpoint/2010/main" val="4008722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21</a:t>
            </a:fld>
            <a:endParaRPr lang="en-US"/>
          </a:p>
        </p:txBody>
      </p:sp>
    </p:spTree>
    <p:extLst>
      <p:ext uri="{BB962C8B-B14F-4D97-AF65-F5344CB8AC3E}">
        <p14:creationId xmlns:p14="http://schemas.microsoft.com/office/powerpoint/2010/main" val="412304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22</a:t>
            </a:fld>
            <a:endParaRPr lang="en-US"/>
          </a:p>
        </p:txBody>
      </p:sp>
    </p:spTree>
    <p:extLst>
      <p:ext uri="{BB962C8B-B14F-4D97-AF65-F5344CB8AC3E}">
        <p14:creationId xmlns:p14="http://schemas.microsoft.com/office/powerpoint/2010/main" val="1173493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23</a:t>
            </a:fld>
            <a:endParaRPr lang="en-US"/>
          </a:p>
        </p:txBody>
      </p:sp>
    </p:spTree>
    <p:extLst>
      <p:ext uri="{BB962C8B-B14F-4D97-AF65-F5344CB8AC3E}">
        <p14:creationId xmlns:p14="http://schemas.microsoft.com/office/powerpoint/2010/main" val="1149927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25</a:t>
            </a:fld>
            <a:endParaRPr lang="en-US"/>
          </a:p>
        </p:txBody>
      </p:sp>
    </p:spTree>
    <p:extLst>
      <p:ext uri="{BB962C8B-B14F-4D97-AF65-F5344CB8AC3E}">
        <p14:creationId xmlns:p14="http://schemas.microsoft.com/office/powerpoint/2010/main" val="257147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26</a:t>
            </a:fld>
            <a:endParaRPr lang="en-US"/>
          </a:p>
        </p:txBody>
      </p:sp>
    </p:spTree>
    <p:extLst>
      <p:ext uri="{BB962C8B-B14F-4D97-AF65-F5344CB8AC3E}">
        <p14:creationId xmlns:p14="http://schemas.microsoft.com/office/powerpoint/2010/main" val="3029157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27</a:t>
            </a:fld>
            <a:endParaRPr lang="en-US"/>
          </a:p>
        </p:txBody>
      </p:sp>
    </p:spTree>
    <p:extLst>
      <p:ext uri="{BB962C8B-B14F-4D97-AF65-F5344CB8AC3E}">
        <p14:creationId xmlns:p14="http://schemas.microsoft.com/office/powerpoint/2010/main" val="2935809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28</a:t>
            </a:fld>
            <a:endParaRPr lang="en-US"/>
          </a:p>
        </p:txBody>
      </p:sp>
    </p:spTree>
    <p:extLst>
      <p:ext uri="{BB962C8B-B14F-4D97-AF65-F5344CB8AC3E}">
        <p14:creationId xmlns:p14="http://schemas.microsoft.com/office/powerpoint/2010/main" val="1373013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29</a:t>
            </a:fld>
            <a:endParaRPr lang="en-US"/>
          </a:p>
        </p:txBody>
      </p:sp>
    </p:spTree>
    <p:extLst>
      <p:ext uri="{BB962C8B-B14F-4D97-AF65-F5344CB8AC3E}">
        <p14:creationId xmlns:p14="http://schemas.microsoft.com/office/powerpoint/2010/main" val="77670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3</a:t>
            </a:fld>
            <a:endParaRPr lang="en-US"/>
          </a:p>
        </p:txBody>
      </p:sp>
    </p:spTree>
    <p:extLst>
      <p:ext uri="{BB962C8B-B14F-4D97-AF65-F5344CB8AC3E}">
        <p14:creationId xmlns:p14="http://schemas.microsoft.com/office/powerpoint/2010/main" val="90523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4</a:t>
            </a:fld>
            <a:endParaRPr lang="en-US"/>
          </a:p>
        </p:txBody>
      </p:sp>
    </p:spTree>
    <p:extLst>
      <p:ext uri="{BB962C8B-B14F-4D97-AF65-F5344CB8AC3E}">
        <p14:creationId xmlns:p14="http://schemas.microsoft.com/office/powerpoint/2010/main" val="91854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5</a:t>
            </a:fld>
            <a:endParaRPr lang="en-US"/>
          </a:p>
        </p:txBody>
      </p:sp>
    </p:spTree>
    <p:extLst>
      <p:ext uri="{BB962C8B-B14F-4D97-AF65-F5344CB8AC3E}">
        <p14:creationId xmlns:p14="http://schemas.microsoft.com/office/powerpoint/2010/main" val="136935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6</a:t>
            </a:fld>
            <a:endParaRPr lang="en-US"/>
          </a:p>
        </p:txBody>
      </p:sp>
    </p:spTree>
    <p:extLst>
      <p:ext uri="{BB962C8B-B14F-4D97-AF65-F5344CB8AC3E}">
        <p14:creationId xmlns:p14="http://schemas.microsoft.com/office/powerpoint/2010/main" val="89584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7</a:t>
            </a:fld>
            <a:endParaRPr lang="en-US"/>
          </a:p>
        </p:txBody>
      </p:sp>
    </p:spTree>
    <p:extLst>
      <p:ext uri="{BB962C8B-B14F-4D97-AF65-F5344CB8AC3E}">
        <p14:creationId xmlns:p14="http://schemas.microsoft.com/office/powerpoint/2010/main" val="289767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9</a:t>
            </a:fld>
            <a:endParaRPr lang="en-US"/>
          </a:p>
        </p:txBody>
      </p:sp>
    </p:spTree>
    <p:extLst>
      <p:ext uri="{BB962C8B-B14F-4D97-AF65-F5344CB8AC3E}">
        <p14:creationId xmlns:p14="http://schemas.microsoft.com/office/powerpoint/2010/main" val="223551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10</a:t>
            </a:fld>
            <a:endParaRPr lang="en-US"/>
          </a:p>
        </p:txBody>
      </p:sp>
    </p:spTree>
    <p:extLst>
      <p:ext uri="{BB962C8B-B14F-4D97-AF65-F5344CB8AC3E}">
        <p14:creationId xmlns:p14="http://schemas.microsoft.com/office/powerpoint/2010/main" val="48777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4F711A-4538-40B5-9FA6-3B3242BCE34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B4D3EA-8308-4813-9AF3-843BC0E169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0CFA81-B19A-428E-8668-56083B597EF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3BDCC06-F1AD-45DB-AAD8-E7C67A09B2B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B3094D1-D142-4D26-8346-E7456954672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ECA377-78BB-4CAB-AD4F-8355F858683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51AB3D-C5C7-49BB-8CA7-AC43FD16F18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C9AA3A-37E5-45C9-91E1-298B9A98A05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866B7B-F18F-44BA-8DA7-60E239C6EE5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BBC7924-12F1-4BC9-8B2C-FCE130BA4DC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C599331-BA08-4AEE-89E1-249E3496742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92845F-5B4E-4EB2-A497-26FFC47F338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4C402E-E969-4C8C-B420-3677809DAD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6AD9ACE-39C4-4B45-AEFC-FAC580DA72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il.hunter.cuny.edu/owa/redir.aspx?C=NmYnS_D6X-urJ4DYomcZNZwYTS1fl8NYJQiZ1GCHnOl8LN5gkhfUCA..&amp;URL=http://www.hunter.cuny.edu/t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mail.hunter.cuny.edu/owa/redir.aspx?C=8jCSJQlXlgBCPZWbwChAD5nbiNms0UwBCfbHws_lddh8LN5gkhfUCA..&amp;URL=http://www.hunter.cuny.edu/mobilet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62000" y="89898"/>
            <a:ext cx="7315200" cy="2062103"/>
          </a:xfrm>
          <a:prstGeom prst="rect">
            <a:avLst/>
          </a:prstGeom>
          <a:noFill/>
          <a:ln w="9525">
            <a:noFill/>
            <a:miter lim="800000"/>
            <a:headEnd/>
            <a:tailEnd/>
          </a:ln>
          <a:effectLst/>
        </p:spPr>
        <p:txBody>
          <a:bodyPr wrap="square">
            <a:spAutoFit/>
          </a:bodyPr>
          <a:lstStyle/>
          <a:p>
            <a:pPr algn="ctr">
              <a:spcBef>
                <a:spcPct val="50000"/>
              </a:spcBef>
            </a:pPr>
            <a:r>
              <a:rPr lang="en-US" sz="3200" b="1" dirty="0" smtClean="0">
                <a:cs typeface="Arial" charset="0"/>
              </a:rPr>
              <a:t>Today:</a:t>
            </a:r>
            <a:endParaRPr lang="en-US" sz="3200" dirty="0" smtClean="0">
              <a:cs typeface="Arial" charset="0"/>
            </a:endParaRPr>
          </a:p>
          <a:p>
            <a:pPr algn="ctr">
              <a:spcBef>
                <a:spcPct val="50000"/>
              </a:spcBef>
            </a:pPr>
            <a:r>
              <a:rPr lang="en-US" sz="3200" dirty="0" smtClean="0"/>
              <a:t>Finish Chapter 14: Magnetic Induction</a:t>
            </a:r>
            <a:endParaRPr lang="en-US" sz="3200" dirty="0" smtClean="0">
              <a:cs typeface="Arial" charset="0"/>
            </a:endParaRPr>
          </a:p>
          <a:p>
            <a:pPr algn="ctr">
              <a:spcBef>
                <a:spcPct val="50000"/>
              </a:spcBef>
            </a:pPr>
            <a:r>
              <a:rPr lang="en-US" sz="3200" dirty="0" smtClean="0">
                <a:cs typeface="Arial" charset="0"/>
              </a:rPr>
              <a:t> Start Chapter </a:t>
            </a:r>
            <a:r>
              <a:rPr lang="en-US" sz="3200" dirty="0" smtClean="0">
                <a:cs typeface="Arial" charset="0"/>
              </a:rPr>
              <a:t>25: Light</a:t>
            </a:r>
            <a:endParaRPr lang="en-US" sz="3200" dirty="0">
              <a:cs typeface="Arial" charset="0"/>
            </a:endParaRPr>
          </a:p>
        </p:txBody>
      </p:sp>
      <p:sp>
        <p:nvSpPr>
          <p:cNvPr id="3075" name="Rectangle 3"/>
          <p:cNvSpPr>
            <a:spLocks noChangeArrowheads="1"/>
          </p:cNvSpPr>
          <p:nvPr/>
        </p:nvSpPr>
        <p:spPr bwMode="auto">
          <a:xfrm>
            <a:off x="457200" y="68877"/>
            <a:ext cx="8229600" cy="2062103"/>
          </a:xfrm>
          <a:prstGeom prst="rect">
            <a:avLst/>
          </a:prstGeom>
          <a:noFill/>
          <a:ln w="57150">
            <a:solidFill>
              <a:schemeClr val="accent2"/>
            </a:solidFill>
            <a:miter lim="800000"/>
            <a:headEnd/>
            <a:tailEnd/>
          </a:ln>
          <a:effectLst/>
        </p:spPr>
        <p:txBody>
          <a:bodyPr wrap="none" anchor="ctr"/>
          <a:lstStyle/>
          <a:p>
            <a:endParaRPr lang="en-US"/>
          </a:p>
        </p:txBody>
      </p:sp>
      <p:sp>
        <p:nvSpPr>
          <p:cNvPr id="4" name="TextBox 3"/>
          <p:cNvSpPr txBox="1"/>
          <p:nvPr/>
        </p:nvSpPr>
        <p:spPr>
          <a:xfrm>
            <a:off x="963826" y="3320534"/>
            <a:ext cx="7086600" cy="369332"/>
          </a:xfrm>
          <a:prstGeom prst="rect">
            <a:avLst/>
          </a:prstGeom>
          <a:noFill/>
        </p:spPr>
        <p:txBody>
          <a:bodyPr wrap="square" rtlCol="0">
            <a:spAutoFit/>
          </a:bodyPr>
          <a:lstStyle/>
          <a:p>
            <a:endParaRPr lang="en-US" dirty="0"/>
          </a:p>
        </p:txBody>
      </p:sp>
      <p:sp>
        <p:nvSpPr>
          <p:cNvPr id="2" name="TextBox 1"/>
          <p:cNvSpPr txBox="1"/>
          <p:nvPr/>
        </p:nvSpPr>
        <p:spPr>
          <a:xfrm>
            <a:off x="158577" y="2320260"/>
            <a:ext cx="8911281" cy="2369880"/>
          </a:xfrm>
          <a:prstGeom prst="rect">
            <a:avLst/>
          </a:prstGeom>
          <a:noFill/>
        </p:spPr>
        <p:txBody>
          <a:bodyPr wrap="square" rtlCol="0">
            <a:spAutoFit/>
          </a:bodyPr>
          <a:lstStyle/>
          <a:p>
            <a:pPr algn="ctr"/>
            <a:r>
              <a:rPr lang="en-US" sz="2800" b="1" dirty="0" smtClean="0">
                <a:solidFill>
                  <a:srgbClr val="7030A0"/>
                </a:solidFill>
              </a:rPr>
              <a:t>Final Exam</a:t>
            </a:r>
          </a:p>
          <a:p>
            <a:r>
              <a:rPr lang="en-US" sz="2400" b="1" dirty="0" smtClean="0"/>
              <a:t>		Tue Dec 20, 11.30am—1.30pm</a:t>
            </a:r>
          </a:p>
          <a:p>
            <a:pPr marL="342900" indent="-342900">
              <a:buFont typeface="Arial" panose="020B0604020202020204" pitchFamily="34" charset="0"/>
              <a:buChar char="•"/>
            </a:pPr>
            <a:r>
              <a:rPr lang="en-US" sz="2400" dirty="0" smtClean="0"/>
              <a:t>Cumulative, multiple-choice, 2-3 </a:t>
            </a:r>
            <a:r>
              <a:rPr lang="en-US" sz="2400" dirty="0" err="1" smtClean="0"/>
              <a:t>qns</a:t>
            </a:r>
            <a:r>
              <a:rPr lang="en-US" sz="2400" dirty="0" smtClean="0"/>
              <a:t> per chapter up to </a:t>
            </a:r>
            <a:r>
              <a:rPr lang="en-US" sz="2400" dirty="0" err="1" smtClean="0"/>
              <a:t>Ch</a:t>
            </a:r>
            <a:r>
              <a:rPr lang="en-US" sz="2400" dirty="0" smtClean="0"/>
              <a:t> 22, and 5-6 </a:t>
            </a:r>
            <a:r>
              <a:rPr lang="en-US" sz="2400" dirty="0" err="1" smtClean="0"/>
              <a:t>qns</a:t>
            </a:r>
            <a:r>
              <a:rPr lang="en-US" sz="2400" dirty="0" smtClean="0"/>
              <a:t> per chapter after that. </a:t>
            </a:r>
          </a:p>
          <a:p>
            <a:pPr marL="342900" indent="-342900">
              <a:buFont typeface="Arial" panose="020B0604020202020204" pitchFamily="34" charset="0"/>
              <a:buChar char="•"/>
            </a:pPr>
            <a:r>
              <a:rPr lang="en-US" sz="2400" dirty="0" smtClean="0"/>
              <a:t>All questions you will have seen before on lecture slides, midterms,  or review sessions (</a:t>
            </a:r>
            <a:r>
              <a:rPr lang="en-US" sz="2400" dirty="0" err="1" smtClean="0"/>
              <a:t>inc.</a:t>
            </a:r>
            <a:r>
              <a:rPr lang="en-US" sz="2400" dirty="0" smtClean="0"/>
              <a:t> </a:t>
            </a:r>
            <a:r>
              <a:rPr lang="en-US" sz="2400" smtClean="0"/>
              <a:t>Fri’s final </a:t>
            </a:r>
            <a:r>
              <a:rPr lang="en-US" sz="2400" dirty="0" smtClean="0"/>
              <a:t>review session)</a:t>
            </a:r>
            <a:endParaRPr lang="en-US" sz="2400" dirty="0"/>
          </a:p>
        </p:txBody>
      </p:sp>
      <p:sp>
        <p:nvSpPr>
          <p:cNvPr id="3" name="Rectangle 2"/>
          <p:cNvSpPr/>
          <p:nvPr/>
        </p:nvSpPr>
        <p:spPr>
          <a:xfrm>
            <a:off x="185351" y="2320260"/>
            <a:ext cx="8763000" cy="236988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339" y="4809363"/>
            <a:ext cx="8789774" cy="1938992"/>
          </a:xfrm>
          <a:prstGeom prst="rect">
            <a:avLst/>
          </a:prstGeom>
          <a:noFill/>
        </p:spPr>
        <p:txBody>
          <a:bodyPr wrap="square" rtlCol="0">
            <a:spAutoFit/>
          </a:bodyPr>
          <a:lstStyle/>
          <a:p>
            <a:r>
              <a:rPr lang="en-US" sz="2400" b="1" u="sng" dirty="0" smtClean="0">
                <a:solidFill>
                  <a:srgbClr val="0070C0"/>
                </a:solidFill>
              </a:rPr>
              <a:t>Note: </a:t>
            </a:r>
            <a:r>
              <a:rPr lang="en-US" sz="2400" dirty="0" smtClean="0"/>
              <a:t>Teacher Evaluation Period has begun: please log in using Hunter </a:t>
            </a:r>
            <a:r>
              <a:rPr lang="en-US" sz="2400" dirty="0" err="1" smtClean="0"/>
              <a:t>netID</a:t>
            </a:r>
            <a:r>
              <a:rPr lang="en-US" sz="2400" dirty="0" smtClean="0"/>
              <a:t> and </a:t>
            </a:r>
            <a:r>
              <a:rPr lang="en-US" sz="2400" dirty="0" err="1" smtClean="0"/>
              <a:t>pwd</a:t>
            </a:r>
            <a:r>
              <a:rPr lang="en-US" sz="2400" dirty="0" smtClean="0"/>
              <a:t>:</a:t>
            </a:r>
          </a:p>
          <a:p>
            <a:r>
              <a:rPr lang="en-US" sz="2400" dirty="0" smtClean="0"/>
              <a:t>Computer</a:t>
            </a:r>
            <a:r>
              <a:rPr lang="en-US" sz="2400" dirty="0"/>
              <a:t>: </a:t>
            </a:r>
            <a:r>
              <a:rPr lang="en-US" sz="2400" dirty="0">
                <a:hlinkClick r:id="rId3"/>
              </a:rPr>
              <a:t>www.hunter.cuny.edu/te</a:t>
            </a:r>
            <a:endParaRPr lang="en-US" sz="2400" dirty="0"/>
          </a:p>
          <a:p>
            <a:r>
              <a:rPr lang="en-US" sz="2400" dirty="0"/>
              <a:t>Smartphone: </a:t>
            </a:r>
            <a:r>
              <a:rPr lang="en-US" sz="2400" dirty="0">
                <a:hlinkClick r:id="rId4"/>
              </a:rPr>
              <a:t>www.hunter.cuny.edu/mobilete</a:t>
            </a:r>
            <a:endParaRPr lang="en-US" sz="2400" dirty="0"/>
          </a:p>
          <a:p>
            <a:endParaRPr lang="en-US" sz="2400" dirty="0"/>
          </a:p>
        </p:txBody>
      </p:sp>
    </p:spTree>
    <p:extLst>
      <p:ext uri="{BB962C8B-B14F-4D97-AF65-F5344CB8AC3E}">
        <p14:creationId xmlns:p14="http://schemas.microsoft.com/office/powerpoint/2010/main" val="1935998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077200" cy="639763"/>
          </a:xfrm>
        </p:spPr>
        <p:txBody>
          <a:bodyPr/>
          <a:lstStyle/>
          <a:p>
            <a:r>
              <a:rPr lang="en-US" sz="3600" u="sng" dirty="0"/>
              <a:t>The electromagnetic spectrum cont</a:t>
            </a:r>
            <a:r>
              <a:rPr lang="en-US" dirty="0"/>
              <a:t>.</a:t>
            </a:r>
          </a:p>
        </p:txBody>
      </p:sp>
      <p:sp>
        <p:nvSpPr>
          <p:cNvPr id="18435" name="Rectangle 3"/>
          <p:cNvSpPr>
            <a:spLocks noGrp="1" noChangeArrowheads="1"/>
          </p:cNvSpPr>
          <p:nvPr>
            <p:ph type="body" idx="1"/>
          </p:nvPr>
        </p:nvSpPr>
        <p:spPr>
          <a:xfrm>
            <a:off x="457200" y="1143000"/>
            <a:ext cx="8686800" cy="4525963"/>
          </a:xfrm>
        </p:spPr>
        <p:txBody>
          <a:bodyPr/>
          <a:lstStyle/>
          <a:p>
            <a:r>
              <a:rPr lang="en-US" sz="2400" dirty="0"/>
              <a:t>Recall Ch 18 on waves: frequency of wave = freq of vibrating source. </a:t>
            </a:r>
          </a:p>
          <a:p>
            <a:pPr>
              <a:buFontTx/>
              <a:buNone/>
            </a:pPr>
            <a:r>
              <a:rPr lang="en-US" sz="2400" dirty="0"/>
              <a:t>	Applies to EM waves too, where source is oscillating electrons</a:t>
            </a:r>
          </a:p>
          <a:p>
            <a:pPr>
              <a:buFontTx/>
              <a:buNone/>
            </a:pPr>
            <a:endParaRPr lang="en-US" sz="2400" dirty="0"/>
          </a:p>
          <a:p>
            <a:r>
              <a:rPr lang="en-US" sz="2400" dirty="0"/>
              <a:t>Note that EM waves are everywhere! Not just in air, but in interplanetary “empty space”  - actually a dense sea of radiation.  Vibrating electrons in sun put out EM waves of frequencies across the whole spectrum. </a:t>
            </a:r>
          </a:p>
          <a:p>
            <a:endParaRPr lang="en-US" sz="2400" dirty="0"/>
          </a:p>
          <a:p>
            <a:r>
              <a:rPr lang="en-US" sz="2400" i="1" dirty="0">
                <a:solidFill>
                  <a:srgbClr val="0070C0"/>
                </a:solidFill>
              </a:rPr>
              <a:t>Any</a:t>
            </a:r>
            <a:r>
              <a:rPr lang="en-US" sz="2400" dirty="0">
                <a:solidFill>
                  <a:srgbClr val="0070C0"/>
                </a:solidFill>
              </a:rPr>
              <a:t> body at any temperature other than absolute zero, have electrons that vibrate and (re-)emit in response to the EM radiation that permeates us, even if very low frequency.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001000" cy="715962"/>
          </a:xfrm>
        </p:spPr>
        <p:txBody>
          <a:bodyPr/>
          <a:lstStyle/>
          <a:p>
            <a:r>
              <a:rPr lang="en-US" sz="3200" u="sng"/>
              <a:t>Question</a:t>
            </a:r>
          </a:p>
        </p:txBody>
      </p:sp>
      <p:sp>
        <p:nvSpPr>
          <p:cNvPr id="13315" name="Rectangle 3"/>
          <p:cNvSpPr>
            <a:spLocks noGrp="1" noChangeArrowheads="1"/>
          </p:cNvSpPr>
          <p:nvPr>
            <p:ph type="body" idx="1"/>
          </p:nvPr>
        </p:nvSpPr>
        <p:spPr>
          <a:xfrm>
            <a:off x="457200" y="1371600"/>
            <a:ext cx="8305800" cy="4525963"/>
          </a:xfrm>
        </p:spPr>
        <p:txBody>
          <a:bodyPr/>
          <a:lstStyle/>
          <a:p>
            <a:pPr marL="609600" indent="-609600">
              <a:buFontTx/>
              <a:buNone/>
            </a:pPr>
            <a:r>
              <a:rPr lang="en-US" sz="2400"/>
              <a:t>A helium-neon laser emits light of wavelength 633 nanometers (nm). What frequency is this? What color ? </a:t>
            </a:r>
          </a:p>
          <a:p>
            <a:pPr marL="609600" indent="-609600">
              <a:buFontTx/>
              <a:buNone/>
            </a:pPr>
            <a:endParaRPr lang="en-US" sz="2400"/>
          </a:p>
          <a:p>
            <a:pPr marL="609600" indent="-609600">
              <a:buFontTx/>
              <a:buNone/>
            </a:pPr>
            <a:endParaRPr lang="en-US" sz="2400"/>
          </a:p>
          <a:p>
            <a:pPr marL="609600" indent="-609600">
              <a:buFontTx/>
              <a:buNone/>
            </a:pPr>
            <a:r>
              <a:rPr lang="en-US" sz="2400">
                <a:solidFill>
                  <a:srgbClr val="993366"/>
                </a:solidFill>
              </a:rPr>
              <a:t>					Use c = f </a:t>
            </a:r>
            <a:r>
              <a:rPr lang="en-US" sz="2400">
                <a:solidFill>
                  <a:srgbClr val="993366"/>
                </a:solidFill>
                <a:latin typeface="Symbol" pitchFamily="18" charset="2"/>
              </a:rPr>
              <a:t>l</a:t>
            </a:r>
            <a:r>
              <a:rPr lang="en-US" sz="2400">
                <a:solidFill>
                  <a:srgbClr val="993366"/>
                </a:solidFill>
              </a:rPr>
              <a:t>, so f = c/</a:t>
            </a:r>
            <a:r>
              <a:rPr lang="en-US" sz="2400">
                <a:solidFill>
                  <a:srgbClr val="993366"/>
                </a:solidFill>
                <a:latin typeface="Symbol" pitchFamily="18" charset="2"/>
              </a:rPr>
              <a:t>l </a:t>
            </a:r>
          </a:p>
          <a:p>
            <a:pPr marL="609600" indent="-609600">
              <a:buFontTx/>
              <a:buNone/>
            </a:pPr>
            <a:r>
              <a:rPr lang="en-US" sz="2400">
                <a:solidFill>
                  <a:srgbClr val="993366"/>
                </a:solidFill>
              </a:rPr>
              <a:t>				          = (3 x 10</a:t>
            </a:r>
            <a:r>
              <a:rPr lang="en-US" sz="2400" baseline="30000">
                <a:solidFill>
                  <a:srgbClr val="993366"/>
                </a:solidFill>
              </a:rPr>
              <a:t>8 </a:t>
            </a:r>
            <a:r>
              <a:rPr lang="en-US" sz="2400">
                <a:solidFill>
                  <a:srgbClr val="993366"/>
                </a:solidFill>
              </a:rPr>
              <a:t>m/s)/(633 x 10</a:t>
            </a:r>
            <a:r>
              <a:rPr lang="en-US" sz="2400" baseline="30000">
                <a:solidFill>
                  <a:srgbClr val="993366"/>
                </a:solidFill>
              </a:rPr>
              <a:t>-9 </a:t>
            </a:r>
            <a:r>
              <a:rPr lang="en-US" sz="2400">
                <a:solidFill>
                  <a:srgbClr val="993366"/>
                </a:solidFill>
              </a:rPr>
              <a:t>m)</a:t>
            </a:r>
          </a:p>
          <a:p>
            <a:pPr marL="609600" indent="-609600">
              <a:buFontTx/>
              <a:buNone/>
            </a:pPr>
            <a:r>
              <a:rPr lang="en-US" sz="2400">
                <a:solidFill>
                  <a:srgbClr val="993366"/>
                </a:solidFill>
              </a:rPr>
              <a:t>				         = </a:t>
            </a:r>
            <a:r>
              <a:rPr lang="en-US" sz="2400" u="sng">
                <a:solidFill>
                  <a:srgbClr val="993366"/>
                </a:solidFill>
              </a:rPr>
              <a:t>4.74 x 10</a:t>
            </a:r>
            <a:r>
              <a:rPr lang="en-US" sz="2400" u="sng" baseline="30000">
                <a:solidFill>
                  <a:srgbClr val="993366"/>
                </a:solidFill>
              </a:rPr>
              <a:t>14 </a:t>
            </a:r>
            <a:r>
              <a:rPr lang="en-US" sz="2400" u="sng">
                <a:solidFill>
                  <a:srgbClr val="993366"/>
                </a:solidFill>
              </a:rPr>
              <a:t>Hz</a:t>
            </a:r>
          </a:p>
          <a:p>
            <a:pPr marL="609600" indent="-609600">
              <a:buFontTx/>
              <a:buNone/>
            </a:pPr>
            <a:r>
              <a:rPr lang="en-US" sz="2400">
                <a:solidFill>
                  <a:srgbClr val="993366"/>
                </a:solidFill>
              </a:rPr>
              <a:t>					i.e. </a:t>
            </a:r>
            <a:r>
              <a:rPr lang="en-US" sz="2400" u="sng">
                <a:solidFill>
                  <a:srgbClr val="993366"/>
                </a:solidFill>
              </a:rPr>
              <a:t>red</a:t>
            </a:r>
            <a:endParaRPr lang="en-US" sz="2400"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2057400" y="381000"/>
            <a:ext cx="54102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u="sng"/>
              <a:t>Clicker Question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228600"/>
            <a:ext cx="8229600" cy="792163"/>
          </a:xfrm>
        </p:spPr>
        <p:txBody>
          <a:bodyPr/>
          <a:lstStyle/>
          <a:p>
            <a:r>
              <a:rPr lang="en-US" sz="3200" u="sng"/>
              <a:t>Transparent materials</a:t>
            </a:r>
          </a:p>
        </p:txBody>
      </p:sp>
      <p:pic>
        <p:nvPicPr>
          <p:cNvPr id="44036" name="Picture 4" descr="26-06Figure_FIG"/>
          <p:cNvPicPr>
            <a:picLocks noGrp="1" noChangeAspect="1" noChangeArrowheads="1"/>
          </p:cNvPicPr>
          <p:nvPr>
            <p:ph sz="half" idx="2"/>
          </p:nvPr>
        </p:nvPicPr>
        <p:blipFill>
          <a:blip r:embed="rId3" cstate="print"/>
          <a:srcRect/>
          <a:stretch>
            <a:fillRect/>
          </a:stretch>
        </p:blipFill>
        <p:spPr>
          <a:xfrm>
            <a:off x="6477000" y="4748213"/>
            <a:ext cx="2362200" cy="2109787"/>
          </a:xfrm>
          <a:noFill/>
          <a:ln/>
        </p:spPr>
      </p:pic>
      <p:sp>
        <p:nvSpPr>
          <p:cNvPr id="44037" name="Text Box 5"/>
          <p:cNvSpPr txBox="1">
            <a:spLocks noChangeArrowheads="1"/>
          </p:cNvSpPr>
          <p:nvPr/>
        </p:nvSpPr>
        <p:spPr bwMode="auto">
          <a:xfrm>
            <a:off x="457200" y="1066800"/>
            <a:ext cx="8382000" cy="3785652"/>
          </a:xfrm>
          <a:prstGeom prst="rect">
            <a:avLst/>
          </a:prstGeom>
          <a:noFill/>
          <a:ln w="9525">
            <a:noFill/>
            <a:miter lim="800000"/>
            <a:headEnd/>
            <a:tailEnd/>
          </a:ln>
          <a:effectLst/>
        </p:spPr>
        <p:txBody>
          <a:bodyPr>
            <a:spAutoFit/>
          </a:bodyPr>
          <a:lstStyle/>
          <a:p>
            <a:pPr algn="l">
              <a:spcBef>
                <a:spcPct val="50000"/>
              </a:spcBef>
            </a:pPr>
            <a:r>
              <a:rPr lang="en-US" sz="2400" u="sng" dirty="0"/>
              <a:t>Simple model of atom:</a:t>
            </a:r>
            <a:r>
              <a:rPr lang="en-US" sz="2400" dirty="0"/>
              <a:t> think of electrons attached to nucleus with springs. Light makes these springs oscillate. </a:t>
            </a:r>
          </a:p>
          <a:p>
            <a:pPr algn="l">
              <a:spcBef>
                <a:spcPct val="50000"/>
              </a:spcBef>
              <a:buFontTx/>
              <a:buChar char="•"/>
            </a:pPr>
            <a:r>
              <a:rPr lang="en-US" sz="2400" dirty="0"/>
              <a:t> Different atoms/molecules have different  “spring strengths”  - so different natural frequencies. </a:t>
            </a:r>
          </a:p>
          <a:p>
            <a:pPr algn="l">
              <a:spcBef>
                <a:spcPct val="50000"/>
              </a:spcBef>
              <a:buFontTx/>
              <a:buChar char="•"/>
            </a:pPr>
            <a:r>
              <a:rPr lang="en-US" sz="2400" dirty="0">
                <a:solidFill>
                  <a:srgbClr val="0070C0"/>
                </a:solidFill>
              </a:rPr>
              <a:t> </a:t>
            </a:r>
            <a:r>
              <a:rPr lang="en-US" sz="2400" b="1" i="1" dirty="0">
                <a:solidFill>
                  <a:srgbClr val="0070C0"/>
                </a:solidFill>
              </a:rPr>
              <a:t>If this natural freq = that of impinging light</a:t>
            </a:r>
            <a:r>
              <a:rPr lang="en-US" sz="2400" dirty="0"/>
              <a:t>, </a:t>
            </a:r>
            <a:r>
              <a:rPr lang="en-US" sz="2400" dirty="0">
                <a:solidFill>
                  <a:srgbClr val="0070C0"/>
                </a:solidFill>
              </a:rPr>
              <a:t>resonance occurs</a:t>
            </a:r>
            <a:r>
              <a:rPr lang="en-US" sz="2400" dirty="0"/>
              <a:t> (recall </a:t>
            </a:r>
            <a:r>
              <a:rPr lang="en-US" sz="2400" dirty="0" err="1"/>
              <a:t>ch</a:t>
            </a:r>
            <a:r>
              <a:rPr lang="en-US" sz="2400" dirty="0"/>
              <a:t> 20) i.e. vibrations of electrons build up to high amplitudes, electrons hold on to the energy for “long” times, while passing it to other atoms via collisions, finally transferred to heat. </a:t>
            </a:r>
            <a:r>
              <a:rPr lang="en-US" sz="2400" b="1" i="1" dirty="0">
                <a:solidFill>
                  <a:srgbClr val="0070C0"/>
                </a:solidFill>
              </a:rPr>
              <a:t>Not</a:t>
            </a:r>
            <a:r>
              <a:rPr lang="en-US" sz="2400" b="1" dirty="0">
                <a:solidFill>
                  <a:srgbClr val="0070C0"/>
                </a:solidFill>
              </a:rPr>
              <a:t> </a:t>
            </a:r>
            <a:r>
              <a:rPr lang="en-US" sz="2400" b="1" i="1" dirty="0">
                <a:solidFill>
                  <a:srgbClr val="0070C0"/>
                </a:solidFill>
              </a:rPr>
              <a:t>transparent, </a:t>
            </a:r>
            <a:r>
              <a:rPr lang="en-US" sz="2400" b="1" i="1" dirty="0" err="1">
                <a:solidFill>
                  <a:srgbClr val="0070C0"/>
                </a:solidFill>
              </a:rPr>
              <a:t>i.e</a:t>
            </a:r>
            <a:r>
              <a:rPr lang="en-US" sz="2400" b="1" i="1" dirty="0">
                <a:solidFill>
                  <a:srgbClr val="0070C0"/>
                </a:solidFill>
              </a:rPr>
              <a:t> opaque</a:t>
            </a:r>
          </a:p>
        </p:txBody>
      </p:sp>
      <p:sp>
        <p:nvSpPr>
          <p:cNvPr id="44039" name="Rectangle 7"/>
          <p:cNvSpPr>
            <a:spLocks noChangeArrowheads="1"/>
          </p:cNvSpPr>
          <p:nvPr/>
        </p:nvSpPr>
        <p:spPr bwMode="auto">
          <a:xfrm>
            <a:off x="304800" y="5181600"/>
            <a:ext cx="5562600" cy="1187450"/>
          </a:xfrm>
          <a:prstGeom prst="rect">
            <a:avLst/>
          </a:prstGeom>
          <a:noFill/>
          <a:ln w="9525">
            <a:noFill/>
            <a:miter lim="800000"/>
            <a:headEnd/>
            <a:tailEnd/>
          </a:ln>
          <a:effectLst/>
        </p:spPr>
        <p:txBody>
          <a:bodyPr>
            <a:spAutoFit/>
          </a:bodyPr>
          <a:lstStyle/>
          <a:p>
            <a:pPr algn="l">
              <a:spcBef>
                <a:spcPct val="50000"/>
              </a:spcBef>
              <a:buFontTx/>
              <a:buChar char="•"/>
            </a:pPr>
            <a:r>
              <a:rPr lang="en-US" sz="2400"/>
              <a:t> So materials that are </a:t>
            </a:r>
            <a:r>
              <a:rPr lang="en-US" sz="2400" i="1"/>
              <a:t>opaque</a:t>
            </a:r>
            <a:r>
              <a:rPr lang="en-US" sz="2400"/>
              <a:t> to visible light, have natural frequencies in the range of visible light.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28600"/>
            <a:ext cx="8077200" cy="792163"/>
          </a:xfrm>
        </p:spPr>
        <p:txBody>
          <a:bodyPr/>
          <a:lstStyle/>
          <a:p>
            <a:r>
              <a:rPr lang="en-US" sz="3200" u="sng" dirty="0"/>
              <a:t>Transparent materials cont.</a:t>
            </a:r>
          </a:p>
        </p:txBody>
      </p:sp>
      <p:sp>
        <p:nvSpPr>
          <p:cNvPr id="21507" name="Rectangle 3"/>
          <p:cNvSpPr>
            <a:spLocks noGrp="1" noChangeArrowheads="1"/>
          </p:cNvSpPr>
          <p:nvPr>
            <p:ph type="body" sz="half" idx="1"/>
          </p:nvPr>
        </p:nvSpPr>
        <p:spPr>
          <a:xfrm>
            <a:off x="381000" y="838200"/>
            <a:ext cx="8458200" cy="4953000"/>
          </a:xfrm>
        </p:spPr>
        <p:txBody>
          <a:bodyPr/>
          <a:lstStyle/>
          <a:p>
            <a:r>
              <a:rPr lang="en-US" sz="2400" dirty="0"/>
              <a:t>Glass is transparent: its natural </a:t>
            </a:r>
            <a:r>
              <a:rPr lang="en-US" sz="2400" dirty="0" err="1"/>
              <a:t>freqs</a:t>
            </a:r>
            <a:r>
              <a:rPr lang="en-US" sz="2400" dirty="0"/>
              <a:t> are higher, in the ultraviolet range.	So glass is not transparent to ultraviolet. </a:t>
            </a:r>
          </a:p>
          <a:p>
            <a:pPr>
              <a:buFontTx/>
              <a:buNone/>
            </a:pPr>
            <a:r>
              <a:rPr lang="en-US" sz="2400" dirty="0"/>
              <a:t>	But </a:t>
            </a:r>
            <a:r>
              <a:rPr lang="en-US" sz="2400" i="1" dirty="0"/>
              <a:t>is</a:t>
            </a:r>
            <a:r>
              <a:rPr lang="en-US" sz="2400" dirty="0"/>
              <a:t> transparent to lower </a:t>
            </a:r>
            <a:r>
              <a:rPr lang="en-US" sz="2400" dirty="0" err="1"/>
              <a:t>freqs</a:t>
            </a:r>
            <a:r>
              <a:rPr lang="en-US" sz="2400" dirty="0"/>
              <a:t> i.e. visible spectrum.</a:t>
            </a:r>
          </a:p>
          <a:p>
            <a:pPr>
              <a:buFontTx/>
              <a:buNone/>
            </a:pPr>
            <a:endParaRPr lang="en-US" sz="2400" dirty="0"/>
          </a:p>
          <a:p>
            <a:r>
              <a:rPr lang="en-US" sz="2400" dirty="0">
                <a:solidFill>
                  <a:srgbClr val="0070C0"/>
                </a:solidFill>
              </a:rPr>
              <a:t>What happens in this off-resonance case? </a:t>
            </a:r>
          </a:p>
          <a:p>
            <a:pPr>
              <a:buFontTx/>
              <a:buNone/>
            </a:pPr>
            <a:r>
              <a:rPr lang="en-US" sz="2400" dirty="0"/>
              <a:t>	Atoms are forced into vibration but at less amplitude, so don’t hold on to the energy long enough to transfer much to other atoms through collisions. Less is transferred to heat; instead vibrating electrons </a:t>
            </a:r>
            <a:r>
              <a:rPr lang="en-US" sz="2400" i="1" dirty="0"/>
              <a:t>re-emit</a:t>
            </a:r>
            <a:r>
              <a:rPr lang="en-US" sz="2400" dirty="0"/>
              <a:t> it as light at same frequency of the impinging light. (see more next </a:t>
            </a:r>
            <a:r>
              <a:rPr lang="en-US" sz="2400" dirty="0" smtClean="0"/>
              <a:t>slides)</a:t>
            </a:r>
            <a:endParaRPr lang="en-US" sz="2400" dirty="0"/>
          </a:p>
          <a:p>
            <a:pPr>
              <a:buFontTx/>
              <a:buNone/>
            </a:pPr>
            <a:endParaRPr lang="en-US" sz="2400" dirty="0"/>
          </a:p>
          <a:p>
            <a:r>
              <a:rPr lang="en-US" sz="2400" dirty="0"/>
              <a:t>Infrared waves – frequencies lower than visible – can force vibrations of </a:t>
            </a:r>
            <a:r>
              <a:rPr lang="en-US" sz="2400" i="1" dirty="0"/>
              <a:t>atoms/molecules </a:t>
            </a:r>
            <a:r>
              <a:rPr lang="en-US" sz="2400" dirty="0"/>
              <a:t>as well as electrons in glass. Increases internal energy and temperature of glass. Often called </a:t>
            </a:r>
            <a:r>
              <a:rPr lang="en-US" sz="2400" i="1" dirty="0"/>
              <a:t>heat waves</a:t>
            </a: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143000"/>
          </a:xfrm>
        </p:spPr>
        <p:txBody>
          <a:bodyPr/>
          <a:lstStyle/>
          <a:p>
            <a:r>
              <a:rPr lang="en-US" sz="3200" b="1" u="sng"/>
              <a:t>Clicker Question</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914400"/>
          </a:xfrm>
        </p:spPr>
        <p:txBody>
          <a:bodyPr/>
          <a:lstStyle/>
          <a:p>
            <a:r>
              <a:rPr lang="en-US" sz="3200" u="sng" dirty="0"/>
              <a:t>Transparent materials cont.</a:t>
            </a:r>
          </a:p>
        </p:txBody>
      </p:sp>
      <p:pic>
        <p:nvPicPr>
          <p:cNvPr id="23556" name="Picture 4" descr="26-07Figure_FIG"/>
          <p:cNvPicPr>
            <a:picLocks noGrp="1" noChangeAspect="1" noChangeArrowheads="1"/>
          </p:cNvPicPr>
          <p:nvPr>
            <p:ph idx="1"/>
          </p:nvPr>
        </p:nvPicPr>
        <p:blipFill>
          <a:blip r:embed="rId3"/>
          <a:srcRect b="10680"/>
          <a:stretch>
            <a:fillRect/>
          </a:stretch>
        </p:blipFill>
        <p:spPr>
          <a:xfrm>
            <a:off x="1143000" y="2293938"/>
            <a:ext cx="6934200" cy="2460625"/>
          </a:xfrm>
          <a:noFill/>
          <a:ln/>
        </p:spPr>
      </p:pic>
      <p:sp>
        <p:nvSpPr>
          <p:cNvPr id="23558" name="Text Box 6"/>
          <p:cNvSpPr txBox="1">
            <a:spLocks noChangeArrowheads="1"/>
          </p:cNvSpPr>
          <p:nvPr/>
        </p:nvSpPr>
        <p:spPr bwMode="auto">
          <a:xfrm>
            <a:off x="0" y="762000"/>
            <a:ext cx="9144000" cy="1754326"/>
          </a:xfrm>
          <a:prstGeom prst="rect">
            <a:avLst/>
          </a:prstGeom>
          <a:noFill/>
          <a:ln w="9525">
            <a:noFill/>
            <a:miter lim="800000"/>
            <a:headEnd/>
            <a:tailEnd/>
          </a:ln>
          <a:effectLst/>
        </p:spPr>
        <p:txBody>
          <a:bodyPr>
            <a:spAutoFit/>
          </a:bodyPr>
          <a:lstStyle/>
          <a:p>
            <a:pPr algn="l">
              <a:spcBef>
                <a:spcPct val="50000"/>
              </a:spcBef>
              <a:buFontTx/>
              <a:buChar char="•"/>
            </a:pPr>
            <a:r>
              <a:rPr lang="en-US" dirty="0"/>
              <a:t>  </a:t>
            </a:r>
            <a:r>
              <a:rPr lang="en-US" sz="2400" dirty="0"/>
              <a:t>So: </a:t>
            </a:r>
            <a:r>
              <a:rPr lang="en-US" sz="2400" dirty="0">
                <a:solidFill>
                  <a:srgbClr val="0070C0"/>
                </a:solidFill>
              </a:rPr>
              <a:t>Light-transparent materials (like glass) have natural frequencies that don’t coincide with those of light</a:t>
            </a:r>
            <a:r>
              <a:rPr lang="en-US" sz="2400" dirty="0"/>
              <a:t>. The atoms re-emit after absorbing. </a:t>
            </a:r>
          </a:p>
          <a:p>
            <a:pPr algn="l">
              <a:spcBef>
                <a:spcPct val="50000"/>
              </a:spcBef>
            </a:pPr>
            <a:r>
              <a:rPr lang="en-US" sz="2400" dirty="0"/>
              <a:t>This re-emission is </a:t>
            </a:r>
            <a:r>
              <a:rPr lang="en-US" sz="2400" b="1" dirty="0"/>
              <a:t>time-delayed</a:t>
            </a:r>
            <a:r>
              <a:rPr lang="en-US" sz="2400" dirty="0"/>
              <a:t>:</a:t>
            </a:r>
          </a:p>
        </p:txBody>
      </p:sp>
      <p:sp>
        <p:nvSpPr>
          <p:cNvPr id="23559" name="Text Box 7"/>
          <p:cNvSpPr txBox="1">
            <a:spLocks noChangeArrowheads="1"/>
          </p:cNvSpPr>
          <p:nvPr/>
        </p:nvSpPr>
        <p:spPr bwMode="auto">
          <a:xfrm>
            <a:off x="381000" y="4572000"/>
            <a:ext cx="8763000" cy="2286000"/>
          </a:xfrm>
          <a:prstGeom prst="rect">
            <a:avLst/>
          </a:prstGeom>
          <a:noFill/>
          <a:ln w="9525">
            <a:noFill/>
            <a:miter lim="800000"/>
            <a:headEnd/>
            <a:tailEnd/>
          </a:ln>
          <a:effectLst/>
        </p:spPr>
        <p:txBody>
          <a:bodyPr>
            <a:spAutoFit/>
          </a:bodyPr>
          <a:lstStyle/>
          <a:p>
            <a:pPr algn="l">
              <a:spcBef>
                <a:spcPct val="50000"/>
              </a:spcBef>
              <a:buFontTx/>
              <a:buChar char="•"/>
            </a:pPr>
            <a:r>
              <a:rPr lang="en-US"/>
              <a:t> </a:t>
            </a:r>
            <a:r>
              <a:rPr lang="en-US" sz="2400"/>
              <a:t>This leads to speed of light being different in different media:</a:t>
            </a:r>
          </a:p>
          <a:p>
            <a:pPr algn="l">
              <a:spcBef>
                <a:spcPct val="50000"/>
              </a:spcBef>
            </a:pPr>
            <a:r>
              <a:rPr lang="en-US" sz="2000"/>
              <a:t>In vacuum, it’s </a:t>
            </a:r>
            <a:r>
              <a:rPr lang="en-US" sz="2000" i="1"/>
              <a:t>c</a:t>
            </a:r>
          </a:p>
          <a:p>
            <a:pPr algn="l">
              <a:spcBef>
                <a:spcPct val="50000"/>
              </a:spcBef>
            </a:pPr>
            <a:r>
              <a:rPr lang="en-US" sz="2000"/>
              <a:t>In air, only slightly less than </a:t>
            </a:r>
            <a:r>
              <a:rPr lang="en-US" sz="2000" i="1"/>
              <a:t>c</a:t>
            </a:r>
          </a:p>
          <a:p>
            <a:pPr algn="l">
              <a:spcBef>
                <a:spcPct val="50000"/>
              </a:spcBef>
            </a:pPr>
            <a:r>
              <a:rPr lang="en-US" sz="2000"/>
              <a:t>In water, it’s 0.75</a:t>
            </a:r>
            <a:r>
              <a:rPr lang="en-US" sz="2000" i="1"/>
              <a:t>c</a:t>
            </a:r>
          </a:p>
          <a:p>
            <a:pPr algn="l">
              <a:spcBef>
                <a:spcPct val="50000"/>
              </a:spcBef>
            </a:pPr>
            <a:r>
              <a:rPr lang="en-US" sz="2000"/>
              <a:t>In glass, 0.67</a:t>
            </a:r>
            <a:r>
              <a:rPr lang="en-US" sz="2000" i="1"/>
              <a:t>c</a:t>
            </a:r>
            <a:r>
              <a:rPr lang="en-US" sz="2000"/>
              <a:t> (but depends on type of glass)</a:t>
            </a:r>
          </a:p>
        </p:txBody>
      </p:sp>
      <p:sp>
        <p:nvSpPr>
          <p:cNvPr id="23561" name="AutoShape 9"/>
          <p:cNvSpPr>
            <a:spLocks/>
          </p:cNvSpPr>
          <p:nvPr/>
        </p:nvSpPr>
        <p:spPr bwMode="auto">
          <a:xfrm>
            <a:off x="5181600" y="5257800"/>
            <a:ext cx="381000" cy="1600200"/>
          </a:xfrm>
          <a:prstGeom prst="rightBrace">
            <a:avLst>
              <a:gd name="adj1" fmla="val 35000"/>
              <a:gd name="adj2" fmla="val 50000"/>
            </a:avLst>
          </a:prstGeom>
          <a:noFill/>
          <a:ln w="9525">
            <a:solidFill>
              <a:schemeClr val="tx1"/>
            </a:solidFill>
            <a:round/>
            <a:headEnd/>
            <a:tailEnd/>
          </a:ln>
          <a:effectLst/>
        </p:spPr>
        <p:txBody>
          <a:bodyPr wrap="none" anchor="ctr"/>
          <a:lstStyle/>
          <a:p>
            <a:endParaRPr lang="en-US"/>
          </a:p>
        </p:txBody>
      </p:sp>
      <p:sp>
        <p:nvSpPr>
          <p:cNvPr id="23562" name="Text Box 10"/>
          <p:cNvSpPr txBox="1">
            <a:spLocks noChangeArrowheads="1"/>
          </p:cNvSpPr>
          <p:nvPr/>
        </p:nvSpPr>
        <p:spPr bwMode="auto">
          <a:xfrm>
            <a:off x="5867400" y="5562600"/>
            <a:ext cx="2819400" cy="1006475"/>
          </a:xfrm>
          <a:prstGeom prst="rect">
            <a:avLst/>
          </a:prstGeom>
          <a:noFill/>
          <a:ln w="9525">
            <a:noFill/>
            <a:miter lim="800000"/>
            <a:headEnd/>
            <a:tailEnd/>
          </a:ln>
          <a:effectLst/>
        </p:spPr>
        <p:txBody>
          <a:bodyPr>
            <a:spAutoFit/>
          </a:bodyPr>
          <a:lstStyle/>
          <a:p>
            <a:pPr algn="l">
              <a:spcBef>
                <a:spcPct val="50000"/>
              </a:spcBef>
            </a:pPr>
            <a:r>
              <a:rPr lang="en-US" sz="2000"/>
              <a:t>When light emerges back into air, it travels again at original </a:t>
            </a:r>
            <a:r>
              <a:rPr lang="en-US" sz="2000" i="1"/>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1" grpId="0" animBg="1"/>
      <p:bldP spid="235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200" u="sng"/>
              <a:t>Questions</a:t>
            </a:r>
          </a:p>
        </p:txBody>
      </p:sp>
      <p:sp>
        <p:nvSpPr>
          <p:cNvPr id="14339" name="Rectangle 3"/>
          <p:cNvSpPr>
            <a:spLocks noGrp="1" noChangeArrowheads="1"/>
          </p:cNvSpPr>
          <p:nvPr>
            <p:ph type="body" idx="1"/>
          </p:nvPr>
        </p:nvSpPr>
        <p:spPr>
          <a:xfrm>
            <a:off x="457200" y="1371600"/>
            <a:ext cx="8229600" cy="4525963"/>
          </a:xfrm>
        </p:spPr>
        <p:txBody>
          <a:bodyPr/>
          <a:lstStyle/>
          <a:p>
            <a:pPr marL="609600" indent="-609600">
              <a:buFontTx/>
              <a:buAutoNum type="arabicParenBoth"/>
            </a:pPr>
            <a:r>
              <a:rPr lang="en-US" sz="2400" dirty="0"/>
              <a:t>Why in the sunlight is a black tar road hotter to the touch than a pane of window glass? </a:t>
            </a:r>
          </a:p>
          <a:p>
            <a:pPr marL="609600" indent="-609600">
              <a:buFontTx/>
              <a:buNone/>
            </a:pPr>
            <a:endParaRPr lang="en-US" sz="2400" dirty="0"/>
          </a:p>
          <a:p>
            <a:pPr marL="609600" indent="-609600">
              <a:buFontTx/>
              <a:buNone/>
            </a:pPr>
            <a:r>
              <a:rPr lang="en-US" sz="2400" dirty="0"/>
              <a:t>			</a:t>
            </a:r>
            <a:r>
              <a:rPr lang="en-US" sz="2400" dirty="0">
                <a:solidFill>
                  <a:srgbClr val="993366"/>
                </a:solidFill>
              </a:rPr>
              <a:t>Sunlight is absorbed and turned to internal energy in the road surface, but transmitted through the glass to somewhere else. </a:t>
            </a:r>
          </a:p>
          <a:p>
            <a:pPr marL="609600" indent="-609600">
              <a:buFontTx/>
              <a:buNone/>
            </a:pPr>
            <a:endParaRPr lang="en-US" sz="2400" dirty="0">
              <a:solidFill>
                <a:srgbClr val="993366"/>
              </a:solidFill>
            </a:endParaRPr>
          </a:p>
          <a:p>
            <a:pPr marL="609600" indent="-609600">
              <a:buFontTx/>
              <a:buAutoNum type="arabicParenBoth" startAt="2"/>
            </a:pPr>
            <a:r>
              <a:rPr lang="en-US" sz="2400" dirty="0"/>
              <a:t>Can you get </a:t>
            </a:r>
            <a:r>
              <a:rPr lang="en-US" sz="2400" dirty="0" smtClean="0"/>
              <a:t>sunburned </a:t>
            </a:r>
            <a:r>
              <a:rPr lang="en-US" sz="2400" dirty="0"/>
              <a:t>through a glass window?</a:t>
            </a:r>
          </a:p>
          <a:p>
            <a:pPr marL="609600" indent="-609600">
              <a:buFontTx/>
              <a:buAutoNum type="arabicParenBoth" startAt="2"/>
            </a:pPr>
            <a:endParaRPr lang="en-US" sz="2400" dirty="0"/>
          </a:p>
          <a:p>
            <a:pPr marL="609600" indent="-609600">
              <a:buFontTx/>
              <a:buNone/>
            </a:pPr>
            <a:r>
              <a:rPr lang="en-US" sz="2400" dirty="0"/>
              <a:t>			</a:t>
            </a:r>
            <a:r>
              <a:rPr lang="en-US" sz="2400" dirty="0">
                <a:solidFill>
                  <a:srgbClr val="993366"/>
                </a:solidFill>
              </a:rPr>
              <a:t>Glass is opaque to ultraviolet light, so won’t transmit it, so you won’t get </a:t>
            </a:r>
            <a:r>
              <a:rPr lang="en-US" sz="2400" dirty="0" smtClean="0">
                <a:solidFill>
                  <a:srgbClr val="993366"/>
                </a:solidFill>
              </a:rPr>
              <a:t>sunburned </a:t>
            </a:r>
            <a:r>
              <a:rPr lang="en-US" sz="2400" dirty="0">
                <a:solidFill>
                  <a:srgbClr val="993366"/>
                </a:solidFill>
              </a:rPr>
              <a:t>(although you might get hot! as light in the visible-range is transmitted and then you absorb it).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81000"/>
            <a:ext cx="8077200" cy="533400"/>
          </a:xfrm>
        </p:spPr>
        <p:txBody>
          <a:bodyPr/>
          <a:lstStyle/>
          <a:p>
            <a:r>
              <a:rPr lang="en-US" sz="3200" u="sng" dirty="0"/>
              <a:t>Opaque materials</a:t>
            </a:r>
          </a:p>
        </p:txBody>
      </p:sp>
      <p:sp>
        <p:nvSpPr>
          <p:cNvPr id="25603" name="Rectangle 3"/>
          <p:cNvSpPr>
            <a:spLocks noGrp="1" noChangeArrowheads="1"/>
          </p:cNvSpPr>
          <p:nvPr>
            <p:ph type="body" idx="1"/>
          </p:nvPr>
        </p:nvSpPr>
        <p:spPr>
          <a:xfrm>
            <a:off x="533400" y="1371600"/>
            <a:ext cx="8610600" cy="4267200"/>
          </a:xfrm>
        </p:spPr>
        <p:txBody>
          <a:bodyPr/>
          <a:lstStyle/>
          <a:p>
            <a:pPr>
              <a:lnSpc>
                <a:spcPct val="80000"/>
              </a:lnSpc>
            </a:pPr>
            <a:r>
              <a:rPr lang="en-US" sz="2400" dirty="0">
                <a:solidFill>
                  <a:srgbClr val="0070C0"/>
                </a:solidFill>
              </a:rPr>
              <a:t>Have natural frequencies in the visible range</a:t>
            </a:r>
            <a:r>
              <a:rPr lang="en-US" sz="2400" dirty="0"/>
              <a:t>, </a:t>
            </a:r>
            <a:r>
              <a:rPr lang="en-US" sz="2400" dirty="0" smtClean="0"/>
              <a:t>E.g. </a:t>
            </a:r>
            <a:r>
              <a:rPr lang="en-US" sz="2400" dirty="0"/>
              <a:t>books, you, tables, metals…</a:t>
            </a:r>
          </a:p>
          <a:p>
            <a:pPr>
              <a:lnSpc>
                <a:spcPct val="80000"/>
              </a:lnSpc>
              <a:buFontTx/>
              <a:buNone/>
            </a:pPr>
            <a:endParaRPr lang="en-US" sz="2400" dirty="0"/>
          </a:p>
          <a:p>
            <a:pPr>
              <a:lnSpc>
                <a:spcPct val="80000"/>
              </a:lnSpc>
            </a:pPr>
            <a:r>
              <a:rPr lang="en-US" sz="2400" dirty="0"/>
              <a:t>So, they absorb light without re-emitting it. </a:t>
            </a:r>
          </a:p>
          <a:p>
            <a:pPr>
              <a:lnSpc>
                <a:spcPct val="80000"/>
              </a:lnSpc>
            </a:pPr>
            <a:endParaRPr lang="en-US" sz="2400" dirty="0"/>
          </a:p>
          <a:p>
            <a:pPr>
              <a:lnSpc>
                <a:spcPct val="80000"/>
              </a:lnSpc>
            </a:pPr>
            <a:r>
              <a:rPr lang="en-US" sz="2400" dirty="0"/>
              <a:t>Light energy goes into random kinetic </a:t>
            </a:r>
            <a:r>
              <a:rPr lang="en-US" sz="2400" dirty="0" smtClean="0"/>
              <a:t>energy,  i.e. </a:t>
            </a:r>
            <a:r>
              <a:rPr lang="en-US" sz="2400" dirty="0"/>
              <a:t>heat. </a:t>
            </a:r>
          </a:p>
          <a:p>
            <a:pPr>
              <a:lnSpc>
                <a:spcPct val="80000"/>
              </a:lnSpc>
              <a:buFontTx/>
              <a:buNone/>
            </a:pPr>
            <a:endParaRPr lang="en-US" sz="2400" dirty="0"/>
          </a:p>
          <a:p>
            <a:pPr>
              <a:lnSpc>
                <a:spcPct val="80000"/>
              </a:lnSpc>
            </a:pPr>
            <a:r>
              <a:rPr lang="en-US" sz="2400" dirty="0"/>
              <a:t>Usually, not all the frequencies in the visible light spectrum are resonant -  those that aren’t, get </a:t>
            </a:r>
            <a:r>
              <a:rPr lang="en-US" sz="2400" dirty="0">
                <a:solidFill>
                  <a:srgbClr val="00B050"/>
                </a:solidFill>
              </a:rPr>
              <a:t>reflected</a:t>
            </a:r>
            <a:r>
              <a:rPr lang="en-US" sz="2400" dirty="0"/>
              <a:t>: this gives the object color (</a:t>
            </a:r>
            <a:r>
              <a:rPr lang="en-US" sz="2400" i="1" dirty="0"/>
              <a:t>see much more next chapter)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609600" y="609600"/>
            <a:ext cx="8229600" cy="5632311"/>
          </a:xfrm>
          <a:prstGeom prst="rect">
            <a:avLst/>
          </a:prstGeom>
          <a:noFill/>
          <a:ln w="9525">
            <a:noFill/>
            <a:miter lim="800000"/>
            <a:headEnd/>
            <a:tailEnd/>
          </a:ln>
          <a:effectLst/>
        </p:spPr>
        <p:txBody>
          <a:bodyPr>
            <a:spAutoFit/>
          </a:bodyPr>
          <a:lstStyle/>
          <a:p>
            <a:pPr algn="l"/>
            <a:r>
              <a:rPr lang="en-US" sz="2400" u="sng" dirty="0"/>
              <a:t>Some cases of interest:</a:t>
            </a:r>
          </a:p>
          <a:p>
            <a:pPr algn="l"/>
            <a:endParaRPr lang="en-US" sz="2400" u="sng" dirty="0"/>
          </a:p>
          <a:p>
            <a:pPr algn="l">
              <a:buFontTx/>
              <a:buChar char="•"/>
            </a:pPr>
            <a:r>
              <a:rPr lang="en-US" sz="2400" dirty="0"/>
              <a:t> </a:t>
            </a:r>
            <a:r>
              <a:rPr lang="en-US" sz="2400" dirty="0">
                <a:solidFill>
                  <a:srgbClr val="0070C0"/>
                </a:solidFill>
              </a:rPr>
              <a:t>Earth’s atmosphere </a:t>
            </a:r>
            <a:r>
              <a:rPr lang="en-US" sz="2400" dirty="0"/>
              <a:t>– transparent to some </a:t>
            </a:r>
            <a:r>
              <a:rPr lang="en-US" sz="2400" dirty="0" smtClean="0"/>
              <a:t>UV, </a:t>
            </a:r>
            <a:r>
              <a:rPr lang="en-US" sz="2400" dirty="0"/>
              <a:t>all visible, some infrared. But is (thankfully) opaque to high </a:t>
            </a:r>
            <a:r>
              <a:rPr lang="en-US" sz="2400" dirty="0" smtClean="0"/>
              <a:t>UV. </a:t>
            </a:r>
            <a:endParaRPr lang="en-US" sz="2400" dirty="0"/>
          </a:p>
          <a:p>
            <a:pPr algn="l"/>
            <a:r>
              <a:rPr lang="en-US" sz="2400" dirty="0"/>
              <a:t>	 - the small amount of </a:t>
            </a:r>
            <a:r>
              <a:rPr lang="en-US" sz="2400" dirty="0" smtClean="0"/>
              <a:t>UV </a:t>
            </a:r>
            <a:r>
              <a:rPr lang="en-US" sz="2400" dirty="0"/>
              <a:t>that does get through causes dangerous sunburn.</a:t>
            </a:r>
          </a:p>
          <a:p>
            <a:pPr algn="l"/>
            <a:r>
              <a:rPr lang="en-US" sz="2400" dirty="0"/>
              <a:t>	 - clouds are semi-transparent to </a:t>
            </a:r>
            <a:r>
              <a:rPr lang="en-US" sz="2400" dirty="0" smtClean="0"/>
              <a:t>UV, </a:t>
            </a:r>
            <a:r>
              <a:rPr lang="en-US" sz="2400" dirty="0"/>
              <a:t>so can still get </a:t>
            </a:r>
            <a:r>
              <a:rPr lang="en-US" sz="2400" dirty="0" smtClean="0"/>
              <a:t>sunburned </a:t>
            </a:r>
            <a:r>
              <a:rPr lang="en-US" sz="2400" dirty="0"/>
              <a:t>on a cloudy day.</a:t>
            </a:r>
          </a:p>
          <a:p>
            <a:pPr algn="l">
              <a:buFontTx/>
              <a:buChar char="•"/>
            </a:pPr>
            <a:endParaRPr lang="en-US" sz="2400" dirty="0"/>
          </a:p>
          <a:p>
            <a:pPr algn="l">
              <a:buFontTx/>
              <a:buChar char="•"/>
            </a:pPr>
            <a:r>
              <a:rPr lang="en-US" sz="2400" dirty="0">
                <a:solidFill>
                  <a:srgbClr val="0070C0"/>
                </a:solidFill>
              </a:rPr>
              <a:t> Water </a:t>
            </a:r>
            <a:r>
              <a:rPr lang="en-US" sz="2400" dirty="0"/>
              <a:t>– </a:t>
            </a:r>
            <a:r>
              <a:rPr lang="en-US" sz="2400" dirty="0" smtClean="0"/>
              <a:t>transparent in the visible. </a:t>
            </a:r>
          </a:p>
          <a:p>
            <a:pPr algn="l"/>
            <a:endParaRPr lang="en-US" sz="2400" dirty="0" smtClean="0"/>
          </a:p>
          <a:p>
            <a:pPr algn="l"/>
            <a:r>
              <a:rPr lang="en-US" sz="2400" dirty="0" smtClean="0"/>
              <a:t> - This </a:t>
            </a:r>
            <a:r>
              <a:rPr lang="en-US" sz="2400" dirty="0"/>
              <a:t>explains why objects look darker when wet:</a:t>
            </a:r>
          </a:p>
          <a:p>
            <a:pPr algn="l"/>
            <a:r>
              <a:rPr lang="en-US" sz="2400" dirty="0" smtClean="0"/>
              <a:t>Light </a:t>
            </a:r>
            <a:r>
              <a:rPr lang="en-US" sz="2400" dirty="0"/>
              <a:t>is absorbed and re-emitted, bouncing around inside wet region; each bounce loses some energy to material. So less light enters your eye – looks darker.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077200" cy="868362"/>
          </a:xfrm>
        </p:spPr>
        <p:txBody>
          <a:bodyPr/>
          <a:lstStyle/>
          <a:p>
            <a:r>
              <a:rPr lang="en-US" sz="3200" u="sng"/>
              <a:t>Light: preliminaries</a:t>
            </a:r>
          </a:p>
        </p:txBody>
      </p:sp>
      <p:sp>
        <p:nvSpPr>
          <p:cNvPr id="7171" name="Rectangle 3"/>
          <p:cNvSpPr>
            <a:spLocks noGrp="1" noChangeArrowheads="1"/>
          </p:cNvSpPr>
          <p:nvPr>
            <p:ph type="body" idx="1"/>
          </p:nvPr>
        </p:nvSpPr>
        <p:spPr>
          <a:xfrm>
            <a:off x="381000" y="1219200"/>
            <a:ext cx="8763000" cy="4525963"/>
          </a:xfrm>
        </p:spPr>
        <p:txBody>
          <a:bodyPr/>
          <a:lstStyle/>
          <a:p>
            <a:r>
              <a:rPr lang="en-US" sz="2400" dirty="0"/>
              <a:t>Light is the only thing we actually see – </a:t>
            </a:r>
            <a:r>
              <a:rPr lang="en-US" sz="2400" dirty="0" smtClean="0"/>
              <a:t>e.g</a:t>
            </a:r>
            <a:r>
              <a:rPr lang="en-US" sz="2400" dirty="0"/>
              <a:t>. When I “see” you, I am actually seeing light reflected off you. </a:t>
            </a:r>
          </a:p>
          <a:p>
            <a:endParaRPr lang="en-US" sz="2400" dirty="0"/>
          </a:p>
          <a:p>
            <a:r>
              <a:rPr lang="en-US" sz="2400" dirty="0"/>
              <a:t>Light is a transverse wave (recall earlier), whose origin is </a:t>
            </a:r>
            <a:r>
              <a:rPr lang="en-US" sz="2400" i="1" dirty="0">
                <a:solidFill>
                  <a:srgbClr val="0070C0"/>
                </a:solidFill>
              </a:rPr>
              <a:t>accelerating electrons</a:t>
            </a:r>
            <a:r>
              <a:rPr lang="en-US" sz="2400" i="1" dirty="0"/>
              <a:t>, </a:t>
            </a:r>
            <a:r>
              <a:rPr lang="en-US" sz="2400" dirty="0" smtClean="0"/>
              <a:t>e.g. </a:t>
            </a:r>
            <a:r>
              <a:rPr lang="en-US" sz="2400" dirty="0"/>
              <a:t>in the sun</a:t>
            </a:r>
          </a:p>
          <a:p>
            <a:endParaRPr lang="en-US" sz="2400" dirty="0"/>
          </a:p>
          <a:p>
            <a:r>
              <a:rPr lang="en-US" sz="2400" dirty="0"/>
              <a:t>Accelerating electrons not only can produce light, but also radio waves, microwaves, x-rays…. Grouped together as </a:t>
            </a:r>
            <a:r>
              <a:rPr lang="en-US" sz="2400" i="1" dirty="0">
                <a:solidFill>
                  <a:srgbClr val="0070C0"/>
                </a:solidFill>
              </a:rPr>
              <a:t>electromagnetic waves</a:t>
            </a:r>
            <a:r>
              <a:rPr lang="en-US" sz="2400" dirty="0"/>
              <a:t>.</a:t>
            </a:r>
            <a:r>
              <a:rPr lang="en-US" sz="2400" i="1" dirty="0"/>
              <a:t> </a:t>
            </a:r>
          </a:p>
          <a:p>
            <a:endParaRPr lang="en-US" sz="2400" i="1" dirty="0"/>
          </a:p>
          <a:p>
            <a:r>
              <a:rPr lang="en-US" sz="2400" dirty="0"/>
              <a:t>Different types of electromagnetic waves differ in their frequency (and wavelength):  light is just a small part of the electromagnetic spectrum with certain frequency range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04800"/>
            <a:ext cx="8229600" cy="762000"/>
          </a:xfrm>
        </p:spPr>
        <p:txBody>
          <a:bodyPr/>
          <a:lstStyle/>
          <a:p>
            <a:r>
              <a:rPr lang="en-US" sz="3200" u="sng" dirty="0"/>
              <a:t>Shadows</a:t>
            </a:r>
          </a:p>
        </p:txBody>
      </p:sp>
      <p:sp>
        <p:nvSpPr>
          <p:cNvPr id="26627" name="Rectangle 3"/>
          <p:cNvSpPr>
            <a:spLocks noGrp="1" noChangeArrowheads="1"/>
          </p:cNvSpPr>
          <p:nvPr>
            <p:ph type="body" idx="1"/>
          </p:nvPr>
        </p:nvSpPr>
        <p:spPr>
          <a:xfrm>
            <a:off x="381000" y="1219200"/>
            <a:ext cx="8763000" cy="5943600"/>
          </a:xfrm>
        </p:spPr>
        <p:txBody>
          <a:bodyPr/>
          <a:lstStyle/>
          <a:p>
            <a:pPr>
              <a:lnSpc>
                <a:spcPct val="80000"/>
              </a:lnSpc>
            </a:pPr>
            <a:r>
              <a:rPr lang="en-US" sz="2400" dirty="0"/>
              <a:t>A thin beam of light is called a </a:t>
            </a:r>
            <a:r>
              <a:rPr lang="en-US" sz="2400" i="1" dirty="0">
                <a:solidFill>
                  <a:srgbClr val="0070C0"/>
                </a:solidFill>
              </a:rPr>
              <a:t>ray</a:t>
            </a:r>
            <a:r>
              <a:rPr lang="en-US" sz="2400" dirty="0"/>
              <a:t>.</a:t>
            </a:r>
          </a:p>
          <a:p>
            <a:pPr>
              <a:lnSpc>
                <a:spcPct val="80000"/>
              </a:lnSpc>
            </a:pPr>
            <a:endParaRPr lang="en-US" sz="2400" dirty="0">
              <a:solidFill>
                <a:srgbClr val="0070C0"/>
              </a:solidFill>
            </a:endParaRPr>
          </a:p>
          <a:p>
            <a:pPr>
              <a:lnSpc>
                <a:spcPct val="80000"/>
              </a:lnSpc>
            </a:pPr>
            <a:r>
              <a:rPr lang="en-US" sz="2400" i="1" dirty="0">
                <a:solidFill>
                  <a:srgbClr val="0070C0"/>
                </a:solidFill>
              </a:rPr>
              <a:t>Shadow</a:t>
            </a:r>
            <a:r>
              <a:rPr lang="en-US" sz="2400" dirty="0">
                <a:solidFill>
                  <a:srgbClr val="0070C0"/>
                </a:solidFill>
              </a:rPr>
              <a:t> </a:t>
            </a:r>
            <a:r>
              <a:rPr lang="en-US" sz="2400" dirty="0"/>
              <a:t>= region where light rays cannot reach </a:t>
            </a:r>
            <a:r>
              <a:rPr lang="en-US" sz="2400" dirty="0" smtClean="0"/>
              <a:t>e.g. </a:t>
            </a:r>
            <a:r>
              <a:rPr lang="en-US" sz="2400" dirty="0"/>
              <a:t>caused by an obstacle in the path of the light.</a:t>
            </a:r>
          </a:p>
          <a:p>
            <a:pPr>
              <a:lnSpc>
                <a:spcPct val="80000"/>
              </a:lnSpc>
            </a:pPr>
            <a:endParaRPr lang="en-US" sz="2400" dirty="0"/>
          </a:p>
          <a:p>
            <a:pPr>
              <a:lnSpc>
                <a:spcPct val="80000"/>
              </a:lnSpc>
            </a:pPr>
            <a:r>
              <a:rPr lang="en-US" sz="2400" dirty="0"/>
              <a:t>Sharp shadows are from large far-away light source, or from a small nearby one.</a:t>
            </a:r>
          </a:p>
          <a:p>
            <a:pPr>
              <a:lnSpc>
                <a:spcPct val="80000"/>
              </a:lnSpc>
            </a:pPr>
            <a:endParaRPr lang="en-US" sz="2400" dirty="0"/>
          </a:p>
          <a:p>
            <a:pPr>
              <a:lnSpc>
                <a:spcPct val="80000"/>
              </a:lnSpc>
            </a:pPr>
            <a:r>
              <a:rPr lang="en-US" sz="2400" dirty="0"/>
              <a:t>Blurry shadows – from large nearby source. If too big, no shadow. </a:t>
            </a:r>
          </a:p>
          <a:p>
            <a:pPr>
              <a:lnSpc>
                <a:spcPct val="80000"/>
              </a:lnSpc>
            </a:pPr>
            <a:endParaRPr lang="en-US" sz="2400" dirty="0"/>
          </a:p>
          <a:p>
            <a:pPr>
              <a:lnSpc>
                <a:spcPct val="80000"/>
              </a:lnSpc>
              <a:buFontTx/>
              <a:buNone/>
            </a:pPr>
            <a:r>
              <a:rPr lang="en-US" sz="2400" b="1" dirty="0" smtClean="0"/>
              <a:t>E.g.</a:t>
            </a:r>
            <a:r>
              <a:rPr lang="en-US" sz="2400" dirty="0" smtClean="0"/>
              <a:t> </a:t>
            </a:r>
            <a:r>
              <a:rPr lang="en-US" sz="2400" dirty="0"/>
              <a:t>Move a pen from near the LCD </a:t>
            </a:r>
            <a:r>
              <a:rPr lang="en-US" sz="2400" dirty="0" smtClean="0"/>
              <a:t>projector (or a light bulb) </a:t>
            </a:r>
            <a:r>
              <a:rPr lang="en-US" sz="2400" dirty="0"/>
              <a:t>to further away – shadow on screen </a:t>
            </a:r>
            <a:r>
              <a:rPr lang="en-US" sz="2400" dirty="0" smtClean="0"/>
              <a:t>(or wall) gets </a:t>
            </a:r>
            <a:r>
              <a:rPr lang="en-US" sz="2400" dirty="0"/>
              <a:t>sharper.</a:t>
            </a:r>
          </a:p>
          <a:p>
            <a:pPr>
              <a:lnSpc>
                <a:spcPct val="8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381000"/>
            <a:ext cx="8229600" cy="762000"/>
          </a:xfrm>
        </p:spPr>
        <p:txBody>
          <a:bodyPr/>
          <a:lstStyle/>
          <a:p>
            <a:r>
              <a:rPr lang="en-US" sz="3200" u="sng" dirty="0"/>
              <a:t>Shadows cont.</a:t>
            </a:r>
          </a:p>
        </p:txBody>
      </p:sp>
      <p:sp>
        <p:nvSpPr>
          <p:cNvPr id="51203" name="Rectangle 3"/>
          <p:cNvSpPr>
            <a:spLocks noGrp="1" noChangeArrowheads="1"/>
          </p:cNvSpPr>
          <p:nvPr>
            <p:ph type="body" idx="1"/>
          </p:nvPr>
        </p:nvSpPr>
        <p:spPr>
          <a:xfrm>
            <a:off x="0" y="914400"/>
            <a:ext cx="8763000" cy="5943600"/>
          </a:xfrm>
        </p:spPr>
        <p:txBody>
          <a:bodyPr/>
          <a:lstStyle/>
          <a:p>
            <a:pPr>
              <a:lnSpc>
                <a:spcPct val="80000"/>
              </a:lnSpc>
            </a:pPr>
            <a:endParaRPr lang="en-US" sz="2400" dirty="0"/>
          </a:p>
          <a:p>
            <a:pPr>
              <a:lnSpc>
                <a:spcPct val="80000"/>
              </a:lnSpc>
            </a:pPr>
            <a:r>
              <a:rPr lang="en-US" sz="2400" u="sng" dirty="0"/>
              <a:t>Question: </a:t>
            </a:r>
            <a:r>
              <a:rPr lang="en-US" sz="2400" dirty="0"/>
              <a:t>Why is there no definite shadow of your hand when you hold it high above your desk?</a:t>
            </a:r>
          </a:p>
          <a:p>
            <a:pPr>
              <a:lnSpc>
                <a:spcPct val="80000"/>
              </a:lnSpc>
            </a:pPr>
            <a:endParaRPr lang="en-US" sz="2400" dirty="0"/>
          </a:p>
          <a:p>
            <a:pPr>
              <a:lnSpc>
                <a:spcPct val="80000"/>
              </a:lnSpc>
              <a:buFontTx/>
              <a:buNone/>
            </a:pPr>
            <a:r>
              <a:rPr lang="en-US" sz="2400" dirty="0"/>
              <a:t>			</a:t>
            </a:r>
            <a:r>
              <a:rPr lang="en-US" sz="2400" dirty="0">
                <a:solidFill>
                  <a:srgbClr val="993366"/>
                </a:solidFill>
              </a:rPr>
              <a:t>Because of the many different light sources in the room - the shadow cast by one source is illuminated by another light source.</a:t>
            </a:r>
            <a:endParaRPr lang="en-US" sz="2400" dirty="0"/>
          </a:p>
          <a:p>
            <a:pPr>
              <a:lnSpc>
                <a:spcPct val="80000"/>
              </a:lnSpc>
            </a:pPr>
            <a:endParaRPr lang="en-US" sz="2400" dirty="0"/>
          </a:p>
          <a:p>
            <a:pPr>
              <a:lnSpc>
                <a:spcPct val="80000"/>
              </a:lnSpc>
            </a:pPr>
            <a:endParaRPr lang="en-US" sz="2400" dirty="0"/>
          </a:p>
          <a:p>
            <a:pPr>
              <a:lnSpc>
                <a:spcPct val="80000"/>
              </a:lnSpc>
            </a:pPr>
            <a:r>
              <a:rPr lang="en-US" sz="2400" i="1" dirty="0">
                <a:solidFill>
                  <a:srgbClr val="0070C0"/>
                </a:solidFill>
              </a:rPr>
              <a:t>Umbra</a:t>
            </a:r>
            <a:r>
              <a:rPr lang="en-US" sz="2400" i="1" dirty="0"/>
              <a:t> </a:t>
            </a:r>
            <a:r>
              <a:rPr lang="en-US" sz="2400" dirty="0"/>
              <a:t>= total shadow; </a:t>
            </a:r>
            <a:r>
              <a:rPr lang="en-US" sz="2400" i="1" dirty="0">
                <a:solidFill>
                  <a:srgbClr val="0070C0"/>
                </a:solidFill>
              </a:rPr>
              <a:t>penumbra</a:t>
            </a:r>
            <a:r>
              <a:rPr lang="en-US" sz="2400" dirty="0"/>
              <a:t> = partial shadow – how do we get penumbras?</a:t>
            </a:r>
          </a:p>
          <a:p>
            <a:pPr>
              <a:lnSpc>
                <a:spcPct val="80000"/>
              </a:lnSpc>
              <a:buFontTx/>
              <a:buNone/>
            </a:pPr>
            <a:endParaRPr lang="en-US" sz="2400" dirty="0"/>
          </a:p>
          <a:p>
            <a:pPr>
              <a:lnSpc>
                <a:spcPct val="80000"/>
              </a:lnSpc>
              <a:buFontTx/>
              <a:buNone/>
            </a:pPr>
            <a:r>
              <a:rPr lang="en-US" sz="2400" dirty="0"/>
              <a:t>	</a:t>
            </a:r>
            <a:r>
              <a:rPr lang="en-US" sz="2400" dirty="0" smtClean="0"/>
              <a:t>e.g. </a:t>
            </a:r>
            <a:r>
              <a:rPr lang="en-US" sz="2400" dirty="0"/>
              <a:t>where some of the light is blocked and light from another source fills it in. Or when light from a large source is only partly blocked.</a:t>
            </a:r>
          </a:p>
          <a:p>
            <a:pPr>
              <a:lnSpc>
                <a:spcPct val="8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715963"/>
          </a:xfrm>
        </p:spPr>
        <p:txBody>
          <a:bodyPr/>
          <a:lstStyle/>
          <a:p>
            <a:r>
              <a:rPr lang="en-US" sz="3200" u="sng" dirty="0"/>
              <a:t>Shadows of the earth and moon</a:t>
            </a:r>
          </a:p>
        </p:txBody>
      </p:sp>
      <p:sp>
        <p:nvSpPr>
          <p:cNvPr id="27651" name="Rectangle 3"/>
          <p:cNvSpPr>
            <a:spLocks noGrp="1" noChangeArrowheads="1"/>
          </p:cNvSpPr>
          <p:nvPr>
            <p:ph type="body" sz="half" idx="1"/>
          </p:nvPr>
        </p:nvSpPr>
        <p:spPr>
          <a:xfrm>
            <a:off x="457200" y="685800"/>
            <a:ext cx="8686800" cy="914400"/>
          </a:xfrm>
        </p:spPr>
        <p:txBody>
          <a:bodyPr/>
          <a:lstStyle/>
          <a:p>
            <a:r>
              <a:rPr lang="en-US" sz="2400"/>
              <a:t>Both earth and moon cast shadows when sunlight incident</a:t>
            </a:r>
          </a:p>
          <a:p>
            <a:r>
              <a:rPr lang="en-US" sz="2400"/>
              <a:t>When one passes into the shadow of the other –  </a:t>
            </a:r>
            <a:r>
              <a:rPr lang="en-US" sz="2400" i="1"/>
              <a:t>eclipse</a:t>
            </a:r>
            <a:r>
              <a:rPr lang="en-US" sz="2400"/>
              <a:t>:</a:t>
            </a:r>
          </a:p>
        </p:txBody>
      </p:sp>
      <p:pic>
        <p:nvPicPr>
          <p:cNvPr id="27652" name="Picture 4" descr="26-12Figure_FIG"/>
          <p:cNvPicPr>
            <a:picLocks noGrp="1" noChangeAspect="1" noChangeArrowheads="1"/>
          </p:cNvPicPr>
          <p:nvPr>
            <p:ph sz="quarter" idx="2"/>
          </p:nvPr>
        </p:nvPicPr>
        <p:blipFill>
          <a:blip r:embed="rId3"/>
          <a:srcRect b="4189"/>
          <a:stretch>
            <a:fillRect/>
          </a:stretch>
        </p:blipFill>
        <p:spPr>
          <a:xfrm>
            <a:off x="838200" y="1676400"/>
            <a:ext cx="4800600" cy="4079875"/>
          </a:xfrm>
          <a:noFill/>
          <a:ln/>
        </p:spPr>
      </p:pic>
      <p:sp>
        <p:nvSpPr>
          <p:cNvPr id="27654" name="Line 6"/>
          <p:cNvSpPr>
            <a:spLocks noChangeShapeType="1"/>
          </p:cNvSpPr>
          <p:nvPr/>
        </p:nvSpPr>
        <p:spPr bwMode="auto">
          <a:xfrm flipH="1">
            <a:off x="5562600" y="1447800"/>
            <a:ext cx="1905000" cy="1371600"/>
          </a:xfrm>
          <a:prstGeom prst="line">
            <a:avLst/>
          </a:prstGeom>
          <a:noFill/>
          <a:ln w="9525">
            <a:solidFill>
              <a:schemeClr val="tx1"/>
            </a:solidFill>
            <a:round/>
            <a:headEnd/>
            <a:tailEnd type="triangle" w="med" len="med"/>
          </a:ln>
          <a:effectLst/>
        </p:spPr>
        <p:txBody>
          <a:bodyPr/>
          <a:lstStyle/>
          <a:p>
            <a:endParaRPr lang="en-US"/>
          </a:p>
        </p:txBody>
      </p:sp>
      <p:sp>
        <p:nvSpPr>
          <p:cNvPr id="27655" name="Line 7"/>
          <p:cNvSpPr>
            <a:spLocks noChangeShapeType="1"/>
          </p:cNvSpPr>
          <p:nvPr/>
        </p:nvSpPr>
        <p:spPr bwMode="auto">
          <a:xfrm flipH="1">
            <a:off x="5410200" y="1524000"/>
            <a:ext cx="2286000" cy="3048000"/>
          </a:xfrm>
          <a:prstGeom prst="line">
            <a:avLst/>
          </a:prstGeom>
          <a:noFill/>
          <a:ln w="9525">
            <a:solidFill>
              <a:schemeClr val="tx1"/>
            </a:solidFill>
            <a:round/>
            <a:headEnd/>
            <a:tailEnd type="triangle" w="med" len="med"/>
          </a:ln>
          <a:effectLst/>
        </p:spPr>
        <p:txBody>
          <a:bodyPr/>
          <a:lstStyle/>
          <a:p>
            <a:endParaRPr lang="en-US"/>
          </a:p>
        </p:txBody>
      </p:sp>
      <p:sp>
        <p:nvSpPr>
          <p:cNvPr id="27656" name="Line 8"/>
          <p:cNvSpPr>
            <a:spLocks noChangeShapeType="1"/>
          </p:cNvSpPr>
          <p:nvPr/>
        </p:nvSpPr>
        <p:spPr bwMode="auto">
          <a:xfrm flipV="1">
            <a:off x="5410200" y="4495800"/>
            <a:ext cx="838200" cy="533400"/>
          </a:xfrm>
          <a:prstGeom prst="line">
            <a:avLst/>
          </a:prstGeom>
          <a:noFill/>
          <a:ln w="9525">
            <a:solidFill>
              <a:schemeClr val="tx1"/>
            </a:solidFill>
            <a:round/>
            <a:headEnd/>
            <a:tailEnd type="triangle" w="med" len="med"/>
          </a:ln>
          <a:effectLst/>
        </p:spPr>
        <p:txBody>
          <a:bodyPr/>
          <a:lstStyle/>
          <a:p>
            <a:endParaRPr lang="en-US"/>
          </a:p>
        </p:txBody>
      </p:sp>
      <p:sp>
        <p:nvSpPr>
          <p:cNvPr id="27657" name="Text Box 9"/>
          <p:cNvSpPr txBox="1">
            <a:spLocks noChangeArrowheads="1"/>
          </p:cNvSpPr>
          <p:nvPr/>
        </p:nvSpPr>
        <p:spPr bwMode="auto">
          <a:xfrm>
            <a:off x="6248400" y="3870325"/>
            <a:ext cx="2895600" cy="2987675"/>
          </a:xfrm>
          <a:prstGeom prst="rect">
            <a:avLst/>
          </a:prstGeom>
          <a:noFill/>
          <a:ln w="9525">
            <a:noFill/>
            <a:miter lim="800000"/>
            <a:headEnd/>
            <a:tailEnd/>
          </a:ln>
          <a:effectLst/>
        </p:spPr>
        <p:txBody>
          <a:bodyPr>
            <a:spAutoFit/>
          </a:bodyPr>
          <a:lstStyle/>
          <a:p>
            <a:pPr algn="l">
              <a:spcBef>
                <a:spcPct val="50000"/>
              </a:spcBef>
            </a:pPr>
            <a:r>
              <a:rPr lang="en-US" sz="2000" i="1" dirty="0"/>
              <a:t>Demonstrates umbra </a:t>
            </a:r>
            <a:r>
              <a:rPr lang="en-US" sz="2000" i="1" dirty="0" err="1"/>
              <a:t>vs</a:t>
            </a:r>
            <a:r>
              <a:rPr lang="en-US" sz="2000" i="1" dirty="0"/>
              <a:t> penumbra:</a:t>
            </a:r>
          </a:p>
          <a:p>
            <a:pPr algn="l">
              <a:spcBef>
                <a:spcPct val="50000"/>
              </a:spcBef>
            </a:pPr>
            <a:r>
              <a:rPr lang="en-US" sz="2000" dirty="0"/>
              <a:t>Sun is so big that some parts of earth are in the umbra  - see complete darkness - whereas others are in penumbra – see partial eclipse (crescent)</a:t>
            </a:r>
          </a:p>
        </p:txBody>
      </p:sp>
      <p:pic>
        <p:nvPicPr>
          <p:cNvPr id="27658" name="Picture 10" descr="26-13Figure_FIG"/>
          <p:cNvPicPr>
            <a:picLocks noGrp="1" noChangeAspect="1" noChangeArrowheads="1"/>
          </p:cNvPicPr>
          <p:nvPr>
            <p:ph sz="quarter" idx="3"/>
          </p:nvPr>
        </p:nvPicPr>
        <p:blipFill>
          <a:blip r:embed="rId4"/>
          <a:srcRect/>
          <a:stretch>
            <a:fillRect/>
          </a:stretch>
        </p:blipFill>
        <p:spPr>
          <a:xfrm>
            <a:off x="1752600" y="5741988"/>
            <a:ext cx="4038600" cy="1116012"/>
          </a:xfrm>
          <a:noFill/>
          <a:ln/>
        </p:spPr>
      </p:pic>
      <p:sp>
        <p:nvSpPr>
          <p:cNvPr id="27660" name="Line 12"/>
          <p:cNvSpPr>
            <a:spLocks noChangeShapeType="1"/>
          </p:cNvSpPr>
          <p:nvPr/>
        </p:nvSpPr>
        <p:spPr bwMode="auto">
          <a:xfrm flipH="1">
            <a:off x="5486400" y="4953000"/>
            <a:ext cx="762000" cy="838200"/>
          </a:xfrm>
          <a:prstGeom prst="line">
            <a:avLst/>
          </a:prstGeom>
          <a:noFill/>
          <a:ln w="9525">
            <a:solidFill>
              <a:schemeClr val="tx1"/>
            </a:solidFill>
            <a:round/>
            <a:headEnd/>
            <a:tailEnd type="triangle" w="med" len="med"/>
          </a:ln>
          <a:effectLst/>
        </p:spPr>
        <p:txBody>
          <a:bodyPr/>
          <a:lstStyle/>
          <a:p>
            <a:endParaRPr lang="en-US"/>
          </a:p>
        </p:txBody>
      </p:sp>
      <p:sp>
        <p:nvSpPr>
          <p:cNvPr id="2" name="TextBox 1"/>
          <p:cNvSpPr txBox="1"/>
          <p:nvPr/>
        </p:nvSpPr>
        <p:spPr>
          <a:xfrm>
            <a:off x="3200400" y="5334000"/>
            <a:ext cx="1676400" cy="369332"/>
          </a:xfrm>
          <a:prstGeom prst="rect">
            <a:avLst/>
          </a:prstGeom>
          <a:noFill/>
        </p:spPr>
        <p:txBody>
          <a:bodyPr wrap="square" rtlCol="0">
            <a:spAutoFit/>
          </a:bodyPr>
          <a:lstStyle/>
          <a:p>
            <a:r>
              <a:rPr lang="en-US" dirty="0">
                <a:solidFill>
                  <a:srgbClr val="0070C0"/>
                </a:solidFill>
              </a:rPr>
              <a:t>s</a:t>
            </a:r>
            <a:r>
              <a:rPr lang="en-US" dirty="0" smtClean="0">
                <a:solidFill>
                  <a:srgbClr val="0070C0"/>
                </a:solidFill>
              </a:rPr>
              <a:t>olar eclipse</a:t>
            </a:r>
            <a:endParaRPr lang="en-US" dirty="0">
              <a:solidFill>
                <a:srgbClr val="0070C0"/>
              </a:solidFill>
            </a:endParaRPr>
          </a:p>
        </p:txBody>
      </p:sp>
      <p:sp>
        <p:nvSpPr>
          <p:cNvPr id="3" name="TextBox 2"/>
          <p:cNvSpPr txBox="1"/>
          <p:nvPr/>
        </p:nvSpPr>
        <p:spPr>
          <a:xfrm>
            <a:off x="3912010" y="2467531"/>
            <a:ext cx="1600200" cy="369332"/>
          </a:xfrm>
          <a:prstGeom prst="rect">
            <a:avLst/>
          </a:prstGeom>
          <a:noFill/>
        </p:spPr>
        <p:txBody>
          <a:bodyPr wrap="square" rtlCol="0">
            <a:spAutoFit/>
          </a:bodyPr>
          <a:lstStyle/>
          <a:p>
            <a:r>
              <a:rPr lang="en-US" dirty="0">
                <a:solidFill>
                  <a:srgbClr val="0070C0"/>
                </a:solidFill>
              </a:rPr>
              <a:t>l</a:t>
            </a:r>
            <a:r>
              <a:rPr lang="en-US" dirty="0" smtClean="0">
                <a:solidFill>
                  <a:srgbClr val="0070C0"/>
                </a:solidFill>
              </a:rPr>
              <a:t>unar eclipse</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6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6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5" grpId="0" animBg="1"/>
      <p:bldP spid="27656" grpId="0" animBg="1"/>
      <p:bldP spid="27657" grpId="0"/>
      <p:bldP spid="27660" grpId="0" animBg="1"/>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153400" cy="715963"/>
          </a:xfrm>
        </p:spPr>
        <p:txBody>
          <a:bodyPr/>
          <a:lstStyle/>
          <a:p>
            <a:r>
              <a:rPr lang="en-US" sz="3200" u="sng"/>
              <a:t>Questions</a:t>
            </a:r>
          </a:p>
        </p:txBody>
      </p:sp>
      <p:sp>
        <p:nvSpPr>
          <p:cNvPr id="28675" name="Rectangle 3"/>
          <p:cNvSpPr>
            <a:spLocks noGrp="1" noChangeArrowheads="1"/>
          </p:cNvSpPr>
          <p:nvPr>
            <p:ph type="body" idx="1"/>
          </p:nvPr>
        </p:nvSpPr>
        <p:spPr>
          <a:xfrm>
            <a:off x="304800" y="685800"/>
            <a:ext cx="8382000" cy="5562600"/>
          </a:xfrm>
        </p:spPr>
        <p:txBody>
          <a:bodyPr/>
          <a:lstStyle/>
          <a:p>
            <a:pPr marL="609600" indent="-609600">
              <a:lnSpc>
                <a:spcPct val="90000"/>
              </a:lnSpc>
              <a:buFontTx/>
              <a:buAutoNum type="arabicParenBoth"/>
            </a:pPr>
            <a:r>
              <a:rPr lang="en-US" sz="2400" dirty="0"/>
              <a:t>Why do you not cast a shadow on the ground on an overcast day?</a:t>
            </a:r>
          </a:p>
          <a:p>
            <a:pPr marL="609600" indent="-609600">
              <a:lnSpc>
                <a:spcPct val="90000"/>
              </a:lnSpc>
              <a:buFontTx/>
              <a:buNone/>
            </a:pPr>
            <a:r>
              <a:rPr lang="en-US" sz="2400" dirty="0"/>
              <a:t>	</a:t>
            </a:r>
            <a:r>
              <a:rPr lang="en-US" sz="2000" dirty="0">
                <a:solidFill>
                  <a:srgbClr val="993366"/>
                </a:solidFill>
              </a:rPr>
              <a:t>A relatively small light  and distant source such as the sun casts a relatively sharp shadow. On an overcast day, the primary sun is blocked and the whole sky (the “secondary” light source), illuminates you. The source is now so big that no shadow is seen. </a:t>
            </a:r>
          </a:p>
          <a:p>
            <a:pPr marL="609600" indent="-609600">
              <a:lnSpc>
                <a:spcPct val="90000"/>
              </a:lnSpc>
              <a:buFontTx/>
              <a:buNone/>
            </a:pPr>
            <a:endParaRPr lang="en-US" sz="2000" dirty="0">
              <a:solidFill>
                <a:srgbClr val="993366"/>
              </a:solidFill>
            </a:endParaRPr>
          </a:p>
          <a:p>
            <a:pPr marL="609600" indent="-609600">
              <a:lnSpc>
                <a:spcPct val="90000"/>
              </a:lnSpc>
              <a:buFontTx/>
              <a:buAutoNum type="arabicParenBoth" startAt="2"/>
            </a:pPr>
            <a:r>
              <a:rPr lang="en-US" sz="2400" dirty="0"/>
              <a:t>Lunar eclipses are always eclipses of a full moon. </a:t>
            </a:r>
            <a:r>
              <a:rPr lang="en-US" sz="2400" dirty="0" err="1"/>
              <a:t>i.e</a:t>
            </a:r>
            <a:r>
              <a:rPr lang="en-US" sz="2400" dirty="0"/>
              <a:t> moon is full just before and after the earth’s shadow passes over it. Why? Can we have a lunar eclipse when we have a half-moon?</a:t>
            </a:r>
          </a:p>
          <a:p>
            <a:pPr marL="609600" indent="-609600">
              <a:lnSpc>
                <a:spcPct val="90000"/>
              </a:lnSpc>
              <a:buFontTx/>
              <a:buNone/>
            </a:pPr>
            <a:r>
              <a:rPr lang="en-US" sz="2400" dirty="0"/>
              <a:t>	</a:t>
            </a:r>
            <a:r>
              <a:rPr lang="en-US" sz="2000" dirty="0">
                <a:solidFill>
                  <a:srgbClr val="993366"/>
                </a:solidFill>
              </a:rPr>
              <a:t>Lunar eclipse is perfect alignment of Sun-Earth-Moon.  Not-quite-perfect alignment gives Earth observers a full view of the moon since the sunny-side of the moon is facing the night-side of the Earth.</a:t>
            </a:r>
          </a:p>
          <a:p>
            <a:pPr marL="609600" indent="-609600">
              <a:lnSpc>
                <a:spcPct val="90000"/>
              </a:lnSpc>
              <a:buFontTx/>
              <a:buNone/>
            </a:pPr>
            <a:r>
              <a:rPr lang="en-US" sz="2400" dirty="0">
                <a:solidFill>
                  <a:srgbClr val="993366"/>
                </a:solidFill>
              </a:rPr>
              <a:t>	</a:t>
            </a:r>
            <a:r>
              <a:rPr lang="en-US" sz="2000" dirty="0">
                <a:solidFill>
                  <a:srgbClr val="993366"/>
                </a:solidFill>
              </a:rPr>
              <a:t>We cannot have a half-moon eclipse, since at </a:t>
            </a:r>
            <a:r>
              <a:rPr lang="en-US" sz="2000" dirty="0" err="1">
                <a:solidFill>
                  <a:srgbClr val="993366"/>
                </a:solidFill>
              </a:rPr>
              <a:t>halfmoon</a:t>
            </a:r>
            <a:r>
              <a:rPr lang="en-US" sz="2000" dirty="0">
                <a:solidFill>
                  <a:srgbClr val="993366"/>
                </a:solidFill>
              </a:rPr>
              <a:t>, the lines from Earth to moon and from Earth to sun are at right angles, so shadow of the Earth does not fall on the moon.</a:t>
            </a:r>
          </a:p>
          <a:p>
            <a:pPr marL="609600" indent="-609600">
              <a:lnSpc>
                <a:spcPct val="90000"/>
              </a:lnSpc>
              <a:buFontTx/>
              <a:buNone/>
            </a:pPr>
            <a:r>
              <a:rPr lang="en-US" sz="2000" dirty="0">
                <a:solidFill>
                  <a:srgbClr val="993366"/>
                </a:solidFill>
              </a:rPr>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4800"/>
            <a:ext cx="6324600" cy="523220"/>
          </a:xfrm>
          <a:prstGeom prst="rect">
            <a:avLst/>
          </a:prstGeom>
          <a:noFill/>
        </p:spPr>
        <p:txBody>
          <a:bodyPr wrap="square" rtlCol="0">
            <a:spAutoFit/>
          </a:bodyPr>
          <a:lstStyle/>
          <a:p>
            <a:r>
              <a:rPr lang="en-US" sz="2800" b="1" dirty="0" smtClean="0"/>
              <a:t>Clicker Question</a:t>
            </a:r>
            <a:endParaRPr lang="en-US" sz="2800" b="1" dirty="0"/>
          </a:p>
        </p:txBody>
      </p:sp>
    </p:spTree>
    <p:extLst>
      <p:ext uri="{BB962C8B-B14F-4D97-AF65-F5344CB8AC3E}">
        <p14:creationId xmlns:p14="http://schemas.microsoft.com/office/powerpoint/2010/main" val="776760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8229600" cy="1143000"/>
          </a:xfrm>
        </p:spPr>
        <p:txBody>
          <a:bodyPr/>
          <a:lstStyle/>
          <a:p>
            <a:r>
              <a:rPr lang="en-US" sz="3200" u="sng" dirty="0"/>
              <a:t>The Eye</a:t>
            </a:r>
          </a:p>
        </p:txBody>
      </p:sp>
      <p:pic>
        <p:nvPicPr>
          <p:cNvPr id="31748" name="Picture 4" descr="26-14Figure_FIG"/>
          <p:cNvPicPr>
            <a:picLocks noGrp="1" noChangeAspect="1" noChangeArrowheads="1"/>
          </p:cNvPicPr>
          <p:nvPr>
            <p:ph idx="1"/>
          </p:nvPr>
        </p:nvPicPr>
        <p:blipFill>
          <a:blip r:embed="rId3"/>
          <a:srcRect/>
          <a:stretch>
            <a:fillRect/>
          </a:stretch>
        </p:blipFill>
        <p:spPr>
          <a:xfrm>
            <a:off x="2438400" y="2667000"/>
            <a:ext cx="3590925" cy="3657600"/>
          </a:xfrm>
          <a:noFill/>
          <a:ln/>
        </p:spPr>
      </p:pic>
      <p:sp>
        <p:nvSpPr>
          <p:cNvPr id="31750" name="Text Box 6"/>
          <p:cNvSpPr txBox="1">
            <a:spLocks noChangeArrowheads="1"/>
          </p:cNvSpPr>
          <p:nvPr/>
        </p:nvSpPr>
        <p:spPr bwMode="auto">
          <a:xfrm>
            <a:off x="5029200" y="304800"/>
            <a:ext cx="4114800" cy="457200"/>
          </a:xfrm>
          <a:prstGeom prst="rect">
            <a:avLst/>
          </a:prstGeom>
          <a:noFill/>
          <a:ln w="9525">
            <a:noFill/>
            <a:miter lim="800000"/>
            <a:headEnd/>
            <a:tailEnd/>
          </a:ln>
          <a:effectLst/>
        </p:spPr>
        <p:txBody>
          <a:bodyPr>
            <a:spAutoFit/>
          </a:bodyPr>
          <a:lstStyle/>
          <a:p>
            <a:pPr algn="l">
              <a:spcBef>
                <a:spcPct val="50000"/>
              </a:spcBef>
            </a:pPr>
            <a:r>
              <a:rPr lang="en-US" sz="2400"/>
              <a:t>is what we detect light with:</a:t>
            </a:r>
          </a:p>
        </p:txBody>
      </p:sp>
      <p:sp>
        <p:nvSpPr>
          <p:cNvPr id="31751" name="Text Box 7"/>
          <p:cNvSpPr txBox="1">
            <a:spLocks noChangeArrowheads="1"/>
          </p:cNvSpPr>
          <p:nvPr/>
        </p:nvSpPr>
        <p:spPr bwMode="auto">
          <a:xfrm>
            <a:off x="304800" y="1371600"/>
            <a:ext cx="2895600" cy="1311275"/>
          </a:xfrm>
          <a:prstGeom prst="rect">
            <a:avLst/>
          </a:prstGeom>
          <a:noFill/>
          <a:ln w="9525">
            <a:noFill/>
            <a:miter lim="800000"/>
            <a:headEnd/>
            <a:tailEnd/>
          </a:ln>
          <a:effectLst/>
        </p:spPr>
        <p:txBody>
          <a:bodyPr>
            <a:spAutoFit/>
          </a:bodyPr>
          <a:lstStyle/>
          <a:p>
            <a:pPr algn="l">
              <a:spcBef>
                <a:spcPct val="50000"/>
              </a:spcBef>
            </a:pPr>
            <a:r>
              <a:rPr lang="en-US" sz="2000" b="1" dirty="0">
                <a:solidFill>
                  <a:srgbClr val="0070C0"/>
                </a:solidFill>
              </a:rPr>
              <a:t>Cornea</a:t>
            </a:r>
            <a:r>
              <a:rPr lang="en-US" sz="2000" dirty="0"/>
              <a:t> -transparent cover, through which light enters and bends to enter pupil…</a:t>
            </a:r>
          </a:p>
        </p:txBody>
      </p:sp>
      <p:sp>
        <p:nvSpPr>
          <p:cNvPr id="31753" name="Text Box 9"/>
          <p:cNvSpPr txBox="1">
            <a:spLocks noChangeArrowheads="1"/>
          </p:cNvSpPr>
          <p:nvPr/>
        </p:nvSpPr>
        <p:spPr bwMode="auto">
          <a:xfrm>
            <a:off x="1371600" y="4876800"/>
            <a:ext cx="1219200" cy="1158875"/>
          </a:xfrm>
          <a:prstGeom prst="rect">
            <a:avLst/>
          </a:prstGeom>
          <a:noFill/>
          <a:ln w="9525">
            <a:noFill/>
            <a:miter lim="800000"/>
            <a:headEnd/>
            <a:tailEnd/>
          </a:ln>
          <a:effectLst/>
        </p:spPr>
        <p:txBody>
          <a:bodyPr>
            <a:spAutoFit/>
          </a:bodyPr>
          <a:lstStyle/>
          <a:p>
            <a:pPr algn="l">
              <a:spcBef>
                <a:spcPct val="50000"/>
              </a:spcBef>
            </a:pPr>
            <a:r>
              <a:rPr lang="en-US" sz="2000" b="1"/>
              <a:t>Pupil</a:t>
            </a:r>
          </a:p>
          <a:p>
            <a:pPr algn="l">
              <a:spcBef>
                <a:spcPct val="50000"/>
              </a:spcBef>
            </a:pPr>
            <a:r>
              <a:rPr lang="en-US" sz="2000"/>
              <a:t>(aperture in iris)</a:t>
            </a:r>
          </a:p>
        </p:txBody>
      </p:sp>
      <p:sp>
        <p:nvSpPr>
          <p:cNvPr id="31754" name="Line 10"/>
          <p:cNvSpPr>
            <a:spLocks noChangeShapeType="1"/>
          </p:cNvSpPr>
          <p:nvPr/>
        </p:nvSpPr>
        <p:spPr bwMode="auto">
          <a:xfrm flipV="1">
            <a:off x="2286000" y="4495800"/>
            <a:ext cx="914400" cy="457200"/>
          </a:xfrm>
          <a:prstGeom prst="line">
            <a:avLst/>
          </a:prstGeom>
          <a:noFill/>
          <a:ln w="9525">
            <a:solidFill>
              <a:schemeClr val="accent2"/>
            </a:solidFill>
            <a:round/>
            <a:headEnd/>
            <a:tailEnd type="triangle" w="med" len="med"/>
          </a:ln>
          <a:effectLst/>
        </p:spPr>
        <p:txBody>
          <a:bodyPr/>
          <a:lstStyle/>
          <a:p>
            <a:endParaRPr lang="en-US"/>
          </a:p>
        </p:txBody>
      </p:sp>
      <p:sp>
        <p:nvSpPr>
          <p:cNvPr id="31755" name="Line 11"/>
          <p:cNvSpPr>
            <a:spLocks noChangeShapeType="1"/>
          </p:cNvSpPr>
          <p:nvPr/>
        </p:nvSpPr>
        <p:spPr bwMode="auto">
          <a:xfrm>
            <a:off x="1905000" y="2667000"/>
            <a:ext cx="533400" cy="228600"/>
          </a:xfrm>
          <a:prstGeom prst="line">
            <a:avLst/>
          </a:prstGeom>
          <a:noFill/>
          <a:ln w="9525">
            <a:solidFill>
              <a:schemeClr val="accent2"/>
            </a:solidFill>
            <a:round/>
            <a:headEnd/>
            <a:tailEnd type="triangle" w="med" len="med"/>
          </a:ln>
          <a:effectLst/>
        </p:spPr>
        <p:txBody>
          <a:bodyPr/>
          <a:lstStyle/>
          <a:p>
            <a:endParaRPr lang="en-US"/>
          </a:p>
        </p:txBody>
      </p:sp>
      <p:sp>
        <p:nvSpPr>
          <p:cNvPr id="31756" name="Text Box 12"/>
          <p:cNvSpPr txBox="1">
            <a:spLocks noChangeArrowheads="1"/>
          </p:cNvSpPr>
          <p:nvPr/>
        </p:nvSpPr>
        <p:spPr bwMode="auto">
          <a:xfrm>
            <a:off x="3886200" y="1066800"/>
            <a:ext cx="1981200" cy="1616075"/>
          </a:xfrm>
          <a:prstGeom prst="rect">
            <a:avLst/>
          </a:prstGeom>
          <a:noFill/>
          <a:ln w="9525">
            <a:noFill/>
            <a:miter lim="800000"/>
            <a:headEnd/>
            <a:tailEnd/>
          </a:ln>
          <a:effectLst/>
        </p:spPr>
        <p:txBody>
          <a:bodyPr>
            <a:spAutoFit/>
          </a:bodyPr>
          <a:lstStyle/>
          <a:p>
            <a:pPr algn="l">
              <a:spcBef>
                <a:spcPct val="50000"/>
              </a:spcBef>
            </a:pPr>
            <a:r>
              <a:rPr lang="en-US" sz="2000" b="1" dirty="0">
                <a:solidFill>
                  <a:srgbClr val="0070C0"/>
                </a:solidFill>
              </a:rPr>
              <a:t>Lens</a:t>
            </a:r>
            <a:r>
              <a:rPr lang="en-US" sz="2000" dirty="0"/>
              <a:t> does most of the bending to focus images onto the retina.</a:t>
            </a:r>
          </a:p>
        </p:txBody>
      </p:sp>
      <p:sp>
        <p:nvSpPr>
          <p:cNvPr id="31757" name="Line 13"/>
          <p:cNvSpPr>
            <a:spLocks noChangeShapeType="1"/>
          </p:cNvSpPr>
          <p:nvPr/>
        </p:nvSpPr>
        <p:spPr bwMode="auto">
          <a:xfrm flipH="1">
            <a:off x="4114800" y="2743200"/>
            <a:ext cx="228600" cy="1219200"/>
          </a:xfrm>
          <a:prstGeom prst="line">
            <a:avLst/>
          </a:prstGeom>
          <a:noFill/>
          <a:ln w="9525">
            <a:solidFill>
              <a:schemeClr val="accent2"/>
            </a:solidFill>
            <a:round/>
            <a:headEnd/>
            <a:tailEnd type="triangle" w="med" len="med"/>
          </a:ln>
          <a:effectLst/>
        </p:spPr>
        <p:txBody>
          <a:bodyPr/>
          <a:lstStyle/>
          <a:p>
            <a:endParaRPr lang="en-US"/>
          </a:p>
        </p:txBody>
      </p:sp>
      <p:sp>
        <p:nvSpPr>
          <p:cNvPr id="31758" name="Text Box 14"/>
          <p:cNvSpPr txBox="1">
            <a:spLocks noChangeArrowheads="1"/>
          </p:cNvSpPr>
          <p:nvPr/>
        </p:nvSpPr>
        <p:spPr bwMode="auto">
          <a:xfrm>
            <a:off x="6248400" y="1828800"/>
            <a:ext cx="2895600" cy="2987675"/>
          </a:xfrm>
          <a:prstGeom prst="rect">
            <a:avLst/>
          </a:prstGeom>
          <a:noFill/>
          <a:ln w="9525">
            <a:noFill/>
            <a:miter lim="800000"/>
            <a:headEnd/>
            <a:tailEnd/>
          </a:ln>
          <a:effectLst/>
        </p:spPr>
        <p:txBody>
          <a:bodyPr>
            <a:spAutoFit/>
          </a:bodyPr>
          <a:lstStyle/>
          <a:p>
            <a:pPr algn="l">
              <a:spcBef>
                <a:spcPct val="50000"/>
              </a:spcBef>
            </a:pPr>
            <a:r>
              <a:rPr lang="en-US" sz="2000" b="1" dirty="0">
                <a:solidFill>
                  <a:srgbClr val="0070C0"/>
                </a:solidFill>
              </a:rPr>
              <a:t>Retina</a:t>
            </a:r>
            <a:r>
              <a:rPr lang="en-US" sz="2000" dirty="0"/>
              <a:t> is very sensitive to light, made of  “antennae” called </a:t>
            </a:r>
            <a:r>
              <a:rPr lang="en-US" sz="2000" b="1" dirty="0"/>
              <a:t>rods</a:t>
            </a:r>
            <a:r>
              <a:rPr lang="en-US" sz="2000" dirty="0"/>
              <a:t> and </a:t>
            </a:r>
            <a:r>
              <a:rPr lang="en-US" sz="2000" b="1" dirty="0"/>
              <a:t>cones </a:t>
            </a:r>
            <a:r>
              <a:rPr lang="en-US" sz="2000" dirty="0"/>
              <a:t>(see next slide). Not uniform. </a:t>
            </a:r>
          </a:p>
          <a:p>
            <a:pPr algn="l">
              <a:spcBef>
                <a:spcPct val="50000"/>
              </a:spcBef>
            </a:pPr>
            <a:r>
              <a:rPr lang="en-US" sz="2000" b="1" dirty="0">
                <a:solidFill>
                  <a:srgbClr val="0070C0"/>
                </a:solidFill>
              </a:rPr>
              <a:t>Fovea</a:t>
            </a:r>
            <a:r>
              <a:rPr lang="en-US" sz="2000" dirty="0"/>
              <a:t> is most concentrated – so images most distinct here.</a:t>
            </a:r>
          </a:p>
        </p:txBody>
      </p:sp>
      <p:sp>
        <p:nvSpPr>
          <p:cNvPr id="31759" name="Line 15"/>
          <p:cNvSpPr>
            <a:spLocks noChangeShapeType="1"/>
          </p:cNvSpPr>
          <p:nvPr/>
        </p:nvSpPr>
        <p:spPr bwMode="auto">
          <a:xfrm flipH="1">
            <a:off x="5257800" y="3124200"/>
            <a:ext cx="1066800" cy="457200"/>
          </a:xfrm>
          <a:prstGeom prst="line">
            <a:avLst/>
          </a:prstGeom>
          <a:noFill/>
          <a:ln w="9525">
            <a:solidFill>
              <a:schemeClr val="accent2"/>
            </a:solidFill>
            <a:round/>
            <a:headEnd/>
            <a:tailEnd type="triangle" w="med" len="med"/>
          </a:ln>
          <a:effectLst/>
        </p:spPr>
        <p:txBody>
          <a:bodyPr/>
          <a:lstStyle/>
          <a:p>
            <a:endParaRPr lang="en-US"/>
          </a:p>
        </p:txBody>
      </p:sp>
      <p:sp>
        <p:nvSpPr>
          <p:cNvPr id="31760" name="Text Box 16"/>
          <p:cNvSpPr txBox="1">
            <a:spLocks noChangeArrowheads="1"/>
          </p:cNvSpPr>
          <p:nvPr/>
        </p:nvSpPr>
        <p:spPr bwMode="auto">
          <a:xfrm>
            <a:off x="5867400" y="4937125"/>
            <a:ext cx="3276600" cy="1920875"/>
          </a:xfrm>
          <a:prstGeom prst="rect">
            <a:avLst/>
          </a:prstGeom>
          <a:noFill/>
          <a:ln w="9525">
            <a:noFill/>
            <a:miter lim="800000"/>
            <a:headEnd/>
            <a:tailEnd/>
          </a:ln>
          <a:effectLst/>
        </p:spPr>
        <p:txBody>
          <a:bodyPr>
            <a:spAutoFit/>
          </a:bodyPr>
          <a:lstStyle/>
          <a:p>
            <a:pPr algn="l">
              <a:spcBef>
                <a:spcPct val="50000"/>
              </a:spcBef>
            </a:pPr>
            <a:r>
              <a:rPr lang="en-US" sz="2000" b="1" dirty="0">
                <a:solidFill>
                  <a:srgbClr val="0070C0"/>
                </a:solidFill>
              </a:rPr>
              <a:t>Blind spot</a:t>
            </a:r>
            <a:r>
              <a:rPr lang="en-US" sz="2000" dirty="0">
                <a:solidFill>
                  <a:srgbClr val="0070C0"/>
                </a:solidFill>
              </a:rPr>
              <a:t> </a:t>
            </a:r>
            <a:r>
              <a:rPr lang="en-US" sz="2000" dirty="0"/>
              <a:t>– no rods and cones -  optic nerve exits here. Try the fun </a:t>
            </a:r>
            <a:r>
              <a:rPr lang="en-US" sz="2000" dirty="0" err="1"/>
              <a:t>expt</a:t>
            </a:r>
            <a:r>
              <a:rPr lang="en-US" sz="2000" dirty="0"/>
              <a:t> (26.15) in your book !! Image disappears if focused on blind spot.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7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7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3" grpId="0"/>
      <p:bldP spid="31754" grpId="0" animBg="1"/>
      <p:bldP spid="31755" grpId="0" animBg="1"/>
      <p:bldP spid="31756" grpId="0"/>
      <p:bldP spid="31757" grpId="0" animBg="1"/>
      <p:bldP spid="31758" grpId="0"/>
      <p:bldP spid="31759" grpId="0" animBg="1"/>
      <p:bldP spid="317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077200" cy="715963"/>
          </a:xfrm>
        </p:spPr>
        <p:txBody>
          <a:bodyPr/>
          <a:lstStyle/>
          <a:p>
            <a:r>
              <a:rPr lang="en-US" sz="3200" u="sng" dirty="0"/>
              <a:t>More on the eye</a:t>
            </a:r>
          </a:p>
        </p:txBody>
      </p:sp>
      <p:sp>
        <p:nvSpPr>
          <p:cNvPr id="33795" name="Rectangle 3"/>
          <p:cNvSpPr>
            <a:spLocks noGrp="1" noChangeArrowheads="1"/>
          </p:cNvSpPr>
          <p:nvPr>
            <p:ph type="body" sz="half" idx="1"/>
          </p:nvPr>
        </p:nvSpPr>
        <p:spPr>
          <a:xfrm>
            <a:off x="228600" y="990600"/>
            <a:ext cx="8915400" cy="3505200"/>
          </a:xfrm>
        </p:spPr>
        <p:txBody>
          <a:bodyPr/>
          <a:lstStyle/>
          <a:p>
            <a:pPr>
              <a:lnSpc>
                <a:spcPct val="90000"/>
              </a:lnSpc>
            </a:pPr>
            <a:r>
              <a:rPr lang="en-US" sz="2400" b="1" dirty="0">
                <a:solidFill>
                  <a:srgbClr val="0070C0"/>
                </a:solidFill>
              </a:rPr>
              <a:t>Rods</a:t>
            </a:r>
            <a:r>
              <a:rPr lang="en-US" sz="2400" dirty="0"/>
              <a:t>  - mostly towards periphery of retina</a:t>
            </a:r>
          </a:p>
          <a:p>
            <a:pPr>
              <a:lnSpc>
                <a:spcPct val="90000"/>
              </a:lnSpc>
              <a:buFontTx/>
              <a:buNone/>
            </a:pPr>
            <a:r>
              <a:rPr lang="en-US" sz="2400" dirty="0"/>
              <a:t>		   - sensitive to light or dark but not color.</a:t>
            </a:r>
          </a:p>
          <a:p>
            <a:pPr>
              <a:lnSpc>
                <a:spcPct val="90000"/>
              </a:lnSpc>
              <a:buFontTx/>
              <a:buNone/>
            </a:pPr>
            <a:endParaRPr lang="en-US" sz="2400" dirty="0"/>
          </a:p>
          <a:p>
            <a:pPr>
              <a:lnSpc>
                <a:spcPct val="90000"/>
              </a:lnSpc>
            </a:pPr>
            <a:r>
              <a:rPr lang="en-US" sz="2400" b="1" dirty="0">
                <a:solidFill>
                  <a:srgbClr val="0070C0"/>
                </a:solidFill>
              </a:rPr>
              <a:t>Cones </a:t>
            </a:r>
            <a:r>
              <a:rPr lang="en-US" sz="2400" dirty="0"/>
              <a:t> - 3 types, depending on whether they detect high-freq, intermediate-freq, or low-freq.</a:t>
            </a:r>
          </a:p>
          <a:p>
            <a:pPr>
              <a:lnSpc>
                <a:spcPct val="90000"/>
              </a:lnSpc>
              <a:buFontTx/>
              <a:buNone/>
            </a:pPr>
            <a:r>
              <a:rPr lang="en-US" sz="2400" dirty="0"/>
              <a:t>	 - denser towards the fovea, and most dense there. </a:t>
            </a:r>
          </a:p>
          <a:p>
            <a:pPr>
              <a:lnSpc>
                <a:spcPct val="90000"/>
              </a:lnSpc>
              <a:buFontTx/>
              <a:buNone/>
            </a:pPr>
            <a:r>
              <a:rPr lang="en-US" sz="2400" dirty="0"/>
              <a:t>	 - detect color</a:t>
            </a:r>
          </a:p>
          <a:p>
            <a:pPr>
              <a:lnSpc>
                <a:spcPct val="90000"/>
              </a:lnSpc>
              <a:buFontTx/>
              <a:buNone/>
            </a:pPr>
            <a:r>
              <a:rPr lang="en-US" sz="2400" dirty="0"/>
              <a:t>	-  need more energy than rods before they “fire” an impulse</a:t>
            </a:r>
          </a:p>
          <a:p>
            <a:pPr>
              <a:lnSpc>
                <a:spcPct val="90000"/>
              </a:lnSpc>
              <a:buFontTx/>
              <a:buNone/>
            </a:pPr>
            <a:endParaRPr lang="en-US" sz="2400" dirty="0"/>
          </a:p>
          <a:p>
            <a:pPr>
              <a:lnSpc>
                <a:spcPct val="90000"/>
              </a:lnSpc>
            </a:pPr>
            <a:r>
              <a:rPr lang="en-US" sz="2400" dirty="0"/>
              <a:t>So, cones don’t detect low </a:t>
            </a:r>
            <a:r>
              <a:rPr lang="en-US" sz="2400" dirty="0" smtClean="0"/>
              <a:t>intensities, e.g. at night, it's </a:t>
            </a:r>
            <a:r>
              <a:rPr lang="en-US" sz="2400" dirty="0"/>
              <a:t>your rods that do the seeing.</a:t>
            </a:r>
          </a:p>
          <a:p>
            <a:pPr>
              <a:lnSpc>
                <a:spcPct val="90000"/>
              </a:lnSpc>
            </a:pPr>
            <a:r>
              <a:rPr lang="en-US" sz="2400" dirty="0"/>
              <a:t>If want to see detail and color of object, focus it on the fovea.</a:t>
            </a:r>
          </a:p>
          <a:p>
            <a:pPr>
              <a:lnSpc>
                <a:spcPct val="90000"/>
              </a:lnSpc>
            </a:pPr>
            <a:r>
              <a:rPr lang="en-US" sz="2400" dirty="0"/>
              <a:t>In contrast, at periphery of vision, can’t tell what color objects are (…next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04800"/>
            <a:ext cx="8077200" cy="715963"/>
          </a:xfrm>
        </p:spPr>
        <p:txBody>
          <a:bodyPr/>
          <a:lstStyle/>
          <a:p>
            <a:r>
              <a:rPr lang="en-US" sz="3200" u="sng"/>
              <a:t>More on the eye</a:t>
            </a:r>
          </a:p>
        </p:txBody>
      </p:sp>
      <p:pic>
        <p:nvPicPr>
          <p:cNvPr id="40964" name="Picture 4" descr="26-17Figure_FIG"/>
          <p:cNvPicPr>
            <a:picLocks noGrp="1" noChangeAspect="1" noChangeArrowheads="1"/>
          </p:cNvPicPr>
          <p:nvPr>
            <p:ph sz="half" idx="2"/>
          </p:nvPr>
        </p:nvPicPr>
        <p:blipFill>
          <a:blip r:embed="rId3"/>
          <a:srcRect l="7204" t="2512" b="7076"/>
          <a:stretch>
            <a:fillRect/>
          </a:stretch>
        </p:blipFill>
        <p:spPr>
          <a:xfrm>
            <a:off x="6562725" y="3429000"/>
            <a:ext cx="2581275" cy="3429000"/>
          </a:xfrm>
          <a:noFill/>
          <a:ln/>
        </p:spPr>
      </p:pic>
      <p:sp>
        <p:nvSpPr>
          <p:cNvPr id="40965" name="Text Box 5"/>
          <p:cNvSpPr txBox="1">
            <a:spLocks noChangeArrowheads="1"/>
          </p:cNvSpPr>
          <p:nvPr/>
        </p:nvSpPr>
        <p:spPr bwMode="auto">
          <a:xfrm>
            <a:off x="304800" y="3124200"/>
            <a:ext cx="6019800" cy="1735138"/>
          </a:xfrm>
          <a:prstGeom prst="rect">
            <a:avLst/>
          </a:prstGeom>
          <a:noFill/>
          <a:ln w="9525">
            <a:noFill/>
            <a:miter lim="800000"/>
            <a:headEnd/>
            <a:tailEnd/>
          </a:ln>
          <a:effectLst/>
        </p:spPr>
        <p:txBody>
          <a:bodyPr>
            <a:spAutoFit/>
          </a:bodyPr>
          <a:lstStyle/>
          <a:p>
            <a:pPr algn="l">
              <a:spcBef>
                <a:spcPct val="20000"/>
              </a:spcBef>
              <a:buFontTx/>
              <a:buChar char="•"/>
            </a:pPr>
            <a:r>
              <a:rPr lang="en-US"/>
              <a:t> </a:t>
            </a:r>
            <a:r>
              <a:rPr lang="en-US" sz="2400"/>
              <a:t>Periphery of eye is very sensitive to motion – makes sense from evolutionary point of view.</a:t>
            </a:r>
          </a:p>
          <a:p>
            <a:pPr algn="l">
              <a:spcBef>
                <a:spcPct val="50000"/>
              </a:spcBef>
            </a:pPr>
            <a:endParaRPr lang="en-US" sz="2400"/>
          </a:p>
        </p:txBody>
      </p:sp>
      <p:sp>
        <p:nvSpPr>
          <p:cNvPr id="40966" name="Text Box 6"/>
          <p:cNvSpPr txBox="1">
            <a:spLocks noChangeArrowheads="1"/>
          </p:cNvSpPr>
          <p:nvPr/>
        </p:nvSpPr>
        <p:spPr bwMode="auto">
          <a:xfrm>
            <a:off x="533400" y="1143000"/>
            <a:ext cx="7696200" cy="1552575"/>
          </a:xfrm>
          <a:prstGeom prst="rect">
            <a:avLst/>
          </a:prstGeom>
          <a:noFill/>
          <a:ln w="9525">
            <a:noFill/>
            <a:miter lim="800000"/>
            <a:headEnd/>
            <a:tailEnd/>
          </a:ln>
          <a:effectLst/>
        </p:spPr>
        <p:txBody>
          <a:bodyPr>
            <a:spAutoFit/>
          </a:bodyPr>
          <a:lstStyle/>
          <a:p>
            <a:pPr algn="l">
              <a:spcBef>
                <a:spcPct val="50000"/>
              </a:spcBef>
            </a:pPr>
            <a:r>
              <a:rPr lang="en-US" sz="2400" b="1"/>
              <a:t>Eg. DEMO for homework!</a:t>
            </a:r>
            <a:r>
              <a:rPr lang="en-US" sz="2400"/>
              <a:t> Get a friend to jiggle colored objects at side, where you can only just see them – you see them moving, but can’t tell what color they are!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81000" y="838200"/>
            <a:ext cx="8763000" cy="4524315"/>
          </a:xfrm>
          <a:prstGeom prst="rect">
            <a:avLst/>
          </a:prstGeom>
          <a:noFill/>
          <a:ln w="9525">
            <a:noFill/>
            <a:miter lim="800000"/>
            <a:headEnd/>
            <a:tailEnd/>
          </a:ln>
          <a:effectLst/>
        </p:spPr>
        <p:txBody>
          <a:bodyPr>
            <a:spAutoFit/>
          </a:bodyPr>
          <a:lstStyle/>
          <a:p>
            <a:pPr algn="l">
              <a:spcBef>
                <a:spcPct val="50000"/>
              </a:spcBef>
              <a:buFontTx/>
              <a:buChar char="•"/>
            </a:pPr>
            <a:r>
              <a:rPr lang="en-US" dirty="0"/>
              <a:t>         </a:t>
            </a:r>
            <a:r>
              <a:rPr lang="en-US" sz="2400" dirty="0"/>
              <a:t>There’s some more about the eye in your book, that makes for interesting reading, but won’t be covered or examinable in this course. </a:t>
            </a:r>
          </a:p>
          <a:p>
            <a:pPr algn="l">
              <a:spcBef>
                <a:spcPct val="50000"/>
              </a:spcBef>
              <a:buFontTx/>
              <a:buChar char="•"/>
            </a:pPr>
            <a:endParaRPr lang="en-US" sz="2400" dirty="0"/>
          </a:p>
          <a:p>
            <a:pPr algn="l">
              <a:spcBef>
                <a:spcPct val="50000"/>
              </a:spcBef>
            </a:pPr>
            <a:r>
              <a:rPr lang="en-US" sz="2400" dirty="0" smtClean="0"/>
              <a:t>E.g</a:t>
            </a:r>
            <a:r>
              <a:rPr lang="en-US" sz="2400" dirty="0"/>
              <a:t>. How pupil dilates when we are sense something that pleases us, and </a:t>
            </a:r>
            <a:r>
              <a:rPr lang="en-US" sz="2400" dirty="0" smtClean="0"/>
              <a:t>contracts </a:t>
            </a:r>
            <a:r>
              <a:rPr lang="en-US" sz="2400" dirty="0"/>
              <a:t>if we find something repugnant!</a:t>
            </a:r>
          </a:p>
          <a:p>
            <a:pPr algn="l">
              <a:spcBef>
                <a:spcPct val="50000"/>
              </a:spcBef>
            </a:pPr>
            <a:r>
              <a:rPr lang="en-US" sz="2400" dirty="0" smtClean="0"/>
              <a:t>E.g</a:t>
            </a:r>
            <a:r>
              <a:rPr lang="en-US" sz="2400" dirty="0"/>
              <a:t>. “Lateral Inhibition”  effect – which tends to make us notice boundaries….</a:t>
            </a:r>
          </a:p>
          <a:p>
            <a:pPr algn="l">
              <a:spcBef>
                <a:spcPct val="50000"/>
              </a:spcBef>
            </a:pPr>
            <a:r>
              <a:rPr lang="en-US" sz="2400" dirty="0" smtClean="0"/>
              <a:t>E.g</a:t>
            </a:r>
            <a:r>
              <a:rPr lang="en-US" sz="2400" dirty="0"/>
              <a:t>. Optical illusions – </a:t>
            </a:r>
            <a:r>
              <a:rPr lang="en-US" sz="2400" dirty="0" smtClean="0"/>
              <a:t>consider </a:t>
            </a:r>
            <a:r>
              <a:rPr lang="en-US" sz="2400" dirty="0"/>
              <a:t>the illusions in Fig. 26.21 in your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1143000" y="304800"/>
            <a:ext cx="6705600" cy="579438"/>
          </a:xfrm>
          <a:prstGeom prst="rect">
            <a:avLst/>
          </a:prstGeom>
          <a:noFill/>
          <a:ln w="9525">
            <a:noFill/>
            <a:miter lim="800000"/>
            <a:headEnd/>
            <a:tailEnd/>
          </a:ln>
          <a:effectLst/>
        </p:spPr>
        <p:txBody>
          <a:bodyPr>
            <a:spAutoFit/>
          </a:bodyPr>
          <a:lstStyle/>
          <a:p>
            <a:pPr>
              <a:spcBef>
                <a:spcPct val="50000"/>
              </a:spcBef>
            </a:pPr>
            <a:r>
              <a:rPr lang="en-US" sz="3200" b="1" u="sng"/>
              <a:t>Clicker Question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28600"/>
            <a:ext cx="8077200" cy="914400"/>
          </a:xfrm>
        </p:spPr>
        <p:txBody>
          <a:bodyPr/>
          <a:lstStyle/>
          <a:p>
            <a:r>
              <a:rPr lang="en-US" sz="3200" u="sng" dirty="0"/>
              <a:t>Electromagnetic Waves</a:t>
            </a:r>
          </a:p>
        </p:txBody>
      </p:sp>
      <p:sp>
        <p:nvSpPr>
          <p:cNvPr id="36867" name="Rectangle 3"/>
          <p:cNvSpPr>
            <a:spLocks noGrp="1" noChangeArrowheads="1"/>
          </p:cNvSpPr>
          <p:nvPr>
            <p:ph type="body" sz="half" idx="1"/>
          </p:nvPr>
        </p:nvSpPr>
        <p:spPr>
          <a:xfrm>
            <a:off x="304800" y="1066800"/>
            <a:ext cx="6172200" cy="3200400"/>
          </a:xfrm>
        </p:spPr>
        <p:txBody>
          <a:bodyPr/>
          <a:lstStyle/>
          <a:p>
            <a:r>
              <a:rPr lang="en-US" sz="2400" dirty="0">
                <a:solidFill>
                  <a:srgbClr val="0070C0"/>
                </a:solidFill>
              </a:rPr>
              <a:t>Origin is accelerating electron</a:t>
            </a:r>
            <a:r>
              <a:rPr lang="en-US" sz="2400" dirty="0"/>
              <a:t>: how?</a:t>
            </a:r>
          </a:p>
          <a:p>
            <a:endParaRPr lang="en-US" sz="2400" dirty="0"/>
          </a:p>
          <a:p>
            <a:r>
              <a:rPr lang="en-US" sz="2400" dirty="0"/>
              <a:t>Consider shaking a charged rod back and forth in space </a:t>
            </a:r>
          </a:p>
          <a:p>
            <a:pPr>
              <a:buFontTx/>
              <a:buNone/>
            </a:pPr>
            <a:r>
              <a:rPr lang="en-US" sz="2400" dirty="0"/>
              <a:t>	i.e. You create a current (= moving charges) that varies in time, i.e. a changing electric field in </a:t>
            </a:r>
            <a:r>
              <a:rPr lang="en-US" sz="2400" dirty="0" smtClean="0"/>
              <a:t>space and time.</a:t>
            </a:r>
            <a:endParaRPr lang="en-US" sz="2400" dirty="0"/>
          </a:p>
        </p:txBody>
      </p:sp>
      <p:pic>
        <p:nvPicPr>
          <p:cNvPr id="36868" name="Picture 4" descr="26-01Figure_FIG"/>
          <p:cNvPicPr>
            <a:picLocks noGrp="1" noChangeAspect="1" noChangeArrowheads="1"/>
          </p:cNvPicPr>
          <p:nvPr>
            <p:ph sz="quarter" idx="2"/>
          </p:nvPr>
        </p:nvPicPr>
        <p:blipFill>
          <a:blip r:embed="rId3" cstate="print"/>
          <a:srcRect/>
          <a:stretch>
            <a:fillRect/>
          </a:stretch>
        </p:blipFill>
        <p:spPr>
          <a:xfrm>
            <a:off x="6302375" y="1524000"/>
            <a:ext cx="2425700" cy="2438400"/>
          </a:xfrm>
          <a:noFill/>
          <a:ln/>
        </p:spPr>
      </p:pic>
      <p:sp>
        <p:nvSpPr>
          <p:cNvPr id="36873" name="Text Box 9"/>
          <p:cNvSpPr txBox="1">
            <a:spLocks noChangeArrowheads="1"/>
          </p:cNvSpPr>
          <p:nvPr/>
        </p:nvSpPr>
        <p:spPr bwMode="auto">
          <a:xfrm>
            <a:off x="304800" y="4210050"/>
            <a:ext cx="8839200" cy="2677656"/>
          </a:xfrm>
          <a:prstGeom prst="rect">
            <a:avLst/>
          </a:prstGeom>
          <a:noFill/>
          <a:ln w="9525">
            <a:noFill/>
            <a:miter lim="800000"/>
            <a:headEnd/>
            <a:tailEnd/>
          </a:ln>
          <a:effectLst/>
        </p:spPr>
        <p:txBody>
          <a:bodyPr>
            <a:spAutoFit/>
          </a:bodyPr>
          <a:lstStyle/>
          <a:p>
            <a:pPr algn="l">
              <a:buFontTx/>
              <a:buChar char="•"/>
            </a:pPr>
            <a:r>
              <a:rPr lang="en-US" sz="2400" dirty="0"/>
              <a:t> Recall from last chapter: a changing electric field creates a changing magnetic field, that in turn creates a changing electric field, that in turn…</a:t>
            </a:r>
          </a:p>
          <a:p>
            <a:pPr algn="l"/>
            <a:r>
              <a:rPr lang="en-US" sz="2400" dirty="0"/>
              <a:t>	i.e. a propagating disturbance</a:t>
            </a:r>
          </a:p>
          <a:p>
            <a:pPr algn="l"/>
            <a:endParaRPr lang="en-US" sz="2400" dirty="0"/>
          </a:p>
          <a:p>
            <a:pPr algn="l">
              <a:buFontTx/>
              <a:buChar char="•"/>
            </a:pPr>
            <a:r>
              <a:rPr lang="en-US" sz="2400" dirty="0"/>
              <a:t>The vibrating (oscillating) electric and magnetic fields regenerate each other  - </a:t>
            </a:r>
            <a:r>
              <a:rPr lang="en-US" sz="2400" i="1" dirty="0">
                <a:solidFill>
                  <a:srgbClr val="00B050"/>
                </a:solidFill>
              </a:rPr>
              <a:t>this is the electromagnetic (EM) wave.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077200" cy="914400"/>
          </a:xfrm>
        </p:spPr>
        <p:txBody>
          <a:bodyPr/>
          <a:lstStyle/>
          <a:p>
            <a:r>
              <a:rPr lang="en-US" sz="3200" u="sng" dirty="0"/>
              <a:t>Electromagnetic Waves cont.</a:t>
            </a:r>
          </a:p>
        </p:txBody>
      </p:sp>
      <p:sp>
        <p:nvSpPr>
          <p:cNvPr id="8198" name="Text Box 6"/>
          <p:cNvSpPr txBox="1">
            <a:spLocks noChangeArrowheads="1"/>
          </p:cNvSpPr>
          <p:nvPr/>
        </p:nvSpPr>
        <p:spPr bwMode="auto">
          <a:xfrm>
            <a:off x="0" y="5105400"/>
            <a:ext cx="8839200" cy="749300"/>
          </a:xfrm>
          <a:prstGeom prst="rect">
            <a:avLst/>
          </a:prstGeom>
          <a:noFill/>
          <a:ln w="9525">
            <a:noFill/>
            <a:miter lim="800000"/>
            <a:headEnd/>
            <a:tailEnd/>
          </a:ln>
          <a:effectLst/>
        </p:spPr>
        <p:txBody>
          <a:bodyPr>
            <a:spAutoFit/>
          </a:bodyPr>
          <a:lstStyle/>
          <a:p>
            <a:pPr algn="l">
              <a:lnSpc>
                <a:spcPct val="90000"/>
              </a:lnSpc>
              <a:spcBef>
                <a:spcPct val="20000"/>
              </a:spcBef>
              <a:buFontTx/>
              <a:buChar char="•"/>
            </a:pPr>
            <a:r>
              <a:rPr lang="en-US"/>
              <a:t>   </a:t>
            </a:r>
            <a:r>
              <a:rPr lang="en-US" sz="2400"/>
              <a:t>The EM wave moves outwards (</a:t>
            </a:r>
            <a:r>
              <a:rPr lang="en-US" sz="2400" i="1"/>
              <a:t>emanates</a:t>
            </a:r>
            <a:r>
              <a:rPr lang="en-US" sz="2400"/>
              <a:t>) from the vibrating charge. </a:t>
            </a:r>
          </a:p>
        </p:txBody>
      </p:sp>
      <p:pic>
        <p:nvPicPr>
          <p:cNvPr id="8199" name="Picture 7" descr="26-02Figure_FIG"/>
          <p:cNvPicPr>
            <a:picLocks noGrp="1" noChangeAspect="1" noChangeArrowheads="1"/>
          </p:cNvPicPr>
          <p:nvPr>
            <p:ph sz="quarter" idx="3"/>
          </p:nvPr>
        </p:nvPicPr>
        <p:blipFill>
          <a:blip r:embed="rId3"/>
          <a:srcRect b="12802"/>
          <a:stretch>
            <a:fillRect/>
          </a:stretch>
        </p:blipFill>
        <p:spPr>
          <a:xfrm>
            <a:off x="1524000" y="1752600"/>
            <a:ext cx="6705600" cy="2608263"/>
          </a:xfrm>
          <a:noFill/>
          <a:ln/>
        </p:spPr>
      </p:pic>
      <p:sp>
        <p:nvSpPr>
          <p:cNvPr id="8201" name="Text Box 9"/>
          <p:cNvSpPr txBox="1">
            <a:spLocks noChangeArrowheads="1"/>
          </p:cNvSpPr>
          <p:nvPr/>
        </p:nvSpPr>
        <p:spPr bwMode="auto">
          <a:xfrm>
            <a:off x="304800" y="1447800"/>
            <a:ext cx="4343400" cy="366713"/>
          </a:xfrm>
          <a:prstGeom prst="rect">
            <a:avLst/>
          </a:prstGeom>
          <a:noFill/>
          <a:ln w="9525">
            <a:noFill/>
            <a:miter lim="800000"/>
            <a:headEnd/>
            <a:tailEnd/>
          </a:ln>
          <a:effectLst/>
        </p:spPr>
        <p:txBody>
          <a:bodyPr>
            <a:spAutoFit/>
          </a:bodyPr>
          <a:lstStyle/>
          <a:p>
            <a:pPr algn="l"/>
            <a:r>
              <a:rPr lang="en-US"/>
              <a:t> </a:t>
            </a: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914400"/>
          </a:xfrm>
        </p:spPr>
        <p:txBody>
          <a:bodyPr/>
          <a:lstStyle/>
          <a:p>
            <a:r>
              <a:rPr lang="en-US" sz="3200" u="sng"/>
              <a:t>Electromagnetic Wave Velocity</a:t>
            </a:r>
          </a:p>
        </p:txBody>
      </p:sp>
      <p:sp>
        <p:nvSpPr>
          <p:cNvPr id="10243" name="Rectangle 3"/>
          <p:cNvSpPr>
            <a:spLocks noGrp="1" noChangeArrowheads="1"/>
          </p:cNvSpPr>
          <p:nvPr>
            <p:ph type="body" sz="half" idx="1"/>
          </p:nvPr>
        </p:nvSpPr>
        <p:spPr>
          <a:xfrm>
            <a:off x="0" y="762000"/>
            <a:ext cx="8915400" cy="5791200"/>
          </a:xfrm>
        </p:spPr>
        <p:txBody>
          <a:bodyPr/>
          <a:lstStyle/>
          <a:p>
            <a:pPr>
              <a:lnSpc>
                <a:spcPct val="90000"/>
              </a:lnSpc>
            </a:pPr>
            <a:r>
              <a:rPr lang="en-US" sz="2400" dirty="0">
                <a:solidFill>
                  <a:srgbClr val="0070C0"/>
                </a:solidFill>
              </a:rPr>
              <a:t>An electromagnetic wave travels at </a:t>
            </a:r>
            <a:r>
              <a:rPr lang="en-US" sz="2400" b="1" i="1" dirty="0">
                <a:solidFill>
                  <a:srgbClr val="0070C0"/>
                </a:solidFill>
              </a:rPr>
              <a:t>one constant speed</a:t>
            </a:r>
            <a:r>
              <a:rPr lang="en-US" sz="2400" dirty="0">
                <a:solidFill>
                  <a:srgbClr val="0070C0"/>
                </a:solidFill>
              </a:rPr>
              <a:t> through space</a:t>
            </a:r>
            <a:r>
              <a:rPr lang="en-US" sz="2400" dirty="0"/>
              <a:t>. Why? </a:t>
            </a:r>
          </a:p>
          <a:p>
            <a:pPr>
              <a:lnSpc>
                <a:spcPct val="90000"/>
              </a:lnSpc>
              <a:buFontTx/>
              <a:buNone/>
            </a:pPr>
            <a:r>
              <a:rPr lang="en-US" sz="2400" dirty="0"/>
              <a:t>	Inherently due to wave nature </a:t>
            </a:r>
            <a:r>
              <a:rPr lang="en-US" sz="2000" dirty="0"/>
              <a:t>(</a:t>
            </a:r>
            <a:r>
              <a:rPr lang="en-US" sz="2000" dirty="0" smtClean="0"/>
              <a:t>e.g. </a:t>
            </a:r>
            <a:r>
              <a:rPr lang="en-US" sz="2000" dirty="0"/>
              <a:t>objects like spacecrafts can change speed, and go at different constant speeds);</a:t>
            </a:r>
            <a:r>
              <a:rPr lang="en-US" sz="2400" dirty="0"/>
              <a:t> specifically, induction and energy conservation:</a:t>
            </a:r>
          </a:p>
          <a:p>
            <a:pPr>
              <a:lnSpc>
                <a:spcPct val="90000"/>
              </a:lnSpc>
              <a:buFontTx/>
              <a:buNone/>
            </a:pPr>
            <a:endParaRPr lang="en-US" sz="2400" dirty="0"/>
          </a:p>
          <a:p>
            <a:pPr>
              <a:lnSpc>
                <a:spcPct val="90000"/>
              </a:lnSpc>
            </a:pPr>
            <a:r>
              <a:rPr lang="en-US" sz="2400" dirty="0"/>
              <a:t>Recall (last chap): the strength of the induced fields depends on the </a:t>
            </a:r>
            <a:r>
              <a:rPr lang="en-US" sz="2400" i="1" dirty="0"/>
              <a:t>rate of change</a:t>
            </a:r>
            <a:r>
              <a:rPr lang="en-US" sz="2400" dirty="0"/>
              <a:t> of the field that created it. </a:t>
            </a:r>
          </a:p>
          <a:p>
            <a:pPr>
              <a:lnSpc>
                <a:spcPct val="90000"/>
              </a:lnSpc>
            </a:pPr>
            <a:endParaRPr lang="en-US" sz="2400" dirty="0"/>
          </a:p>
          <a:p>
            <a:pPr>
              <a:lnSpc>
                <a:spcPct val="90000"/>
              </a:lnSpc>
              <a:buFontTx/>
              <a:buNone/>
            </a:pPr>
            <a:r>
              <a:rPr lang="en-US" sz="2400" dirty="0"/>
              <a:t>So, if light traveled slower, then its electric field would change slower, so would generate a weaker magnetic field, that in turn generates a weaker electric field, etc</a:t>
            </a:r>
            <a:r>
              <a:rPr lang="en-US" sz="2400" dirty="0">
                <a:sym typeface="Wingdings" pitchFamily="2" charset="2"/>
              </a:rPr>
              <a:t> </a:t>
            </a:r>
            <a:r>
              <a:rPr lang="en-US" sz="2400" dirty="0"/>
              <a:t>wave dies out.</a:t>
            </a:r>
          </a:p>
          <a:p>
            <a:pPr>
              <a:lnSpc>
                <a:spcPct val="90000"/>
              </a:lnSpc>
              <a:buFontTx/>
              <a:buNone/>
            </a:pPr>
            <a:endParaRPr lang="en-US" sz="2400" dirty="0"/>
          </a:p>
          <a:p>
            <a:pPr>
              <a:lnSpc>
                <a:spcPct val="90000"/>
              </a:lnSpc>
              <a:buFontTx/>
              <a:buNone/>
            </a:pPr>
            <a:r>
              <a:rPr lang="en-US" sz="2400" dirty="0"/>
              <a:t>Similarly, if light sped up, would get stronger fields, with ever-increasing energy.</a:t>
            </a:r>
          </a:p>
          <a:p>
            <a:pPr>
              <a:lnSpc>
                <a:spcPct val="90000"/>
              </a:lnSpc>
            </a:pPr>
            <a:r>
              <a:rPr lang="en-US" sz="2400" dirty="0"/>
              <a:t>Both cases violate energy conservation.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304800"/>
            <a:ext cx="8229600" cy="914400"/>
          </a:xfrm>
        </p:spPr>
        <p:txBody>
          <a:bodyPr/>
          <a:lstStyle/>
          <a:p>
            <a:r>
              <a:rPr lang="en-US" sz="3200" u="sng" dirty="0"/>
              <a:t>Electromagnetic Wave Velocity cont.</a:t>
            </a:r>
          </a:p>
        </p:txBody>
      </p:sp>
      <p:sp>
        <p:nvSpPr>
          <p:cNvPr id="37891" name="Rectangle 3"/>
          <p:cNvSpPr>
            <a:spLocks noGrp="1" noChangeArrowheads="1"/>
          </p:cNvSpPr>
          <p:nvPr>
            <p:ph type="body" sz="half" idx="1"/>
          </p:nvPr>
        </p:nvSpPr>
        <p:spPr>
          <a:xfrm>
            <a:off x="228600" y="1066800"/>
            <a:ext cx="8915400" cy="5791200"/>
          </a:xfrm>
        </p:spPr>
        <p:txBody>
          <a:bodyPr/>
          <a:lstStyle/>
          <a:p>
            <a:pPr>
              <a:lnSpc>
                <a:spcPct val="90000"/>
              </a:lnSpc>
            </a:pPr>
            <a:endParaRPr lang="en-US" sz="2000" dirty="0"/>
          </a:p>
          <a:p>
            <a:pPr>
              <a:lnSpc>
                <a:spcPct val="90000"/>
              </a:lnSpc>
            </a:pPr>
            <a:r>
              <a:rPr lang="en-US" sz="2400" dirty="0"/>
              <a:t>Then what is the critical speed at which mutual induction sustains itself? Maxwell calculated this: 	</a:t>
            </a:r>
          </a:p>
          <a:p>
            <a:pPr>
              <a:lnSpc>
                <a:spcPct val="90000"/>
              </a:lnSpc>
              <a:buFontTx/>
              <a:buNone/>
            </a:pPr>
            <a:r>
              <a:rPr lang="en-US" sz="2400" dirty="0"/>
              <a:t>			</a:t>
            </a:r>
            <a:r>
              <a:rPr lang="en-US" sz="2400" u="sng" dirty="0"/>
              <a:t>300 000 km/s   = </a:t>
            </a:r>
            <a:r>
              <a:rPr lang="en-US" sz="2400" i="1" u="sng" dirty="0"/>
              <a:t>c</a:t>
            </a:r>
          </a:p>
          <a:p>
            <a:pPr>
              <a:lnSpc>
                <a:spcPct val="90000"/>
              </a:lnSpc>
              <a:buFontTx/>
              <a:buNone/>
            </a:pPr>
            <a:r>
              <a:rPr lang="en-US" sz="2400" dirty="0"/>
              <a:t>				i.e. 3 x 10</a:t>
            </a:r>
            <a:r>
              <a:rPr lang="en-US" sz="2400" baseline="30000" dirty="0"/>
              <a:t>8</a:t>
            </a:r>
            <a:r>
              <a:rPr lang="en-US" sz="2400" dirty="0"/>
              <a:t> m/s</a:t>
            </a:r>
          </a:p>
          <a:p>
            <a:pPr>
              <a:lnSpc>
                <a:spcPct val="90000"/>
              </a:lnSpc>
              <a:buFontTx/>
              <a:buNone/>
            </a:pPr>
            <a:endParaRPr lang="en-US" sz="2400" dirty="0"/>
          </a:p>
          <a:p>
            <a:pPr>
              <a:lnSpc>
                <a:spcPct val="90000"/>
              </a:lnSpc>
              <a:buFontTx/>
              <a:buNone/>
            </a:pPr>
            <a:endParaRPr lang="en-US" sz="2400" dirty="0"/>
          </a:p>
          <a:p>
            <a:pPr>
              <a:lnSpc>
                <a:spcPct val="90000"/>
              </a:lnSpc>
            </a:pPr>
            <a:r>
              <a:rPr lang="en-US" sz="2400" dirty="0"/>
              <a:t>This is the speed in vacuum, and about the same in air.  Slower in different media (see later)</a:t>
            </a:r>
          </a:p>
          <a:p>
            <a:pPr>
              <a:lnSpc>
                <a:spcPct val="90000"/>
              </a:lnSpc>
              <a:buFontTx/>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28600"/>
            <a:ext cx="8001000" cy="762000"/>
          </a:xfrm>
        </p:spPr>
        <p:txBody>
          <a:bodyPr/>
          <a:lstStyle/>
          <a:p>
            <a:r>
              <a:rPr lang="en-US" sz="3200" u="sng" dirty="0"/>
              <a:t>The Electromagnetic Spectrum</a:t>
            </a:r>
          </a:p>
        </p:txBody>
      </p:sp>
      <p:sp>
        <p:nvSpPr>
          <p:cNvPr id="15363" name="Rectangle 3"/>
          <p:cNvSpPr>
            <a:spLocks noGrp="1" noChangeArrowheads="1"/>
          </p:cNvSpPr>
          <p:nvPr>
            <p:ph type="body" sz="half" idx="1"/>
          </p:nvPr>
        </p:nvSpPr>
        <p:spPr>
          <a:xfrm>
            <a:off x="381000" y="762000"/>
            <a:ext cx="8763000" cy="685800"/>
          </a:xfrm>
        </p:spPr>
        <p:txBody>
          <a:bodyPr/>
          <a:lstStyle/>
          <a:p>
            <a:r>
              <a:rPr lang="en-US" sz="2400"/>
              <a:t>In vacuum, all electromagnetic waves move at the same speed </a:t>
            </a:r>
            <a:r>
              <a:rPr lang="en-US" sz="2400" i="1"/>
              <a:t>c</a:t>
            </a:r>
            <a:r>
              <a:rPr lang="en-US" sz="2400"/>
              <a:t>, but differ in their frequency (and wavelength). </a:t>
            </a:r>
          </a:p>
        </p:txBody>
      </p:sp>
      <p:pic>
        <p:nvPicPr>
          <p:cNvPr id="15364" name="Picture 4" descr="26-03Figure_FIG"/>
          <p:cNvPicPr>
            <a:picLocks noGrp="1" noChangeAspect="1" noChangeArrowheads="1"/>
          </p:cNvPicPr>
          <p:nvPr>
            <p:ph sz="quarter" idx="2"/>
          </p:nvPr>
        </p:nvPicPr>
        <p:blipFill>
          <a:blip r:embed="rId3"/>
          <a:srcRect b="10504"/>
          <a:stretch>
            <a:fillRect/>
          </a:stretch>
        </p:blipFill>
        <p:spPr>
          <a:xfrm>
            <a:off x="609600" y="1981200"/>
            <a:ext cx="7162800" cy="2589213"/>
          </a:xfrm>
          <a:noFill/>
          <a:ln/>
        </p:spPr>
      </p:pic>
      <p:sp>
        <p:nvSpPr>
          <p:cNvPr id="15366" name="Text Box 6"/>
          <p:cNvSpPr txBox="1">
            <a:spLocks noChangeArrowheads="1"/>
          </p:cNvSpPr>
          <p:nvPr/>
        </p:nvSpPr>
        <p:spPr bwMode="auto">
          <a:xfrm>
            <a:off x="990600" y="5410200"/>
            <a:ext cx="6172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5367" name="Text Box 7"/>
          <p:cNvSpPr txBox="1">
            <a:spLocks noChangeArrowheads="1"/>
          </p:cNvSpPr>
          <p:nvPr/>
        </p:nvSpPr>
        <p:spPr bwMode="auto">
          <a:xfrm>
            <a:off x="0" y="4724400"/>
            <a:ext cx="7924800" cy="1768475"/>
          </a:xfrm>
          <a:prstGeom prst="rect">
            <a:avLst/>
          </a:prstGeom>
          <a:noFill/>
          <a:ln w="9525">
            <a:noFill/>
            <a:miter lim="800000"/>
            <a:headEnd/>
            <a:tailEnd/>
          </a:ln>
          <a:effectLst/>
        </p:spPr>
        <p:txBody>
          <a:bodyPr>
            <a:spAutoFit/>
          </a:bodyPr>
          <a:lstStyle/>
          <a:p>
            <a:pPr algn="l">
              <a:spcBef>
                <a:spcPct val="50000"/>
              </a:spcBef>
              <a:buFontTx/>
              <a:buChar char="•"/>
            </a:pPr>
            <a:r>
              <a:rPr lang="en-US"/>
              <a:t>  </a:t>
            </a:r>
            <a:r>
              <a:rPr lang="en-US" sz="2000" b="1"/>
              <a:t>Visible light:</a:t>
            </a:r>
            <a:r>
              <a:rPr lang="en-US" sz="2000"/>
              <a:t> 	</a:t>
            </a:r>
            <a:r>
              <a:rPr lang="en-US" sz="2000" b="1">
                <a:solidFill>
                  <a:srgbClr val="FF0000"/>
                </a:solidFill>
              </a:rPr>
              <a:t>4.3 x 10</a:t>
            </a:r>
            <a:r>
              <a:rPr lang="en-US" sz="2000" b="1" baseline="30000">
                <a:solidFill>
                  <a:srgbClr val="FF0000"/>
                </a:solidFill>
              </a:rPr>
              <a:t>14</a:t>
            </a:r>
            <a:r>
              <a:rPr lang="en-US" sz="2000" b="1">
                <a:solidFill>
                  <a:srgbClr val="FF0000"/>
                </a:solidFill>
              </a:rPr>
              <a:t> Hz</a:t>
            </a:r>
            <a:r>
              <a:rPr lang="en-US" sz="2000" b="1"/>
              <a:t>  to  </a:t>
            </a:r>
            <a:r>
              <a:rPr lang="en-US" sz="2000" b="1">
                <a:solidFill>
                  <a:srgbClr val="993366"/>
                </a:solidFill>
              </a:rPr>
              <a:t>7 x 10</a:t>
            </a:r>
            <a:r>
              <a:rPr lang="en-US" sz="2000" b="1" baseline="30000">
                <a:solidFill>
                  <a:srgbClr val="993366"/>
                </a:solidFill>
              </a:rPr>
              <a:t>14</a:t>
            </a:r>
            <a:r>
              <a:rPr lang="en-US" sz="2000" b="1">
                <a:solidFill>
                  <a:srgbClr val="993366"/>
                </a:solidFill>
              </a:rPr>
              <a:t> Hz</a:t>
            </a:r>
          </a:p>
          <a:p>
            <a:pPr algn="l">
              <a:spcBef>
                <a:spcPct val="50000"/>
              </a:spcBef>
            </a:pPr>
            <a:r>
              <a:rPr lang="en-US" sz="2000"/>
              <a:t>i.e. </a:t>
            </a:r>
            <a:r>
              <a:rPr lang="en-US" sz="2000">
                <a:solidFill>
                  <a:srgbClr val="FF0000"/>
                </a:solidFill>
              </a:rPr>
              <a:t>red </a:t>
            </a:r>
            <a:r>
              <a:rPr lang="en-US" sz="2000"/>
              <a:t>is at the </a:t>
            </a:r>
            <a:r>
              <a:rPr lang="en-US" sz="2000">
                <a:solidFill>
                  <a:srgbClr val="FF0000"/>
                </a:solidFill>
              </a:rPr>
              <a:t>low-freq</a:t>
            </a:r>
            <a:r>
              <a:rPr lang="en-US" sz="2000"/>
              <a:t> end of light (next lowest is infrared)</a:t>
            </a:r>
          </a:p>
          <a:p>
            <a:pPr algn="l">
              <a:spcBef>
                <a:spcPct val="50000"/>
              </a:spcBef>
            </a:pPr>
            <a:r>
              <a:rPr lang="en-US" sz="2000"/>
              <a:t>      </a:t>
            </a:r>
          </a:p>
          <a:p>
            <a:pPr algn="l">
              <a:spcBef>
                <a:spcPct val="50000"/>
              </a:spcBef>
            </a:pPr>
            <a:r>
              <a:rPr lang="en-US" sz="2000">
                <a:solidFill>
                  <a:srgbClr val="9900CC"/>
                </a:solidFill>
              </a:rPr>
              <a:t>violet</a:t>
            </a:r>
            <a:r>
              <a:rPr lang="en-US" sz="2000"/>
              <a:t> is the</a:t>
            </a:r>
            <a:r>
              <a:rPr lang="en-US" sz="2000">
                <a:solidFill>
                  <a:srgbClr val="9900CC"/>
                </a:solidFill>
              </a:rPr>
              <a:t> high-freq</a:t>
            </a:r>
            <a:r>
              <a:rPr lang="en-US" sz="2000"/>
              <a:t> end (next highest is ultraviolet)</a:t>
            </a:r>
          </a:p>
        </p:txBody>
      </p:sp>
      <p:sp>
        <p:nvSpPr>
          <p:cNvPr id="15368" name="Text Box 8"/>
          <p:cNvSpPr txBox="1">
            <a:spLocks noChangeArrowheads="1"/>
          </p:cNvSpPr>
          <p:nvPr/>
        </p:nvSpPr>
        <p:spPr bwMode="auto">
          <a:xfrm>
            <a:off x="1981200" y="5486400"/>
            <a:ext cx="1524000" cy="366713"/>
          </a:xfrm>
          <a:prstGeom prst="rect">
            <a:avLst/>
          </a:prstGeom>
          <a:noFill/>
          <a:ln w="9525">
            <a:noFill/>
            <a:miter lim="800000"/>
            <a:headEnd/>
            <a:tailEnd/>
          </a:ln>
          <a:effectLst/>
        </p:spPr>
        <p:txBody>
          <a:bodyPr>
            <a:spAutoFit/>
          </a:bodyPr>
          <a:lstStyle/>
          <a:p>
            <a:pPr algn="l">
              <a:spcBef>
                <a:spcPct val="50000"/>
              </a:spcBef>
            </a:pPr>
            <a:endParaRPr lang="en-US"/>
          </a:p>
        </p:txBody>
      </p:sp>
      <p:pic>
        <p:nvPicPr>
          <p:cNvPr id="15369" name="Picture 9" descr="26-04Figure_FIG"/>
          <p:cNvPicPr>
            <a:picLocks noGrp="1" noChangeAspect="1" noChangeArrowheads="1"/>
          </p:cNvPicPr>
          <p:nvPr>
            <p:ph sz="quarter" idx="3"/>
          </p:nvPr>
        </p:nvPicPr>
        <p:blipFill>
          <a:blip r:embed="rId4" cstate="print"/>
          <a:srcRect/>
          <a:stretch>
            <a:fillRect/>
          </a:stretch>
        </p:blipFill>
        <p:spPr>
          <a:xfrm>
            <a:off x="7010400" y="4953000"/>
            <a:ext cx="2133600" cy="1905000"/>
          </a:xfrm>
          <a:noFill/>
          <a:ln/>
        </p:spPr>
      </p:pic>
      <p:sp>
        <p:nvSpPr>
          <p:cNvPr id="15371" name="Text Box 11"/>
          <p:cNvSpPr txBox="1">
            <a:spLocks noChangeArrowheads="1"/>
          </p:cNvSpPr>
          <p:nvPr/>
        </p:nvSpPr>
        <p:spPr bwMode="auto">
          <a:xfrm>
            <a:off x="990600" y="5715000"/>
            <a:ext cx="2971800" cy="396875"/>
          </a:xfrm>
          <a:prstGeom prst="rect">
            <a:avLst/>
          </a:prstGeom>
          <a:noFill/>
          <a:ln w="9525">
            <a:noFill/>
            <a:miter lim="800000"/>
            <a:headEnd/>
            <a:tailEnd/>
          </a:ln>
          <a:effectLst/>
        </p:spPr>
        <p:txBody>
          <a:bodyPr>
            <a:spAutoFit/>
          </a:bodyPr>
          <a:lstStyle/>
          <a:p>
            <a:pPr algn="l">
              <a:spcBef>
                <a:spcPct val="50000"/>
              </a:spcBef>
            </a:pPr>
            <a:r>
              <a:rPr lang="en-US" sz="1600">
                <a:solidFill>
                  <a:srgbClr val="FF0000"/>
                </a:solidFill>
              </a:rPr>
              <a:t>and </a:t>
            </a:r>
            <a:r>
              <a:rPr lang="en-US" sz="2000">
                <a:solidFill>
                  <a:srgbClr val="FF0000"/>
                </a:solidFill>
              </a:rPr>
              <a:t>long-wavelength</a:t>
            </a:r>
          </a:p>
        </p:txBody>
      </p:sp>
      <p:sp>
        <p:nvSpPr>
          <p:cNvPr id="15373" name="Line 13"/>
          <p:cNvSpPr>
            <a:spLocks noChangeShapeType="1"/>
          </p:cNvSpPr>
          <p:nvPr/>
        </p:nvSpPr>
        <p:spPr bwMode="auto">
          <a:xfrm flipV="1">
            <a:off x="2286000" y="5638800"/>
            <a:ext cx="228600" cy="228600"/>
          </a:xfrm>
          <a:prstGeom prst="line">
            <a:avLst/>
          </a:prstGeom>
          <a:noFill/>
          <a:ln w="9525">
            <a:solidFill>
              <a:srgbClr val="FF0000"/>
            </a:solidFill>
            <a:round/>
            <a:headEnd/>
            <a:tailEnd type="triangle" w="med" len="med"/>
          </a:ln>
          <a:effectLst/>
        </p:spPr>
        <p:txBody>
          <a:bodyPr/>
          <a:lstStyle/>
          <a:p>
            <a:endParaRPr lang="en-US"/>
          </a:p>
        </p:txBody>
      </p:sp>
      <p:sp>
        <p:nvSpPr>
          <p:cNvPr id="15374" name="Text Box 14"/>
          <p:cNvSpPr txBox="1">
            <a:spLocks noChangeArrowheads="1"/>
          </p:cNvSpPr>
          <p:nvPr/>
        </p:nvSpPr>
        <p:spPr bwMode="auto">
          <a:xfrm>
            <a:off x="2819400" y="6461125"/>
            <a:ext cx="3429000" cy="396875"/>
          </a:xfrm>
          <a:prstGeom prst="rect">
            <a:avLst/>
          </a:prstGeom>
          <a:noFill/>
          <a:ln w="9525">
            <a:noFill/>
            <a:miter lim="800000"/>
            <a:headEnd/>
            <a:tailEnd/>
          </a:ln>
          <a:effectLst/>
        </p:spPr>
        <p:txBody>
          <a:bodyPr>
            <a:spAutoFit/>
          </a:bodyPr>
          <a:lstStyle/>
          <a:p>
            <a:pPr algn="l">
              <a:spcBef>
                <a:spcPct val="50000"/>
              </a:spcBef>
            </a:pPr>
            <a:r>
              <a:rPr lang="en-US" sz="2000">
                <a:solidFill>
                  <a:srgbClr val="9900CC"/>
                </a:solidFill>
              </a:rPr>
              <a:t>short wavelength</a:t>
            </a:r>
          </a:p>
        </p:txBody>
      </p:sp>
      <p:sp>
        <p:nvSpPr>
          <p:cNvPr id="15375" name="Line 15"/>
          <p:cNvSpPr>
            <a:spLocks noChangeShapeType="1"/>
          </p:cNvSpPr>
          <p:nvPr/>
        </p:nvSpPr>
        <p:spPr bwMode="auto">
          <a:xfrm flipH="1" flipV="1">
            <a:off x="2133600" y="6477000"/>
            <a:ext cx="685800" cy="76200"/>
          </a:xfrm>
          <a:prstGeom prst="line">
            <a:avLst/>
          </a:prstGeom>
          <a:noFill/>
          <a:ln w="9525">
            <a:solidFill>
              <a:srgbClr val="9900CC"/>
            </a:solidFill>
            <a:round/>
            <a:headEnd/>
            <a:tailEnd type="triangle" w="med" len="med"/>
          </a:ln>
          <a:effectLst/>
        </p:spPr>
        <p:txBody>
          <a:bodyPr/>
          <a:lstStyle/>
          <a:p>
            <a:endParaRPr lang="en-US"/>
          </a:p>
        </p:txBody>
      </p:sp>
      <p:sp>
        <p:nvSpPr>
          <p:cNvPr id="15376" name="Text Box 16"/>
          <p:cNvSpPr txBox="1">
            <a:spLocks noChangeArrowheads="1"/>
          </p:cNvSpPr>
          <p:nvPr/>
        </p:nvSpPr>
        <p:spPr bwMode="auto">
          <a:xfrm>
            <a:off x="6324600" y="1600200"/>
            <a:ext cx="2819400" cy="461665"/>
          </a:xfrm>
          <a:prstGeom prst="rect">
            <a:avLst/>
          </a:prstGeom>
          <a:noFill/>
          <a:ln w="9525">
            <a:noFill/>
            <a:miter lim="800000"/>
            <a:headEnd/>
            <a:tailEnd/>
          </a:ln>
          <a:effectLst/>
        </p:spPr>
        <p:txBody>
          <a:bodyPr wrap="square">
            <a:spAutoFit/>
          </a:bodyPr>
          <a:lstStyle/>
          <a:p>
            <a:pPr algn="l">
              <a:spcBef>
                <a:spcPct val="20000"/>
              </a:spcBef>
            </a:pPr>
            <a:r>
              <a:rPr lang="en-US" sz="2400" dirty="0">
                <a:solidFill>
                  <a:schemeClr val="accent2"/>
                </a:solidFill>
              </a:rPr>
              <a:t>recall </a:t>
            </a:r>
            <a:r>
              <a:rPr lang="en-US" sz="2400" dirty="0" smtClean="0">
                <a:solidFill>
                  <a:schemeClr val="accent2"/>
                </a:solidFill>
              </a:rPr>
              <a:t>speed </a:t>
            </a:r>
            <a:r>
              <a:rPr lang="en-US" sz="2400" b="1" i="1" dirty="0" smtClean="0">
                <a:solidFill>
                  <a:schemeClr val="accent2"/>
                </a:solidFill>
              </a:rPr>
              <a:t>c </a:t>
            </a:r>
            <a:r>
              <a:rPr lang="en-US" sz="2400" b="1" dirty="0">
                <a:solidFill>
                  <a:schemeClr val="accent2"/>
                </a:solidFill>
              </a:rPr>
              <a:t>= </a:t>
            </a:r>
            <a:r>
              <a:rPr lang="en-US" sz="2400" b="1" i="1" dirty="0">
                <a:solidFill>
                  <a:schemeClr val="accent2"/>
                </a:solidFill>
              </a:rPr>
              <a:t>f </a:t>
            </a:r>
            <a:r>
              <a:rPr lang="en-US" sz="2400" b="1" i="1" dirty="0">
                <a:solidFill>
                  <a:schemeClr val="accent2"/>
                </a:solidFill>
                <a:latin typeface="Symbol" pitchFamily="18" charset="2"/>
              </a:rPr>
              <a:t>l</a:t>
            </a:r>
          </a:p>
        </p:txBody>
      </p:sp>
      <p:sp>
        <p:nvSpPr>
          <p:cNvPr id="15377" name="Line 17"/>
          <p:cNvSpPr>
            <a:spLocks noChangeShapeType="1"/>
          </p:cNvSpPr>
          <p:nvPr/>
        </p:nvSpPr>
        <p:spPr bwMode="auto">
          <a:xfrm flipH="1" flipV="1">
            <a:off x="6019800" y="1600200"/>
            <a:ext cx="762000" cy="152400"/>
          </a:xfrm>
          <a:prstGeom prst="line">
            <a:avLst/>
          </a:prstGeom>
          <a:noFill/>
          <a:ln w="9525">
            <a:solidFill>
              <a:schemeClr val="accent2"/>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71" grpId="0"/>
      <p:bldP spid="15373" grpId="0" animBg="1"/>
      <p:bldP spid="15374" grpId="0"/>
      <p:bldP spid="15375" grpId="0" animBg="1"/>
      <p:bldP spid="15376" grpId="0"/>
      <p:bldP spid="153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457200"/>
            <a:ext cx="6553200" cy="523220"/>
          </a:xfrm>
          <a:prstGeom prst="rect">
            <a:avLst/>
          </a:prstGeom>
          <a:noFill/>
        </p:spPr>
        <p:txBody>
          <a:bodyPr wrap="square" rtlCol="0">
            <a:spAutoFit/>
          </a:bodyPr>
          <a:lstStyle/>
          <a:p>
            <a:r>
              <a:rPr lang="en-US" sz="2800" b="1" dirty="0" smtClean="0"/>
              <a:t>Clicker Question</a:t>
            </a:r>
            <a:endParaRPr lang="en-US" sz="2800" b="1" dirty="0"/>
          </a:p>
        </p:txBody>
      </p:sp>
    </p:spTree>
    <p:extLst>
      <p:ext uri="{BB962C8B-B14F-4D97-AF65-F5344CB8AC3E}">
        <p14:creationId xmlns:p14="http://schemas.microsoft.com/office/powerpoint/2010/main" val="1830570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2057400" y="0"/>
            <a:ext cx="54102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u="sng"/>
              <a:t>Clicker Question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3219</TotalTime>
  <Words>1170</Words>
  <Application>Microsoft Office PowerPoint</Application>
  <PresentationFormat>On-screen Show (4:3)</PresentationFormat>
  <Paragraphs>217</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Light: preliminaries</vt:lpstr>
      <vt:lpstr>Electromagnetic Waves</vt:lpstr>
      <vt:lpstr>Electromagnetic Waves cont.</vt:lpstr>
      <vt:lpstr>Electromagnetic Wave Velocity</vt:lpstr>
      <vt:lpstr>Electromagnetic Wave Velocity cont.</vt:lpstr>
      <vt:lpstr>The Electromagnetic Spectrum</vt:lpstr>
      <vt:lpstr>PowerPoint Presentation</vt:lpstr>
      <vt:lpstr>PowerPoint Presentation</vt:lpstr>
      <vt:lpstr>The electromagnetic spectrum cont.</vt:lpstr>
      <vt:lpstr>Question</vt:lpstr>
      <vt:lpstr>PowerPoint Presentation</vt:lpstr>
      <vt:lpstr>Transparent materials</vt:lpstr>
      <vt:lpstr>Transparent materials cont.</vt:lpstr>
      <vt:lpstr>Clicker Question</vt:lpstr>
      <vt:lpstr>Transparent materials cont.</vt:lpstr>
      <vt:lpstr>Questions</vt:lpstr>
      <vt:lpstr>Opaque materials</vt:lpstr>
      <vt:lpstr>PowerPoint Presentation</vt:lpstr>
      <vt:lpstr>Shadows</vt:lpstr>
      <vt:lpstr>Shadows cont.</vt:lpstr>
      <vt:lpstr>Shadows of the earth and moon</vt:lpstr>
      <vt:lpstr>Questions</vt:lpstr>
      <vt:lpstr>PowerPoint Presentation</vt:lpstr>
      <vt:lpstr>The Eye</vt:lpstr>
      <vt:lpstr>More on the eye</vt:lpstr>
      <vt:lpstr>More on the eye</vt:lpstr>
      <vt:lpstr>PowerPoint Presentation</vt:lpstr>
      <vt:lpstr>PowerPoint Presentation</vt:lpstr>
    </vt:vector>
  </TitlesOfParts>
  <Company>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dc:creator>
  <cp:lastModifiedBy>Phys100</cp:lastModifiedBy>
  <cp:revision>337</cp:revision>
  <dcterms:created xsi:type="dcterms:W3CDTF">2005-11-30T21:47:14Z</dcterms:created>
  <dcterms:modified xsi:type="dcterms:W3CDTF">2016-12-05T14:02:08Z</dcterms:modified>
</cp:coreProperties>
</file>