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7" r:id="rId2"/>
    <p:sldId id="256" r:id="rId3"/>
    <p:sldId id="288" r:id="rId4"/>
    <p:sldId id="257" r:id="rId5"/>
    <p:sldId id="280" r:id="rId6"/>
    <p:sldId id="258" r:id="rId7"/>
    <p:sldId id="277" r:id="rId8"/>
    <p:sldId id="278" r:id="rId9"/>
    <p:sldId id="283" r:id="rId10"/>
    <p:sldId id="260" r:id="rId11"/>
    <p:sldId id="261" r:id="rId12"/>
    <p:sldId id="263" r:id="rId13"/>
    <p:sldId id="264" r:id="rId14"/>
    <p:sldId id="291" r:id="rId15"/>
    <p:sldId id="284" r:id="rId16"/>
    <p:sldId id="266" r:id="rId17"/>
    <p:sldId id="279" r:id="rId18"/>
    <p:sldId id="268" r:id="rId19"/>
    <p:sldId id="267" r:id="rId20"/>
    <p:sldId id="286" r:id="rId21"/>
    <p:sldId id="269" r:id="rId22"/>
    <p:sldId id="274" r:id="rId23"/>
    <p:sldId id="275" r:id="rId24"/>
    <p:sldId id="276" r:id="rId25"/>
    <p:sldId id="289" r:id="rId26"/>
    <p:sldId id="29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660066"/>
    <a:srgbClr val="FF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F745B85-ED8F-4C3A-9FB6-41B976957984}" type="slidenum">
              <a:rPr lang="en-US"/>
              <a:pPr>
                <a:defRPr/>
              </a:pPr>
              <a:t>‹#›</a:t>
            </a:fld>
            <a:endParaRPr lang="en-US"/>
          </a:p>
        </p:txBody>
      </p:sp>
    </p:spTree>
    <p:extLst>
      <p:ext uri="{BB962C8B-B14F-4D97-AF65-F5344CB8AC3E}">
        <p14:creationId xmlns:p14="http://schemas.microsoft.com/office/powerpoint/2010/main" val="2584323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D71BE530-A886-4DE7-A94E-55C27A68B6B9}" type="slidenum">
              <a:rPr lang="en-US" smtClean="0"/>
              <a:pPr/>
              <a:t>1</a:t>
            </a:fld>
            <a:endParaRPr lang="en-US" smtClean="0"/>
          </a:p>
        </p:txBody>
      </p:sp>
    </p:spTree>
    <p:extLst>
      <p:ext uri="{BB962C8B-B14F-4D97-AF65-F5344CB8AC3E}">
        <p14:creationId xmlns:p14="http://schemas.microsoft.com/office/powerpoint/2010/main" val="2963723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6201EB2A-2BAD-4A04-A170-BF40584FFD49}" type="slidenum">
              <a:rPr lang="en-US" smtClean="0"/>
              <a:pPr/>
              <a:t>10</a:t>
            </a:fld>
            <a:endParaRPr lang="en-US" smtClean="0"/>
          </a:p>
        </p:txBody>
      </p:sp>
    </p:spTree>
    <p:extLst>
      <p:ext uri="{BB962C8B-B14F-4D97-AF65-F5344CB8AC3E}">
        <p14:creationId xmlns:p14="http://schemas.microsoft.com/office/powerpoint/2010/main" val="146461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5838B9E9-C694-4ED3-B995-4E8E6640977B}" type="slidenum">
              <a:rPr lang="en-US" smtClean="0"/>
              <a:pPr/>
              <a:t>11</a:t>
            </a:fld>
            <a:endParaRPr lang="en-US" smtClean="0"/>
          </a:p>
        </p:txBody>
      </p:sp>
    </p:spTree>
    <p:extLst>
      <p:ext uri="{BB962C8B-B14F-4D97-AF65-F5344CB8AC3E}">
        <p14:creationId xmlns:p14="http://schemas.microsoft.com/office/powerpoint/2010/main" val="2815080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p>
            <a:fld id="{CF5958EE-5FE1-47E4-A101-80589ADA150A}" type="slidenum">
              <a:rPr lang="en-US" smtClean="0"/>
              <a:pPr/>
              <a:t>12</a:t>
            </a:fld>
            <a:endParaRPr lang="en-US" smtClean="0"/>
          </a:p>
        </p:txBody>
      </p:sp>
    </p:spTree>
    <p:extLst>
      <p:ext uri="{BB962C8B-B14F-4D97-AF65-F5344CB8AC3E}">
        <p14:creationId xmlns:p14="http://schemas.microsoft.com/office/powerpoint/2010/main" val="1750116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smtClean="0"/>
          </a:p>
        </p:txBody>
      </p:sp>
      <p:sp>
        <p:nvSpPr>
          <p:cNvPr id="43012" name="Slide Number Placeholder 3"/>
          <p:cNvSpPr>
            <a:spLocks noGrp="1"/>
          </p:cNvSpPr>
          <p:nvPr>
            <p:ph type="sldNum" sz="quarter" idx="5"/>
          </p:nvPr>
        </p:nvSpPr>
        <p:spPr>
          <a:noFill/>
        </p:spPr>
        <p:txBody>
          <a:bodyPr/>
          <a:lstStyle/>
          <a:p>
            <a:fld id="{1080D4C7-EB8F-4E1F-B51E-4E0CF93C22ED}" type="slidenum">
              <a:rPr lang="en-US" smtClean="0"/>
              <a:pPr/>
              <a:t>13</a:t>
            </a:fld>
            <a:endParaRPr lang="en-US" smtClean="0"/>
          </a:p>
        </p:txBody>
      </p:sp>
    </p:spTree>
    <p:extLst>
      <p:ext uri="{BB962C8B-B14F-4D97-AF65-F5344CB8AC3E}">
        <p14:creationId xmlns:p14="http://schemas.microsoft.com/office/powerpoint/2010/main" val="1566984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D26FF1A-C02C-4ECC-B3A4-CE7A4E17991F}" type="slidenum">
              <a:rPr lang="en-US" smtClean="0"/>
              <a:pPr/>
              <a:t>14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Fig 6.9</a:t>
            </a:r>
          </a:p>
        </p:txBody>
      </p:sp>
    </p:spTree>
    <p:extLst>
      <p:ext uri="{BB962C8B-B14F-4D97-AF65-F5344CB8AC3E}">
        <p14:creationId xmlns:p14="http://schemas.microsoft.com/office/powerpoint/2010/main" val="3028620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9A3E2F1C-01AD-4861-B009-ECC19D1F45EE}" type="slidenum">
              <a:rPr lang="en-US" smtClean="0"/>
              <a:pPr/>
              <a:t>15</a:t>
            </a:fld>
            <a:endParaRPr lang="en-US" smtClean="0"/>
          </a:p>
        </p:txBody>
      </p:sp>
    </p:spTree>
    <p:extLst>
      <p:ext uri="{BB962C8B-B14F-4D97-AF65-F5344CB8AC3E}">
        <p14:creationId xmlns:p14="http://schemas.microsoft.com/office/powerpoint/2010/main" val="1352674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A6584B2-B8BF-4354-8086-52B8437141C8}" type="slidenum">
              <a:rPr lang="en-US" smtClean="0"/>
              <a:pPr/>
              <a:t>16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Fig 6.10 a and b…spread out figure a bit</a:t>
            </a:r>
          </a:p>
        </p:txBody>
      </p:sp>
    </p:spTree>
    <p:extLst>
      <p:ext uri="{BB962C8B-B14F-4D97-AF65-F5344CB8AC3E}">
        <p14:creationId xmlns:p14="http://schemas.microsoft.com/office/powerpoint/2010/main" val="2760133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4B1CC5D-A590-4C9F-87B3-3E6A6D0E01F1}" type="slidenum">
              <a:rPr lang="en-US" smtClean="0"/>
              <a:pPr/>
              <a:t>17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Fig 6.10 a and b…spread out figure a bit</a:t>
            </a:r>
          </a:p>
        </p:txBody>
      </p:sp>
    </p:spTree>
    <p:extLst>
      <p:ext uri="{BB962C8B-B14F-4D97-AF65-F5344CB8AC3E}">
        <p14:creationId xmlns:p14="http://schemas.microsoft.com/office/powerpoint/2010/main" val="217442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45993BF-C1DD-4E1D-9FAC-3D11EF6F5CAF}" type="slidenum">
              <a:rPr lang="en-US" smtClean="0"/>
              <a:pPr/>
              <a:t>18</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t>Fig 6.12 </a:t>
            </a:r>
          </a:p>
        </p:txBody>
      </p:sp>
    </p:spTree>
    <p:extLst>
      <p:ext uri="{BB962C8B-B14F-4D97-AF65-F5344CB8AC3E}">
        <p14:creationId xmlns:p14="http://schemas.microsoft.com/office/powerpoint/2010/main" val="3293909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1E9AA88-67EE-4E3E-A2DE-08AA1014AE8F}" type="slidenum">
              <a:rPr lang="en-US" smtClean="0"/>
              <a:pPr/>
              <a:t>19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#40 of Exercises</a:t>
            </a:r>
          </a:p>
        </p:txBody>
      </p:sp>
    </p:spTree>
    <p:extLst>
      <p:ext uri="{BB962C8B-B14F-4D97-AF65-F5344CB8AC3E}">
        <p14:creationId xmlns:p14="http://schemas.microsoft.com/office/powerpoint/2010/main" val="172070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Slide Number Placeholder 3"/>
          <p:cNvSpPr>
            <a:spLocks noGrp="1"/>
          </p:cNvSpPr>
          <p:nvPr>
            <p:ph type="sldNum" sz="quarter" idx="5"/>
          </p:nvPr>
        </p:nvSpPr>
        <p:spPr>
          <a:noFill/>
        </p:spPr>
        <p:txBody>
          <a:bodyPr/>
          <a:lstStyle/>
          <a:p>
            <a:fld id="{393DC8F9-8BC4-4D53-8CD4-FEF9D1383C7E}" type="slidenum">
              <a:rPr lang="en-US" smtClean="0"/>
              <a:pPr/>
              <a:t>2</a:t>
            </a:fld>
            <a:endParaRPr lang="en-US" smtClean="0"/>
          </a:p>
        </p:txBody>
      </p:sp>
    </p:spTree>
    <p:extLst>
      <p:ext uri="{BB962C8B-B14F-4D97-AF65-F5344CB8AC3E}">
        <p14:creationId xmlns:p14="http://schemas.microsoft.com/office/powerpoint/2010/main" val="2698654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445459E-2DB7-4561-9C69-2CC460CA8FF2}" type="slidenum">
              <a:rPr lang="en-US" smtClean="0"/>
              <a:pPr/>
              <a:t>20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t>#40 of Exercises</a:t>
            </a:r>
          </a:p>
        </p:txBody>
      </p:sp>
    </p:spTree>
    <p:extLst>
      <p:ext uri="{BB962C8B-B14F-4D97-AF65-F5344CB8AC3E}">
        <p14:creationId xmlns:p14="http://schemas.microsoft.com/office/powerpoint/2010/main" val="2208183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7383592E-3AC2-4E99-9962-9892A2B275CE}" type="slidenum">
              <a:rPr lang="en-US" smtClean="0"/>
              <a:pPr/>
              <a:t>21</a:t>
            </a:fld>
            <a:endParaRPr lang="en-US" smtClean="0"/>
          </a:p>
        </p:txBody>
      </p:sp>
    </p:spTree>
    <p:extLst>
      <p:ext uri="{BB962C8B-B14F-4D97-AF65-F5344CB8AC3E}">
        <p14:creationId xmlns:p14="http://schemas.microsoft.com/office/powerpoint/2010/main" val="1106843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85C37748-2146-45EE-8561-AE6EC4FC9C80}" type="slidenum">
              <a:rPr lang="en-US" smtClean="0"/>
              <a:pPr/>
              <a:t>22</a:t>
            </a:fld>
            <a:endParaRPr lang="en-US" smtClean="0"/>
          </a:p>
        </p:txBody>
      </p:sp>
    </p:spTree>
    <p:extLst>
      <p:ext uri="{BB962C8B-B14F-4D97-AF65-F5344CB8AC3E}">
        <p14:creationId xmlns:p14="http://schemas.microsoft.com/office/powerpoint/2010/main" val="2508499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6F21DB-F650-4455-B482-DD3EA8FC459B}" type="slidenum">
              <a:rPr lang="en-US" smtClean="0"/>
              <a:pPr/>
              <a:t>23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t>Did</a:t>
            </a:r>
            <a:r>
              <a:rPr lang="en-US" baseline="0" dirty="0" smtClean="0"/>
              <a:t> not get up to here or afterwards. Start here </a:t>
            </a:r>
            <a:r>
              <a:rPr lang="en-US" baseline="0" dirty="0" err="1" smtClean="0"/>
              <a:t>feb</a:t>
            </a:r>
            <a:r>
              <a:rPr lang="en-US" baseline="0" smtClean="0"/>
              <a:t> 18</a:t>
            </a:r>
            <a:endParaRPr lang="en-US" dirty="0" smtClean="0"/>
          </a:p>
        </p:txBody>
      </p:sp>
    </p:spTree>
    <p:extLst>
      <p:ext uri="{BB962C8B-B14F-4D97-AF65-F5344CB8AC3E}">
        <p14:creationId xmlns:p14="http://schemas.microsoft.com/office/powerpoint/2010/main" val="4258924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966DD9D-E453-4116-A110-7FFFA918DE4F}" type="slidenum">
              <a:rPr lang="en-US" smtClean="0"/>
              <a:pPr/>
              <a:t>24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Get Fig 6.17a</a:t>
            </a:r>
          </a:p>
        </p:txBody>
      </p:sp>
    </p:spTree>
    <p:extLst>
      <p:ext uri="{BB962C8B-B14F-4D97-AF65-F5344CB8AC3E}">
        <p14:creationId xmlns:p14="http://schemas.microsoft.com/office/powerpoint/2010/main" val="4064657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D86D93F2-5CBE-439D-BE4D-F6130088F786}" type="slidenum">
              <a:rPr lang="en-US" smtClean="0"/>
              <a:pPr/>
              <a:t>25</a:t>
            </a:fld>
            <a:endParaRPr lang="en-US" smtClean="0"/>
          </a:p>
        </p:txBody>
      </p:sp>
    </p:spTree>
    <p:extLst>
      <p:ext uri="{BB962C8B-B14F-4D97-AF65-F5344CB8AC3E}">
        <p14:creationId xmlns:p14="http://schemas.microsoft.com/office/powerpoint/2010/main" val="1842087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2B941DAE-DC8E-481C-B1CD-710237E0AEAC}" type="slidenum">
              <a:rPr lang="en-US" smtClean="0"/>
              <a:pPr/>
              <a:t>26</a:t>
            </a:fld>
            <a:endParaRPr lang="en-US" smtClean="0"/>
          </a:p>
        </p:txBody>
      </p:sp>
    </p:spTree>
    <p:extLst>
      <p:ext uri="{BB962C8B-B14F-4D97-AF65-F5344CB8AC3E}">
        <p14:creationId xmlns:p14="http://schemas.microsoft.com/office/powerpoint/2010/main" val="297529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CCA7E194-FDE6-4A7C-BDFA-8BEAEAE2B387}" type="slidenum">
              <a:rPr lang="en-US" smtClean="0"/>
              <a:pPr/>
              <a:t>3</a:t>
            </a:fld>
            <a:endParaRPr lang="en-US" smtClean="0"/>
          </a:p>
        </p:txBody>
      </p:sp>
    </p:spTree>
    <p:extLst>
      <p:ext uri="{BB962C8B-B14F-4D97-AF65-F5344CB8AC3E}">
        <p14:creationId xmlns:p14="http://schemas.microsoft.com/office/powerpoint/2010/main" val="366899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694E9A64-B349-4B6F-A3C4-DEC31AA9E83A}" type="slidenum">
              <a:rPr lang="en-US" smtClean="0"/>
              <a:pPr/>
              <a:t>4</a:t>
            </a:fld>
            <a:endParaRPr lang="en-US" smtClean="0"/>
          </a:p>
        </p:txBody>
      </p:sp>
    </p:spTree>
    <p:extLst>
      <p:ext uri="{BB962C8B-B14F-4D97-AF65-F5344CB8AC3E}">
        <p14:creationId xmlns:p14="http://schemas.microsoft.com/office/powerpoint/2010/main" val="372248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418E02ED-C2F5-4BF6-BDB7-0BAB506C3471}" type="slidenum">
              <a:rPr lang="en-US" smtClean="0"/>
              <a:pPr/>
              <a:t>5</a:t>
            </a:fld>
            <a:endParaRPr lang="en-US" smtClean="0"/>
          </a:p>
        </p:txBody>
      </p:sp>
    </p:spTree>
    <p:extLst>
      <p:ext uri="{BB962C8B-B14F-4D97-AF65-F5344CB8AC3E}">
        <p14:creationId xmlns:p14="http://schemas.microsoft.com/office/powerpoint/2010/main" val="196740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F3C45FB6-0DBD-4C4E-A72F-1AE526EB3351}" type="slidenum">
              <a:rPr lang="en-US" smtClean="0"/>
              <a:pPr/>
              <a:t>6</a:t>
            </a:fld>
            <a:endParaRPr lang="en-US" smtClean="0"/>
          </a:p>
        </p:txBody>
      </p:sp>
    </p:spTree>
    <p:extLst>
      <p:ext uri="{BB962C8B-B14F-4D97-AF65-F5344CB8AC3E}">
        <p14:creationId xmlns:p14="http://schemas.microsoft.com/office/powerpoint/2010/main" val="3443747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AB75B63A-9E13-431E-BE2A-B41B186BEA03}" type="slidenum">
              <a:rPr lang="en-US" smtClean="0"/>
              <a:pPr/>
              <a:t>7</a:t>
            </a:fld>
            <a:endParaRPr lang="en-US" smtClean="0"/>
          </a:p>
        </p:txBody>
      </p:sp>
    </p:spTree>
    <p:extLst>
      <p:ext uri="{BB962C8B-B14F-4D97-AF65-F5344CB8AC3E}">
        <p14:creationId xmlns:p14="http://schemas.microsoft.com/office/powerpoint/2010/main" val="994813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1BB8EFF6-537A-4610-A788-8F2B929DCCB4}" type="slidenum">
              <a:rPr lang="en-US" smtClean="0"/>
              <a:pPr/>
              <a:t>8</a:t>
            </a:fld>
            <a:endParaRPr lang="en-US" smtClean="0"/>
          </a:p>
        </p:txBody>
      </p:sp>
    </p:spTree>
    <p:extLst>
      <p:ext uri="{BB962C8B-B14F-4D97-AF65-F5344CB8AC3E}">
        <p14:creationId xmlns:p14="http://schemas.microsoft.com/office/powerpoint/2010/main" val="2902259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p>
            <a:fld id="{D6DF6342-47CC-4D0B-9283-AC52F82330A8}" type="slidenum">
              <a:rPr lang="en-US" smtClean="0"/>
              <a:pPr/>
              <a:t>9</a:t>
            </a:fld>
            <a:endParaRPr lang="en-US" smtClean="0"/>
          </a:p>
        </p:txBody>
      </p:sp>
    </p:spTree>
    <p:extLst>
      <p:ext uri="{BB962C8B-B14F-4D97-AF65-F5344CB8AC3E}">
        <p14:creationId xmlns:p14="http://schemas.microsoft.com/office/powerpoint/2010/main" val="250764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11BC12-1F68-45FE-9C6C-439C11CD13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1CEE37-F7D3-44D3-B102-78BA4FC634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655428-8451-4240-9F3E-487392D471B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4A3FBF-BBBC-44A3-BB3E-A780D215DED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426134A-2084-4B0F-BFD6-A8B82B9E62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95F4E1-4D76-4C73-BDE8-AF35E28FAB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9721F1-C298-4DC0-8AB5-3B3E01CB8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C228CF-85C6-4C08-8852-C15F356A4F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AC0687-88CB-4F9F-BD55-E14AEA489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445082-3B6E-4777-A424-1EAA71C551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2808EE-9540-4CB4-8D33-565AFBF261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4734895-7844-4A45-8D35-C3E541E1DA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B2D208-60E2-40F0-93C6-F66DE38CE4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3136D9-BEB4-4C6C-AAA2-7942A59E59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152C7C-0F90-473E-9CB7-82A601520C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1.bin"/><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95300" y="6178"/>
            <a:ext cx="8229600" cy="1219200"/>
          </a:xfrm>
        </p:spPr>
        <p:txBody>
          <a:bodyPr/>
          <a:lstStyle/>
          <a:p>
            <a:pPr algn="ctr" eaLnBrk="1" hangingPunct="1">
              <a:buFontTx/>
              <a:buNone/>
            </a:pPr>
            <a:r>
              <a:rPr lang="en-US" sz="4400" dirty="0" smtClean="0">
                <a:solidFill>
                  <a:srgbClr val="7030A0"/>
                </a:solidFill>
              </a:rPr>
              <a:t>Physics 100</a:t>
            </a:r>
          </a:p>
        </p:txBody>
      </p:sp>
      <p:sp>
        <p:nvSpPr>
          <p:cNvPr id="3075" name="Rectangle 4"/>
          <p:cNvSpPr>
            <a:spLocks noGrp="1" noChangeArrowheads="1"/>
          </p:cNvSpPr>
          <p:nvPr>
            <p:ph type="title"/>
          </p:nvPr>
        </p:nvSpPr>
        <p:spPr>
          <a:xfrm>
            <a:off x="457200" y="2438400"/>
            <a:ext cx="8229600" cy="1143000"/>
          </a:xfrm>
          <a:noFill/>
        </p:spPr>
        <p:txBody>
          <a:bodyPr/>
          <a:lstStyle/>
          <a:p>
            <a:pPr eaLnBrk="1" hangingPunct="1"/>
            <a:r>
              <a:rPr lang="en-US" u="sng" dirty="0" smtClean="0"/>
              <a:t>Today</a:t>
            </a:r>
            <a:br>
              <a:rPr lang="en-US" u="sng" dirty="0" smtClean="0"/>
            </a:br>
            <a:r>
              <a:rPr lang="en-US" u="sng" dirty="0" smtClean="0"/>
              <a:t/>
            </a:r>
            <a:br>
              <a:rPr lang="en-US" u="sng" dirty="0" smtClean="0"/>
            </a:br>
            <a:r>
              <a:rPr lang="en-US" sz="4000" dirty="0" smtClean="0"/>
              <a:t>Finish Chapter 5: Newton’s 3</a:t>
            </a:r>
            <a:r>
              <a:rPr lang="en-US" sz="4000" baseline="30000" dirty="0" smtClean="0"/>
              <a:t>rd</a:t>
            </a:r>
            <a:r>
              <a:rPr lang="en-US" sz="4000" dirty="0" smtClean="0"/>
              <a:t> Law</a:t>
            </a:r>
            <a:r>
              <a:rPr lang="en-US" sz="4000" dirty="0" smtClean="0"/>
              <a:t/>
            </a:r>
            <a:br>
              <a:rPr lang="en-US" sz="4000" dirty="0" smtClean="0"/>
            </a:br>
            <a:r>
              <a:rPr lang="en-US" sz="4000" dirty="0"/>
              <a:t/>
            </a:r>
            <a:br>
              <a:rPr lang="en-US" sz="4000" dirty="0"/>
            </a:br>
            <a:r>
              <a:rPr lang="en-US" sz="4000" dirty="0" smtClean="0"/>
              <a:t>Chapter </a:t>
            </a:r>
            <a:r>
              <a:rPr lang="en-US" sz="4000" dirty="0" smtClean="0"/>
              <a:t>6: Momentum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001000" cy="808038"/>
          </a:xfrm>
        </p:spPr>
        <p:txBody>
          <a:bodyPr/>
          <a:lstStyle/>
          <a:p>
            <a:pPr eaLnBrk="1" hangingPunct="1"/>
            <a:r>
              <a:rPr lang="en-US" sz="3200" smtClean="0"/>
              <a:t>Questions</a:t>
            </a:r>
          </a:p>
        </p:txBody>
      </p:sp>
      <p:sp>
        <p:nvSpPr>
          <p:cNvPr id="6147" name="Rectangle 3"/>
          <p:cNvSpPr>
            <a:spLocks noGrp="1" noChangeArrowheads="1"/>
          </p:cNvSpPr>
          <p:nvPr>
            <p:ph type="body" idx="1"/>
          </p:nvPr>
        </p:nvSpPr>
        <p:spPr>
          <a:xfrm>
            <a:off x="381000" y="838200"/>
            <a:ext cx="8229600" cy="4525963"/>
          </a:xfrm>
        </p:spPr>
        <p:txBody>
          <a:bodyPr/>
          <a:lstStyle/>
          <a:p>
            <a:pPr eaLnBrk="1" hangingPunct="1">
              <a:buFontTx/>
              <a:buNone/>
            </a:pPr>
            <a:r>
              <a:rPr lang="en-US" sz="2000" smtClean="0"/>
              <a:t>a) Is the impulse to stop a 10 kg bowling ball moving at 6 m/s less, greater or the same, if it is done in 1s rather than 2s?</a:t>
            </a:r>
          </a:p>
          <a:p>
            <a:pPr eaLnBrk="1" hangingPunct="1">
              <a:buFontTx/>
              <a:buNone/>
            </a:pPr>
            <a:endParaRPr lang="en-US" sz="2000" smtClean="0"/>
          </a:p>
          <a:p>
            <a:pPr eaLnBrk="1" hangingPunct="1">
              <a:buFontTx/>
              <a:buNone/>
            </a:pPr>
            <a:r>
              <a:rPr lang="en-US" sz="2000" smtClean="0"/>
              <a:t>	</a:t>
            </a:r>
            <a:r>
              <a:rPr lang="en-US" sz="2000" smtClean="0">
                <a:solidFill>
                  <a:srgbClr val="660066"/>
                </a:solidFill>
              </a:rPr>
              <a:t>Same, since impulse = change in momentum  is the same whatever the time it takes. </a:t>
            </a:r>
          </a:p>
          <a:p>
            <a:pPr eaLnBrk="1" hangingPunct="1">
              <a:buFontTx/>
              <a:buNone/>
            </a:pPr>
            <a:endParaRPr lang="en-US" sz="2000" smtClean="0">
              <a:solidFill>
                <a:srgbClr val="660066"/>
              </a:solidFill>
            </a:endParaRPr>
          </a:p>
          <a:p>
            <a:pPr eaLnBrk="1" hangingPunct="1">
              <a:buFontTx/>
              <a:buNone/>
            </a:pPr>
            <a:r>
              <a:rPr lang="en-US" sz="2000" smtClean="0"/>
              <a:t>b) Is the force you must exert to stop it less, greater, or the same, if done in 1s or 2s? </a:t>
            </a:r>
          </a:p>
          <a:p>
            <a:pPr eaLnBrk="1" hangingPunct="1">
              <a:buFontTx/>
              <a:buNone/>
            </a:pPr>
            <a:endParaRPr lang="en-US" sz="2000" smtClean="0"/>
          </a:p>
          <a:p>
            <a:pPr eaLnBrk="1" hangingPunct="1">
              <a:buFontTx/>
              <a:buNone/>
            </a:pPr>
            <a:r>
              <a:rPr lang="en-US" sz="2000" smtClean="0"/>
              <a:t>	</a:t>
            </a:r>
            <a:r>
              <a:rPr lang="en-US" sz="2000" smtClean="0">
                <a:solidFill>
                  <a:srgbClr val="660066"/>
                </a:solidFill>
              </a:rPr>
              <a:t>Twice as great force if you do it in 1s than if you do it in 2s, because </a:t>
            </a:r>
          </a:p>
          <a:p>
            <a:pPr eaLnBrk="1" hangingPunct="1">
              <a:buFontTx/>
              <a:buNone/>
            </a:pPr>
            <a:r>
              <a:rPr lang="en-US" sz="2000" smtClean="0">
                <a:solidFill>
                  <a:srgbClr val="660066"/>
                </a:solidFill>
              </a:rPr>
              <a:t>	change in momentum = impulse = F</a:t>
            </a:r>
            <a:r>
              <a:rPr lang="en-US" sz="2000" smtClean="0">
                <a:solidFill>
                  <a:srgbClr val="660066"/>
                </a:solidFill>
                <a:latin typeface="Symbol" pitchFamily="18" charset="2"/>
              </a:rPr>
              <a:t>D</a:t>
            </a:r>
            <a:r>
              <a:rPr lang="en-US" sz="2000" smtClean="0">
                <a:solidFill>
                  <a:srgbClr val="660066"/>
                </a:solidFill>
              </a:rPr>
              <a:t>t. (so half </a:t>
            </a:r>
            <a:r>
              <a:rPr lang="en-US" sz="2000" smtClean="0">
                <a:solidFill>
                  <a:srgbClr val="660066"/>
                </a:solidFill>
                <a:latin typeface="Symbol" pitchFamily="18" charset="2"/>
              </a:rPr>
              <a:t>D</a:t>
            </a:r>
            <a:r>
              <a:rPr lang="en-US" sz="2000" smtClean="0">
                <a:solidFill>
                  <a:srgbClr val="660066"/>
                </a:solidFill>
              </a:rPr>
              <a:t>t means twice F)</a:t>
            </a:r>
          </a:p>
        </p:txBody>
      </p:sp>
      <p:sp>
        <p:nvSpPr>
          <p:cNvPr id="6148" name="Text Box 4"/>
          <p:cNvSpPr txBox="1">
            <a:spLocks noChangeArrowheads="1"/>
          </p:cNvSpPr>
          <p:nvPr/>
        </p:nvSpPr>
        <p:spPr bwMode="auto">
          <a:xfrm>
            <a:off x="533400" y="4800600"/>
            <a:ext cx="8305800" cy="396875"/>
          </a:xfrm>
          <a:prstGeom prst="rect">
            <a:avLst/>
          </a:prstGeom>
          <a:noFill/>
          <a:ln w="9525">
            <a:noFill/>
            <a:miter lim="800000"/>
            <a:headEnd/>
            <a:tailEnd/>
          </a:ln>
        </p:spPr>
        <p:txBody>
          <a:bodyPr>
            <a:spAutoFit/>
          </a:bodyPr>
          <a:lstStyle/>
          <a:p>
            <a:pPr>
              <a:spcBef>
                <a:spcPct val="50000"/>
              </a:spcBef>
            </a:pPr>
            <a:r>
              <a:rPr lang="en-US" sz="2000"/>
              <a:t>c) In a general situation, when does impulse equal momentum?</a:t>
            </a:r>
          </a:p>
        </p:txBody>
      </p:sp>
      <p:sp>
        <p:nvSpPr>
          <p:cNvPr id="6149" name="Text Box 5"/>
          <p:cNvSpPr txBox="1">
            <a:spLocks noChangeArrowheads="1"/>
          </p:cNvSpPr>
          <p:nvPr/>
        </p:nvSpPr>
        <p:spPr bwMode="auto">
          <a:xfrm>
            <a:off x="304800" y="5241925"/>
            <a:ext cx="8153400" cy="1323439"/>
          </a:xfrm>
          <a:prstGeom prst="rect">
            <a:avLst/>
          </a:prstGeom>
          <a:noFill/>
          <a:ln w="9525">
            <a:noFill/>
            <a:miter lim="800000"/>
            <a:headEnd/>
            <a:tailEnd/>
          </a:ln>
        </p:spPr>
        <p:txBody>
          <a:bodyPr>
            <a:spAutoFit/>
          </a:bodyPr>
          <a:lstStyle/>
          <a:p>
            <a:pPr>
              <a:spcBef>
                <a:spcPct val="50000"/>
              </a:spcBef>
            </a:pPr>
            <a:r>
              <a:rPr lang="en-US" sz="2000" dirty="0">
                <a:solidFill>
                  <a:srgbClr val="660066"/>
                </a:solidFill>
              </a:rPr>
              <a:t>If the object’s initial momentum is zero, then </a:t>
            </a:r>
          </a:p>
          <a:p>
            <a:pPr>
              <a:spcBef>
                <a:spcPct val="50000"/>
              </a:spcBef>
            </a:pPr>
            <a:r>
              <a:rPr lang="en-US" sz="2000" dirty="0">
                <a:solidFill>
                  <a:srgbClr val="660066"/>
                </a:solidFill>
              </a:rPr>
              <a:t>impulse = momentum change = final mom. – initial mom.  = final </a:t>
            </a:r>
            <a:r>
              <a:rPr lang="en-US" sz="2000" dirty="0" smtClean="0">
                <a:solidFill>
                  <a:srgbClr val="660066"/>
                </a:solidFill>
              </a:rPr>
              <a:t>mom.</a:t>
            </a:r>
            <a:endParaRPr lang="en-US" sz="2000" dirty="0">
              <a:solidFill>
                <a:srgbClr val="660066"/>
              </a:solidFill>
            </a:endParaRPr>
          </a:p>
          <a:p>
            <a:pPr>
              <a:spcBef>
                <a:spcPct val="50000"/>
              </a:spcBef>
            </a:pPr>
            <a:r>
              <a:rPr lang="en-US" sz="2000" dirty="0">
                <a:solidFill>
                  <a:srgbClr val="660066"/>
                </a:solidFill>
              </a:rPr>
              <a:t>Likewise, if object is brought to rest, then impulse = - initial momentum.</a:t>
            </a:r>
          </a:p>
        </p:txBody>
      </p:sp>
      <p:sp>
        <p:nvSpPr>
          <p:cNvPr id="6150" name="Line 6"/>
          <p:cNvSpPr>
            <a:spLocks noChangeShapeType="1"/>
          </p:cNvSpPr>
          <p:nvPr/>
        </p:nvSpPr>
        <p:spPr bwMode="auto">
          <a:xfrm flipV="1">
            <a:off x="5638800" y="5715000"/>
            <a:ext cx="1066800" cy="381000"/>
          </a:xfrm>
          <a:prstGeom prst="line">
            <a:avLst/>
          </a:prstGeom>
          <a:noFill/>
          <a:ln w="9525">
            <a:solidFill>
              <a:srgbClr val="CC0000"/>
            </a:solidFill>
            <a:round/>
            <a:headEnd/>
            <a:tailEnd/>
          </a:ln>
        </p:spPr>
        <p:txBody>
          <a:bodyPr/>
          <a:lstStyle/>
          <a:p>
            <a:endParaRPr lang="en-US"/>
          </a:p>
        </p:txBody>
      </p:sp>
      <p:sp>
        <p:nvSpPr>
          <p:cNvPr id="7" name="TextBox 6"/>
          <p:cNvSpPr txBox="1"/>
          <p:nvPr/>
        </p:nvSpPr>
        <p:spPr>
          <a:xfrm>
            <a:off x="6629400" y="5410200"/>
            <a:ext cx="228600" cy="381000"/>
          </a:xfrm>
          <a:prstGeom prst="rect">
            <a:avLst/>
          </a:prstGeom>
          <a:noFill/>
        </p:spPr>
        <p:txBody>
          <a:bodyPr wrap="square" rtlCol="0">
            <a:spAutoFit/>
          </a:bodyPr>
          <a:lstStyle/>
          <a:p>
            <a:r>
              <a:rPr lang="en-US" dirty="0" smtClean="0">
                <a:solidFill>
                  <a:srgbClr val="CC0000"/>
                </a:solidFill>
              </a:rPr>
              <a:t>0</a:t>
            </a:r>
            <a:endParaRPr lang="en-US"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9">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9">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9">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0"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sz="half" idx="1"/>
          </p:nvPr>
        </p:nvSpPr>
        <p:spPr>
          <a:xfrm>
            <a:off x="304800" y="457200"/>
            <a:ext cx="8610600" cy="2514600"/>
          </a:xfrm>
        </p:spPr>
        <p:txBody>
          <a:bodyPr/>
          <a:lstStyle/>
          <a:p>
            <a:pPr eaLnBrk="1" hangingPunct="1">
              <a:buFontTx/>
              <a:buNone/>
            </a:pPr>
            <a:r>
              <a:rPr lang="en-US" sz="2400" b="1" u="sng" dirty="0" smtClean="0"/>
              <a:t>Decreasing momentum over a short time</a:t>
            </a:r>
          </a:p>
          <a:p>
            <a:pPr eaLnBrk="1" hangingPunct="1">
              <a:buFontTx/>
              <a:buNone/>
            </a:pPr>
            <a:r>
              <a:rPr lang="en-US" sz="2400" dirty="0" smtClean="0"/>
              <a:t>On the other hand, sometimes you </a:t>
            </a:r>
            <a:r>
              <a:rPr lang="en-US" sz="2400" i="1" dirty="0" smtClean="0"/>
              <a:t>want</a:t>
            </a:r>
            <a:r>
              <a:rPr lang="en-US" sz="2400" dirty="0" smtClean="0"/>
              <a:t> to obtain large forces when decreasing momentum. Want short impact times. </a:t>
            </a:r>
          </a:p>
          <a:p>
            <a:pPr eaLnBrk="1" hangingPunct="1">
              <a:buFontTx/>
              <a:buNone/>
            </a:pPr>
            <a:endParaRPr lang="en-US" sz="2400" dirty="0" smtClean="0"/>
          </a:p>
        </p:txBody>
      </p:sp>
      <p:pic>
        <p:nvPicPr>
          <p:cNvPr id="7172" name="Picture 4" descr="fig6-7"/>
          <p:cNvPicPr>
            <a:picLocks noGrp="1" noChangeAspect="1" noChangeArrowheads="1"/>
          </p:cNvPicPr>
          <p:nvPr>
            <p:ph sz="half" idx="2"/>
          </p:nvPr>
        </p:nvPicPr>
        <p:blipFill>
          <a:blip r:embed="rId3"/>
          <a:srcRect/>
          <a:stretch>
            <a:fillRect/>
          </a:stretch>
        </p:blipFill>
        <p:spPr>
          <a:xfrm>
            <a:off x="4343400" y="2438400"/>
            <a:ext cx="3505200" cy="3384550"/>
          </a:xfrm>
          <a:noFill/>
        </p:spPr>
      </p:pic>
      <p:sp>
        <p:nvSpPr>
          <p:cNvPr id="7175" name="Rectangle 7"/>
          <p:cNvSpPr>
            <a:spLocks noChangeArrowheads="1"/>
          </p:cNvSpPr>
          <p:nvPr/>
        </p:nvSpPr>
        <p:spPr bwMode="auto">
          <a:xfrm>
            <a:off x="304800" y="2057400"/>
            <a:ext cx="3886200" cy="4154984"/>
          </a:xfrm>
          <a:prstGeom prst="rect">
            <a:avLst/>
          </a:prstGeom>
          <a:noFill/>
          <a:ln w="9525">
            <a:noFill/>
            <a:miter lim="800000"/>
            <a:headEnd/>
            <a:tailEnd/>
          </a:ln>
        </p:spPr>
        <p:txBody>
          <a:bodyPr>
            <a:spAutoFit/>
          </a:bodyPr>
          <a:lstStyle/>
          <a:p>
            <a:pPr>
              <a:spcBef>
                <a:spcPct val="50000"/>
              </a:spcBef>
            </a:pPr>
            <a:r>
              <a:rPr lang="en-US" sz="2400" dirty="0" err="1">
                <a:solidFill>
                  <a:srgbClr val="0070C0"/>
                </a:solidFill>
              </a:rPr>
              <a:t>Eg</a:t>
            </a:r>
            <a:r>
              <a:rPr lang="en-US" sz="2400" dirty="0">
                <a:solidFill>
                  <a:srgbClr val="0070C0"/>
                </a:solidFill>
              </a:rPr>
              <a:t>. </a:t>
            </a:r>
            <a:r>
              <a:rPr lang="en-US" sz="2400" dirty="0"/>
              <a:t>This is how  in karate (tae kwon do), an expert can break a stack of bricks with a blow of a hand: Bring in arm with tremendous </a:t>
            </a:r>
            <a:r>
              <a:rPr lang="en-US" sz="2400" dirty="0" smtClean="0"/>
              <a:t>speed, i.e. large </a:t>
            </a:r>
            <a:r>
              <a:rPr lang="en-US" sz="2400" dirty="0"/>
              <a:t>momentum, that is quickly reduced on impact with the bricks. The shorter the time, the larger the force on the bricks.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81000" y="685800"/>
            <a:ext cx="8305800" cy="4495800"/>
          </a:xfrm>
        </p:spPr>
        <p:txBody>
          <a:bodyPr/>
          <a:lstStyle/>
          <a:p>
            <a:pPr eaLnBrk="1" hangingPunct="1">
              <a:lnSpc>
                <a:spcPct val="90000"/>
              </a:lnSpc>
              <a:buFontTx/>
              <a:buNone/>
            </a:pPr>
            <a:r>
              <a:rPr lang="en-US" sz="2400" b="1" u="sng" dirty="0" smtClean="0"/>
              <a:t>Bouncing</a:t>
            </a:r>
          </a:p>
          <a:p>
            <a:pPr eaLnBrk="1" hangingPunct="1">
              <a:lnSpc>
                <a:spcPct val="90000"/>
              </a:lnSpc>
              <a:buFontTx/>
              <a:buNone/>
            </a:pPr>
            <a:r>
              <a:rPr lang="en-US" sz="2400" dirty="0" smtClean="0"/>
              <a:t>Why is it that if the expert makes her hand bounce back upon impact, she can increase the force on the bricks?</a:t>
            </a:r>
          </a:p>
          <a:p>
            <a:pPr eaLnBrk="1" hangingPunct="1">
              <a:lnSpc>
                <a:spcPct val="90000"/>
              </a:lnSpc>
              <a:buFontTx/>
              <a:buNone/>
            </a:pPr>
            <a:endParaRPr lang="en-US" sz="2400" dirty="0" smtClean="0"/>
          </a:p>
          <a:p>
            <a:pPr eaLnBrk="1" hangingPunct="1">
              <a:lnSpc>
                <a:spcPct val="90000"/>
              </a:lnSpc>
              <a:buFontTx/>
              <a:buNone/>
            </a:pPr>
            <a:r>
              <a:rPr lang="en-US" sz="2400" dirty="0" smtClean="0"/>
              <a:t>	Because, </a:t>
            </a:r>
            <a:r>
              <a:rPr lang="en-US" sz="2400" dirty="0" smtClean="0">
                <a:solidFill>
                  <a:srgbClr val="0070C0"/>
                </a:solidFill>
              </a:rPr>
              <a:t>bouncing means reversing of momentum, so even greater momentum change. </a:t>
            </a:r>
          </a:p>
          <a:p>
            <a:pPr eaLnBrk="1" hangingPunct="1">
              <a:lnSpc>
                <a:spcPct val="90000"/>
              </a:lnSpc>
              <a:buFontTx/>
              <a:buNone/>
            </a:pPr>
            <a:r>
              <a:rPr lang="en-US" sz="2400" dirty="0" smtClean="0"/>
              <a:t>	</a:t>
            </a:r>
            <a:r>
              <a:rPr lang="en-US" sz="2400" dirty="0" err="1" smtClean="0"/>
              <a:t>Eg</a:t>
            </a:r>
            <a:r>
              <a:rPr lang="en-US" sz="2400" dirty="0" smtClean="0"/>
              <a:t>. Say a 1-kg object at 1-m/s comes to rest. </a:t>
            </a:r>
          </a:p>
          <a:p>
            <a:pPr eaLnBrk="1" hangingPunct="1">
              <a:lnSpc>
                <a:spcPct val="90000"/>
              </a:lnSpc>
              <a:buFontTx/>
              <a:buNone/>
            </a:pPr>
            <a:r>
              <a:rPr lang="en-US" sz="2400" dirty="0" smtClean="0"/>
              <a:t>Then </a:t>
            </a:r>
            <a:r>
              <a:rPr lang="en-US" sz="2400" dirty="0" smtClean="0">
                <a:latin typeface="Symbol" pitchFamily="18" charset="2"/>
              </a:rPr>
              <a:t>D</a:t>
            </a:r>
            <a:r>
              <a:rPr lang="en-US" sz="2400" dirty="0" smtClean="0"/>
              <a:t>(mom) = 0 -1 kg m/s = -1 kg m/s</a:t>
            </a:r>
          </a:p>
          <a:p>
            <a:pPr eaLnBrk="1" hangingPunct="1">
              <a:lnSpc>
                <a:spcPct val="90000"/>
              </a:lnSpc>
              <a:buFontTx/>
              <a:buNone/>
            </a:pPr>
            <a:r>
              <a:rPr lang="en-US" sz="2400" dirty="0" smtClean="0"/>
              <a:t>	Say instead it bounces back at 1 m/s. The change in momentum is then </a:t>
            </a:r>
          </a:p>
          <a:p>
            <a:pPr eaLnBrk="1" hangingPunct="1">
              <a:lnSpc>
                <a:spcPct val="90000"/>
              </a:lnSpc>
              <a:buFontTx/>
              <a:buNone/>
            </a:pPr>
            <a:r>
              <a:rPr lang="en-US" sz="2400" dirty="0" smtClean="0"/>
              <a:t>		-1-(1) =-2kg m/s</a:t>
            </a:r>
          </a:p>
          <a:p>
            <a:pPr eaLnBrk="1" hangingPunct="1">
              <a:lnSpc>
                <a:spcPct val="90000"/>
              </a:lnSpc>
              <a:buFontTx/>
              <a:buNone/>
            </a:pPr>
            <a:endParaRPr lang="en-US" sz="2400" dirty="0" smtClean="0"/>
          </a:p>
          <a:p>
            <a:pPr eaLnBrk="1" hangingPunct="1">
              <a:lnSpc>
                <a:spcPct val="90000"/>
              </a:lnSpc>
              <a:buFontTx/>
              <a:buNone/>
            </a:pPr>
            <a:r>
              <a:rPr lang="en-US" sz="2400" i="1" dirty="0" smtClean="0"/>
              <a:t>(Don’t be fazed by the – signs, they just indicate direction – the point is that the size of the change is larger in the bouncing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077200" cy="792163"/>
          </a:xfrm>
        </p:spPr>
        <p:txBody>
          <a:bodyPr/>
          <a:lstStyle/>
          <a:p>
            <a:pPr eaLnBrk="1" hangingPunct="1"/>
            <a:r>
              <a:rPr lang="en-US" sz="3200" u="sng" smtClean="0"/>
              <a:t>Momentum conservation</a:t>
            </a:r>
          </a:p>
        </p:txBody>
      </p:sp>
      <p:sp>
        <p:nvSpPr>
          <p:cNvPr id="11267" name="Rectangle 3"/>
          <p:cNvSpPr>
            <a:spLocks noGrp="1" noChangeArrowheads="1"/>
          </p:cNvSpPr>
          <p:nvPr>
            <p:ph type="body" idx="1"/>
          </p:nvPr>
        </p:nvSpPr>
        <p:spPr>
          <a:xfrm>
            <a:off x="0" y="762000"/>
            <a:ext cx="8686800" cy="457200"/>
          </a:xfrm>
        </p:spPr>
        <p:txBody>
          <a:bodyPr/>
          <a:lstStyle/>
          <a:p>
            <a:pPr eaLnBrk="1" hangingPunct="1"/>
            <a:r>
              <a:rPr lang="en-US" sz="2000" smtClean="0"/>
              <a:t>First distinguish:</a:t>
            </a:r>
            <a:r>
              <a:rPr lang="en-US" sz="2000" b="1" smtClean="0"/>
              <a:t> 	internal forces	</a:t>
            </a:r>
            <a:r>
              <a:rPr lang="en-US" sz="2000" smtClean="0"/>
              <a:t>vs </a:t>
            </a:r>
            <a:r>
              <a:rPr lang="en-US" sz="2000" b="1" smtClean="0"/>
              <a:t>    external forces  	</a:t>
            </a:r>
            <a:r>
              <a:rPr lang="en-US" sz="2000" smtClean="0"/>
              <a:t>on system</a:t>
            </a:r>
          </a:p>
        </p:txBody>
      </p:sp>
      <p:sp>
        <p:nvSpPr>
          <p:cNvPr id="11269" name="Text Box 5"/>
          <p:cNvSpPr txBox="1">
            <a:spLocks noChangeArrowheads="1"/>
          </p:cNvSpPr>
          <p:nvPr/>
        </p:nvSpPr>
        <p:spPr bwMode="auto">
          <a:xfrm>
            <a:off x="304800" y="1371600"/>
            <a:ext cx="3581400" cy="2554545"/>
          </a:xfrm>
          <a:prstGeom prst="rect">
            <a:avLst/>
          </a:prstGeom>
          <a:noFill/>
          <a:ln w="9525">
            <a:noFill/>
            <a:miter lim="800000"/>
            <a:headEnd/>
            <a:tailEnd/>
          </a:ln>
        </p:spPr>
        <p:txBody>
          <a:bodyPr>
            <a:spAutoFit/>
          </a:bodyPr>
          <a:lstStyle/>
          <a:p>
            <a:pPr>
              <a:spcBef>
                <a:spcPct val="50000"/>
              </a:spcBef>
            </a:pPr>
            <a:r>
              <a:rPr lang="en-US" sz="2000" dirty="0">
                <a:solidFill>
                  <a:schemeClr val="accent2"/>
                </a:solidFill>
              </a:rPr>
              <a:t>Are interactions within the system </a:t>
            </a:r>
          </a:p>
          <a:p>
            <a:pPr>
              <a:spcBef>
                <a:spcPct val="50000"/>
              </a:spcBef>
            </a:pPr>
            <a:r>
              <a:rPr lang="en-US" sz="2000" dirty="0" err="1">
                <a:solidFill>
                  <a:schemeClr val="accent2"/>
                </a:solidFill>
              </a:rPr>
              <a:t>Eg</a:t>
            </a:r>
            <a:r>
              <a:rPr lang="en-US" sz="2000" dirty="0">
                <a:solidFill>
                  <a:schemeClr val="accent2"/>
                </a:solidFill>
              </a:rPr>
              <a:t>. For baseball, molecular forces holding ball together</a:t>
            </a:r>
          </a:p>
          <a:p>
            <a:pPr>
              <a:spcBef>
                <a:spcPct val="50000"/>
              </a:spcBef>
            </a:pPr>
            <a:r>
              <a:rPr lang="en-US" sz="2000" dirty="0" err="1">
                <a:solidFill>
                  <a:schemeClr val="accent2"/>
                </a:solidFill>
              </a:rPr>
              <a:t>Eg</a:t>
            </a:r>
            <a:r>
              <a:rPr lang="en-US" sz="2000" dirty="0">
                <a:solidFill>
                  <a:schemeClr val="accent2"/>
                </a:solidFill>
              </a:rPr>
              <a:t>. </a:t>
            </a:r>
            <a:r>
              <a:rPr lang="en-US" sz="2000" dirty="0" smtClean="0">
                <a:solidFill>
                  <a:schemeClr val="accent2"/>
                </a:solidFill>
              </a:rPr>
              <a:t>System of two skaters: the </a:t>
            </a:r>
            <a:r>
              <a:rPr lang="en-US" sz="2000" dirty="0">
                <a:solidFill>
                  <a:schemeClr val="accent2"/>
                </a:solidFill>
              </a:rPr>
              <a:t>forces between </a:t>
            </a:r>
            <a:r>
              <a:rPr lang="en-US" sz="2000" dirty="0" smtClean="0">
                <a:solidFill>
                  <a:schemeClr val="accent2"/>
                </a:solidFill>
              </a:rPr>
              <a:t>the skaters are </a:t>
            </a:r>
            <a:r>
              <a:rPr lang="en-US" sz="2000" dirty="0">
                <a:solidFill>
                  <a:schemeClr val="accent2"/>
                </a:solidFill>
              </a:rPr>
              <a:t>internal</a:t>
            </a:r>
          </a:p>
        </p:txBody>
      </p:sp>
      <p:sp>
        <p:nvSpPr>
          <p:cNvPr id="11270" name="Line 6"/>
          <p:cNvSpPr>
            <a:spLocks noChangeShapeType="1"/>
          </p:cNvSpPr>
          <p:nvPr/>
        </p:nvSpPr>
        <p:spPr bwMode="auto">
          <a:xfrm flipV="1">
            <a:off x="2514600" y="1143000"/>
            <a:ext cx="762000" cy="228600"/>
          </a:xfrm>
          <a:prstGeom prst="line">
            <a:avLst/>
          </a:prstGeom>
          <a:noFill/>
          <a:ln w="9525">
            <a:solidFill>
              <a:schemeClr val="tx1"/>
            </a:solidFill>
            <a:round/>
            <a:headEnd/>
            <a:tailEnd type="triangle" w="med" len="med"/>
          </a:ln>
        </p:spPr>
        <p:txBody>
          <a:bodyPr/>
          <a:lstStyle/>
          <a:p>
            <a:endParaRPr lang="en-US"/>
          </a:p>
        </p:txBody>
      </p:sp>
      <p:sp>
        <p:nvSpPr>
          <p:cNvPr id="11272" name="Text Box 8"/>
          <p:cNvSpPr txBox="1">
            <a:spLocks noChangeArrowheads="1"/>
          </p:cNvSpPr>
          <p:nvPr/>
        </p:nvSpPr>
        <p:spPr bwMode="auto">
          <a:xfrm>
            <a:off x="4724400" y="1371600"/>
            <a:ext cx="4419600" cy="2554545"/>
          </a:xfrm>
          <a:prstGeom prst="rect">
            <a:avLst/>
          </a:prstGeom>
          <a:noFill/>
          <a:ln w="9525">
            <a:noFill/>
            <a:miter lim="800000"/>
            <a:headEnd/>
            <a:tailEnd/>
          </a:ln>
        </p:spPr>
        <p:txBody>
          <a:bodyPr>
            <a:spAutoFit/>
          </a:bodyPr>
          <a:lstStyle/>
          <a:p>
            <a:pPr>
              <a:spcBef>
                <a:spcPct val="50000"/>
              </a:spcBef>
            </a:pPr>
            <a:r>
              <a:rPr lang="en-US" sz="2000" dirty="0">
                <a:solidFill>
                  <a:schemeClr val="accent2"/>
                </a:solidFill>
              </a:rPr>
              <a:t>Are interactions with objects not part of system</a:t>
            </a:r>
          </a:p>
          <a:p>
            <a:pPr>
              <a:spcBef>
                <a:spcPct val="50000"/>
              </a:spcBef>
            </a:pPr>
            <a:r>
              <a:rPr lang="en-US" sz="2000" dirty="0" err="1">
                <a:solidFill>
                  <a:schemeClr val="accent2"/>
                </a:solidFill>
              </a:rPr>
              <a:t>Eg</a:t>
            </a:r>
            <a:r>
              <a:rPr lang="en-US" sz="2000" dirty="0">
                <a:solidFill>
                  <a:schemeClr val="accent2"/>
                </a:solidFill>
              </a:rPr>
              <a:t>. Bat’s hit on the ball is external to the ball</a:t>
            </a:r>
          </a:p>
          <a:p>
            <a:pPr>
              <a:spcBef>
                <a:spcPct val="50000"/>
              </a:spcBef>
            </a:pPr>
            <a:r>
              <a:rPr lang="en-US" sz="2000" dirty="0" err="1">
                <a:solidFill>
                  <a:schemeClr val="accent2"/>
                </a:solidFill>
              </a:rPr>
              <a:t>Eg</a:t>
            </a:r>
            <a:r>
              <a:rPr lang="en-US" sz="2000" dirty="0">
                <a:solidFill>
                  <a:schemeClr val="accent2"/>
                </a:solidFill>
              </a:rPr>
              <a:t>. </a:t>
            </a:r>
            <a:r>
              <a:rPr lang="en-US" sz="2000" dirty="0" smtClean="0">
                <a:solidFill>
                  <a:schemeClr val="accent2"/>
                </a:solidFill>
              </a:rPr>
              <a:t>For system of two skaters, </a:t>
            </a:r>
            <a:r>
              <a:rPr lang="en-US" sz="2000" dirty="0">
                <a:solidFill>
                  <a:schemeClr val="accent2"/>
                </a:solidFill>
              </a:rPr>
              <a:t>external forces are gravity, and support force </a:t>
            </a:r>
            <a:r>
              <a:rPr lang="en-US" sz="2000" dirty="0" smtClean="0">
                <a:solidFill>
                  <a:schemeClr val="accent2"/>
                </a:solidFill>
              </a:rPr>
              <a:t>of ice</a:t>
            </a:r>
            <a:endParaRPr lang="en-US" sz="2000" dirty="0">
              <a:solidFill>
                <a:schemeClr val="accent2"/>
              </a:solidFill>
            </a:endParaRPr>
          </a:p>
        </p:txBody>
      </p:sp>
      <p:sp>
        <p:nvSpPr>
          <p:cNvPr id="11273" name="Line 9"/>
          <p:cNvSpPr>
            <a:spLocks noChangeShapeType="1"/>
          </p:cNvSpPr>
          <p:nvPr/>
        </p:nvSpPr>
        <p:spPr bwMode="auto">
          <a:xfrm flipH="1" flipV="1">
            <a:off x="5867400" y="1143000"/>
            <a:ext cx="457200" cy="228600"/>
          </a:xfrm>
          <a:prstGeom prst="line">
            <a:avLst/>
          </a:prstGeom>
          <a:noFill/>
          <a:ln w="9525">
            <a:solidFill>
              <a:schemeClr val="tx1"/>
            </a:solidFill>
            <a:round/>
            <a:headEnd/>
            <a:tailEnd type="triangle" w="med" len="med"/>
          </a:ln>
        </p:spPr>
        <p:txBody>
          <a:bodyPr/>
          <a:lstStyle/>
          <a:p>
            <a:endParaRPr lang="en-US"/>
          </a:p>
        </p:txBody>
      </p:sp>
      <p:sp>
        <p:nvSpPr>
          <p:cNvPr id="11274" name="Text Box 10"/>
          <p:cNvSpPr txBox="1">
            <a:spLocks noChangeArrowheads="1"/>
          </p:cNvSpPr>
          <p:nvPr/>
        </p:nvSpPr>
        <p:spPr bwMode="auto">
          <a:xfrm>
            <a:off x="0" y="4479925"/>
            <a:ext cx="8915400" cy="2092325"/>
          </a:xfrm>
          <a:prstGeom prst="rect">
            <a:avLst/>
          </a:prstGeom>
          <a:noFill/>
          <a:ln w="9525">
            <a:noFill/>
            <a:miter lim="800000"/>
            <a:headEnd/>
            <a:tailEnd/>
          </a:ln>
        </p:spPr>
        <p:txBody>
          <a:bodyPr>
            <a:spAutoFit/>
          </a:bodyPr>
          <a:lstStyle/>
          <a:p>
            <a:pPr>
              <a:spcBef>
                <a:spcPct val="50000"/>
              </a:spcBef>
              <a:buFontTx/>
              <a:buChar char="•"/>
            </a:pPr>
            <a:r>
              <a:rPr lang="en-US" sz="2000"/>
              <a:t> So, what is internal and what is external depends on what we choose to include in the system. </a:t>
            </a:r>
          </a:p>
          <a:p>
            <a:pPr>
              <a:spcBef>
                <a:spcPct val="50000"/>
              </a:spcBef>
              <a:buFontTx/>
              <a:buChar char="•"/>
            </a:pPr>
            <a:r>
              <a:rPr lang="en-US" sz="2000"/>
              <a:t> To change the system’s momentum, need a net external force (from 2</a:t>
            </a:r>
            <a:r>
              <a:rPr lang="en-US" sz="2000" baseline="30000"/>
              <a:t>nd</a:t>
            </a:r>
            <a:r>
              <a:rPr lang="en-US" sz="2000"/>
              <a:t> law)</a:t>
            </a:r>
          </a:p>
          <a:p>
            <a:pPr>
              <a:spcBef>
                <a:spcPct val="50000"/>
              </a:spcBef>
              <a:buFontTx/>
              <a:buChar char="•"/>
            </a:pPr>
            <a:r>
              <a:rPr lang="en-US" sz="2000"/>
              <a:t> Equivalently, if no net external force, can be no momentum change. </a:t>
            </a:r>
          </a:p>
          <a:p>
            <a:pPr lvl="1">
              <a:spcBef>
                <a:spcPct val="50000"/>
              </a:spcBef>
            </a:pPr>
            <a:r>
              <a:rPr lang="en-US" sz="2000"/>
              <a:t>i.e. </a:t>
            </a:r>
            <a:r>
              <a:rPr lang="en-US" sz="2000" b="1"/>
              <a:t>momentum is conserved if </a:t>
            </a:r>
            <a:r>
              <a:rPr lang="en-US" sz="2000" b="1" i="1"/>
              <a:t>F</a:t>
            </a:r>
            <a:r>
              <a:rPr lang="en-US" sz="2000" b="1" i="1" baseline="-25000"/>
              <a:t>net,ext</a:t>
            </a:r>
            <a:r>
              <a:rPr lang="en-US" sz="2000" b="1" i="1"/>
              <a:t>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7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7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7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9" grpId="0"/>
      <p:bldP spid="11270" grpId="0" animBg="1"/>
      <p:bldP spid="11272" grpId="0"/>
      <p:bldP spid="1127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152400"/>
            <a:ext cx="8153400" cy="868363"/>
          </a:xfrm>
        </p:spPr>
        <p:txBody>
          <a:bodyPr/>
          <a:lstStyle/>
          <a:p>
            <a:pPr eaLnBrk="1" hangingPunct="1"/>
            <a:r>
              <a:rPr lang="en-US" sz="2800" u="sng" dirty="0" err="1" smtClean="0"/>
              <a:t>Eg</a:t>
            </a:r>
            <a:r>
              <a:rPr lang="en-US" sz="2800" u="sng" dirty="0" smtClean="0"/>
              <a:t>. Skating…</a:t>
            </a:r>
          </a:p>
        </p:txBody>
      </p:sp>
      <p:sp>
        <p:nvSpPr>
          <p:cNvPr id="12291" name="Rectangle 3"/>
          <p:cNvSpPr>
            <a:spLocks noGrp="1" noChangeArrowheads="1"/>
          </p:cNvSpPr>
          <p:nvPr>
            <p:ph type="body" sz="half" idx="1"/>
          </p:nvPr>
        </p:nvSpPr>
        <p:spPr>
          <a:xfrm>
            <a:off x="381000" y="762000"/>
            <a:ext cx="8763000" cy="4525963"/>
          </a:xfrm>
        </p:spPr>
        <p:txBody>
          <a:bodyPr/>
          <a:lstStyle/>
          <a:p>
            <a:pPr eaLnBrk="1" hangingPunct="1">
              <a:lnSpc>
                <a:spcPct val="90000"/>
              </a:lnSpc>
            </a:pPr>
            <a:r>
              <a:rPr lang="en-US" sz="2000" dirty="0" smtClean="0"/>
              <a:t>When the larger man (M) pushes the small boy (m) on a frictionless surface, there are no net external forces, so momentum of the system (man + boy) does not change.</a:t>
            </a:r>
            <a:r>
              <a:rPr lang="en-US" sz="2400" dirty="0" smtClean="0"/>
              <a:t> </a:t>
            </a:r>
          </a:p>
          <a:p>
            <a:pPr eaLnBrk="1" hangingPunct="1">
              <a:lnSpc>
                <a:spcPct val="90000"/>
              </a:lnSpc>
            </a:pPr>
            <a:endParaRPr lang="en-US" sz="2400" dirty="0" smtClean="0"/>
          </a:p>
          <a:p>
            <a:pPr eaLnBrk="1" hangingPunct="1">
              <a:lnSpc>
                <a:spcPct val="90000"/>
              </a:lnSpc>
            </a:pPr>
            <a:r>
              <a:rPr lang="en-US" sz="2000" dirty="0" smtClean="0">
                <a:solidFill>
                  <a:srgbClr val="0070C0"/>
                </a:solidFill>
              </a:rPr>
              <a:t>Force on m is equal and opposite to force on M</a:t>
            </a:r>
            <a:r>
              <a:rPr lang="en-US" sz="2000" dirty="0" smtClean="0"/>
              <a:t> (3</a:t>
            </a:r>
            <a:r>
              <a:rPr lang="en-US" sz="2000" baseline="30000" dirty="0" smtClean="0"/>
              <a:t>rd</a:t>
            </a:r>
            <a:r>
              <a:rPr lang="en-US" sz="2000" dirty="0" smtClean="0"/>
              <a:t> law). The two forces act for the same time</a:t>
            </a:r>
            <a:r>
              <a:rPr lang="en-US" sz="2000" dirty="0" smtClean="0">
                <a:solidFill>
                  <a:srgbClr val="0070C0"/>
                </a:solidFill>
              </a:rPr>
              <a:t>         same impulse</a:t>
            </a:r>
            <a:r>
              <a:rPr lang="en-US" sz="2000" dirty="0" smtClean="0"/>
              <a:t> </a:t>
            </a:r>
            <a:r>
              <a:rPr lang="en-US" sz="2000" dirty="0" smtClean="0">
                <a:solidFill>
                  <a:srgbClr val="0070C0"/>
                </a:solidFill>
              </a:rPr>
              <a:t>to each, but in opposite direction</a:t>
            </a:r>
            <a:r>
              <a:rPr lang="en-US" sz="2000" dirty="0" smtClean="0"/>
              <a:t>          </a:t>
            </a:r>
            <a:r>
              <a:rPr lang="en-US" sz="2000" dirty="0" smtClean="0">
                <a:solidFill>
                  <a:srgbClr val="0070C0"/>
                </a:solidFill>
              </a:rPr>
              <a:t>same change in momentum for M as for m, but in the opposite direction</a:t>
            </a:r>
            <a:r>
              <a:rPr lang="en-US" sz="2000" dirty="0" smtClean="0"/>
              <a:t> i.e. the momentum changes for the system cancel to zero. </a:t>
            </a:r>
            <a:r>
              <a:rPr lang="en-US" sz="2000" dirty="0" smtClean="0">
                <a:solidFill>
                  <a:srgbClr val="00B050"/>
                </a:solidFill>
              </a:rPr>
              <a:t>Momentum is conserved</a:t>
            </a:r>
            <a:r>
              <a:rPr lang="en-US" sz="1600" dirty="0" smtClean="0">
                <a:solidFill>
                  <a:srgbClr val="00B050"/>
                </a:solidFill>
              </a:rPr>
              <a:t>.</a:t>
            </a:r>
          </a:p>
        </p:txBody>
      </p:sp>
      <p:sp>
        <p:nvSpPr>
          <p:cNvPr id="12292" name="Line 4"/>
          <p:cNvSpPr>
            <a:spLocks noChangeShapeType="1"/>
          </p:cNvSpPr>
          <p:nvPr/>
        </p:nvSpPr>
        <p:spPr bwMode="auto">
          <a:xfrm>
            <a:off x="3276600" y="2590800"/>
            <a:ext cx="381000" cy="0"/>
          </a:xfrm>
          <a:prstGeom prst="line">
            <a:avLst/>
          </a:prstGeom>
          <a:noFill/>
          <a:ln w="9525">
            <a:solidFill>
              <a:schemeClr val="tx1"/>
            </a:solidFill>
            <a:round/>
            <a:headEnd/>
            <a:tailEnd type="triangle" w="med" len="med"/>
          </a:ln>
        </p:spPr>
        <p:txBody>
          <a:bodyPr/>
          <a:lstStyle/>
          <a:p>
            <a:endParaRPr lang="en-US"/>
          </a:p>
        </p:txBody>
      </p:sp>
      <p:sp>
        <p:nvSpPr>
          <p:cNvPr id="12293" name="Line 5"/>
          <p:cNvSpPr>
            <a:spLocks noChangeShapeType="1"/>
          </p:cNvSpPr>
          <p:nvPr/>
        </p:nvSpPr>
        <p:spPr bwMode="auto">
          <a:xfrm>
            <a:off x="1905000" y="2819400"/>
            <a:ext cx="381000" cy="0"/>
          </a:xfrm>
          <a:prstGeom prst="line">
            <a:avLst/>
          </a:prstGeom>
          <a:noFill/>
          <a:ln w="9525">
            <a:solidFill>
              <a:schemeClr val="tx1"/>
            </a:solidFill>
            <a:round/>
            <a:headEnd/>
            <a:tailEnd type="triangle" w="med" len="med"/>
          </a:ln>
        </p:spPr>
        <p:txBody>
          <a:bodyPr/>
          <a:lstStyle/>
          <a:p>
            <a:endParaRPr lang="en-US"/>
          </a:p>
        </p:txBody>
      </p:sp>
      <p:sp>
        <p:nvSpPr>
          <p:cNvPr id="12294" name="Text Box 6"/>
          <p:cNvSpPr txBox="1">
            <a:spLocks noChangeArrowheads="1"/>
          </p:cNvSpPr>
          <p:nvPr/>
        </p:nvSpPr>
        <p:spPr bwMode="auto">
          <a:xfrm>
            <a:off x="0" y="5029200"/>
            <a:ext cx="9144000" cy="1631216"/>
          </a:xfrm>
          <a:prstGeom prst="rect">
            <a:avLst/>
          </a:prstGeom>
          <a:noFill/>
          <a:ln w="9525">
            <a:noFill/>
            <a:miter lim="800000"/>
            <a:headEnd/>
            <a:tailEnd/>
          </a:ln>
        </p:spPr>
        <p:txBody>
          <a:bodyPr wrap="square">
            <a:spAutoFit/>
          </a:bodyPr>
          <a:lstStyle/>
          <a:p>
            <a:pPr>
              <a:spcBef>
                <a:spcPct val="50000"/>
              </a:spcBef>
            </a:pPr>
            <a:r>
              <a:rPr lang="en-US" sz="2000" dirty="0">
                <a:solidFill>
                  <a:srgbClr val="0070C0"/>
                </a:solidFill>
              </a:rPr>
              <a:t>Both the </a:t>
            </a:r>
            <a:r>
              <a:rPr lang="en-US" sz="2000" dirty="0" smtClean="0">
                <a:solidFill>
                  <a:srgbClr val="0070C0"/>
                </a:solidFill>
              </a:rPr>
              <a:t>boy </a:t>
            </a:r>
            <a:r>
              <a:rPr lang="en-US" sz="2000" dirty="0">
                <a:solidFill>
                  <a:srgbClr val="0070C0"/>
                </a:solidFill>
              </a:rPr>
              <a:t>and the </a:t>
            </a:r>
            <a:r>
              <a:rPr lang="en-US" sz="2000" dirty="0" smtClean="0">
                <a:solidFill>
                  <a:srgbClr val="0070C0"/>
                </a:solidFill>
              </a:rPr>
              <a:t>man gain </a:t>
            </a:r>
            <a:r>
              <a:rPr lang="en-US" sz="2000" dirty="0">
                <a:solidFill>
                  <a:srgbClr val="0070C0"/>
                </a:solidFill>
              </a:rPr>
              <a:t>considerable momentum, but the </a:t>
            </a:r>
            <a:r>
              <a:rPr lang="en-US" sz="2000" dirty="0" smtClean="0">
                <a:solidFill>
                  <a:srgbClr val="0070C0"/>
                </a:solidFill>
              </a:rPr>
              <a:t>(man + boy) system  </a:t>
            </a:r>
            <a:r>
              <a:rPr lang="en-US" sz="2000" dirty="0">
                <a:solidFill>
                  <a:srgbClr val="0070C0"/>
                </a:solidFill>
              </a:rPr>
              <a:t>experiences zero momentum change.</a:t>
            </a:r>
          </a:p>
          <a:p>
            <a:pPr>
              <a:spcBef>
                <a:spcPct val="50000"/>
              </a:spcBef>
            </a:pPr>
            <a:r>
              <a:rPr lang="en-US" sz="2000" i="1" dirty="0"/>
              <a:t>Note</a:t>
            </a:r>
            <a:r>
              <a:rPr lang="en-US" sz="2000" i="1" dirty="0" smtClean="0"/>
              <a:t>: -- </a:t>
            </a:r>
            <a:r>
              <a:rPr lang="en-US" sz="2000" i="1" dirty="0"/>
              <a:t>importance of direction (as well as size), when considering momentum</a:t>
            </a:r>
            <a:r>
              <a:rPr lang="en-US" sz="2000" i="1" dirty="0" smtClean="0"/>
              <a:t>. </a:t>
            </a:r>
          </a:p>
          <a:p>
            <a:pPr>
              <a:spcBef>
                <a:spcPct val="50000"/>
              </a:spcBef>
            </a:pPr>
            <a:r>
              <a:rPr lang="en-US" sz="2000" i="1" dirty="0" smtClean="0"/>
              <a:t>       -- </a:t>
            </a:r>
            <a:r>
              <a:rPr lang="en-US" sz="2000" i="1" dirty="0" smtClean="0">
                <a:solidFill>
                  <a:srgbClr val="00B050"/>
                </a:solidFill>
              </a:rPr>
              <a:t>momentum conservation closely related to N’s 3</a:t>
            </a:r>
            <a:r>
              <a:rPr lang="en-US" sz="2000" i="1" baseline="30000" dirty="0" smtClean="0">
                <a:solidFill>
                  <a:srgbClr val="00B050"/>
                </a:solidFill>
              </a:rPr>
              <a:t>rd</a:t>
            </a:r>
            <a:r>
              <a:rPr lang="en-US" sz="2000" i="1" dirty="0" smtClean="0">
                <a:solidFill>
                  <a:srgbClr val="00B050"/>
                </a:solidFill>
              </a:rPr>
              <a:t> Law (action-reaction)</a:t>
            </a:r>
            <a:endParaRPr lang="en-US" sz="2000" i="1" dirty="0">
              <a:solidFill>
                <a:srgbClr val="00B050"/>
              </a:solidFill>
            </a:endParaRPr>
          </a:p>
        </p:txBody>
      </p:sp>
      <p:sp>
        <p:nvSpPr>
          <p:cNvPr id="12297" name="Text Box 9"/>
          <p:cNvSpPr txBox="1">
            <a:spLocks noChangeArrowheads="1"/>
          </p:cNvSpPr>
          <p:nvPr/>
        </p:nvSpPr>
        <p:spPr bwMode="auto">
          <a:xfrm>
            <a:off x="5029200" y="3733800"/>
            <a:ext cx="2819400" cy="457200"/>
          </a:xfrm>
          <a:prstGeom prst="rect">
            <a:avLst/>
          </a:prstGeom>
          <a:noFill/>
          <a:ln w="9525">
            <a:noFill/>
            <a:miter lim="800000"/>
            <a:headEnd/>
            <a:tailEnd/>
          </a:ln>
        </p:spPr>
        <p:txBody>
          <a:bodyPr>
            <a:spAutoFit/>
          </a:bodyPr>
          <a:lstStyle/>
          <a:p>
            <a:pPr>
              <a:spcBef>
                <a:spcPct val="50000"/>
              </a:spcBef>
            </a:pPr>
            <a:r>
              <a:rPr lang="en-US" sz="2400" dirty="0">
                <a:solidFill>
                  <a:schemeClr val="accent2"/>
                </a:solidFill>
              </a:rPr>
              <a:t>M v = - m V</a:t>
            </a:r>
          </a:p>
        </p:txBody>
      </p:sp>
      <p:pic>
        <p:nvPicPr>
          <p:cNvPr id="10" name="Picture 9" descr="fig6-15.jpg"/>
          <p:cNvPicPr>
            <a:picLocks noChangeAspect="1"/>
          </p:cNvPicPr>
          <p:nvPr/>
        </p:nvPicPr>
        <p:blipFill>
          <a:blip r:embed="rId3"/>
          <a:srcRect b="44832"/>
          <a:stretch>
            <a:fillRect/>
          </a:stretch>
        </p:blipFill>
        <p:spPr>
          <a:xfrm>
            <a:off x="838200" y="3581400"/>
            <a:ext cx="356616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21214"/>
            <a:ext cx="7924800" cy="944563"/>
          </a:xfrm>
        </p:spPr>
        <p:txBody>
          <a:bodyPr/>
          <a:lstStyle/>
          <a:p>
            <a:pPr eaLnBrk="1" hangingPunct="1"/>
            <a:r>
              <a:rPr lang="en-US" sz="3200" u="sng" dirty="0" smtClean="0"/>
              <a:t>Collisions</a:t>
            </a:r>
          </a:p>
        </p:txBody>
      </p:sp>
      <p:sp>
        <p:nvSpPr>
          <p:cNvPr id="19459" name="Rectangle 3"/>
          <p:cNvSpPr>
            <a:spLocks noGrp="1" noChangeArrowheads="1"/>
          </p:cNvSpPr>
          <p:nvPr>
            <p:ph type="body" sz="half" idx="1"/>
          </p:nvPr>
        </p:nvSpPr>
        <p:spPr>
          <a:xfrm>
            <a:off x="25400" y="1295400"/>
            <a:ext cx="8610600" cy="4525963"/>
          </a:xfrm>
        </p:spPr>
        <p:txBody>
          <a:bodyPr/>
          <a:lstStyle/>
          <a:p>
            <a:pPr eaLnBrk="1" hangingPunct="1">
              <a:lnSpc>
                <a:spcPct val="90000"/>
              </a:lnSpc>
            </a:pPr>
            <a:r>
              <a:rPr lang="en-US" sz="2000" dirty="0" smtClean="0"/>
              <a:t>Momentum is conserved during a collision, because all forces acting in collision are internal to the system of colliding objects:</a:t>
            </a:r>
          </a:p>
          <a:p>
            <a:pPr eaLnBrk="1" hangingPunct="1">
              <a:lnSpc>
                <a:spcPct val="90000"/>
              </a:lnSpc>
              <a:buFontTx/>
              <a:buNone/>
            </a:pPr>
            <a:r>
              <a:rPr lang="en-US" sz="2000" b="1" dirty="0" smtClean="0"/>
              <a:t>	Net momentum before collision = net momentum after collision</a:t>
            </a:r>
          </a:p>
          <a:p>
            <a:pPr eaLnBrk="1" hangingPunct="1">
              <a:lnSpc>
                <a:spcPct val="90000"/>
              </a:lnSpc>
              <a:buFontTx/>
              <a:buNone/>
            </a:pPr>
            <a:endParaRPr lang="en-US" sz="2000" dirty="0" smtClean="0"/>
          </a:p>
          <a:p>
            <a:pPr eaLnBrk="1" hangingPunct="1">
              <a:lnSpc>
                <a:spcPct val="90000"/>
              </a:lnSpc>
              <a:buFontTx/>
              <a:buNone/>
            </a:pPr>
            <a:r>
              <a:rPr lang="en-US" sz="2000" dirty="0" smtClean="0"/>
              <a:t>	</a:t>
            </a:r>
            <a:r>
              <a:rPr lang="en-US" sz="2000" dirty="0" smtClean="0">
                <a:solidFill>
                  <a:srgbClr val="0070C0"/>
                </a:solidFill>
              </a:rPr>
              <a:t>Momentum is redistributed </a:t>
            </a:r>
            <a:r>
              <a:rPr lang="en-US" sz="2000" dirty="0" smtClean="0"/>
              <a:t>among the participants of the collision.</a:t>
            </a:r>
          </a:p>
        </p:txBody>
      </p:sp>
      <p:sp>
        <p:nvSpPr>
          <p:cNvPr id="15365" name="Text Box 5"/>
          <p:cNvSpPr txBox="1">
            <a:spLocks noChangeArrowheads="1"/>
          </p:cNvSpPr>
          <p:nvPr/>
        </p:nvSpPr>
        <p:spPr bwMode="auto">
          <a:xfrm>
            <a:off x="381000" y="2895600"/>
            <a:ext cx="6781800" cy="396875"/>
          </a:xfrm>
          <a:prstGeom prst="rect">
            <a:avLst/>
          </a:prstGeom>
          <a:noFill/>
          <a:ln w="9525">
            <a:noFill/>
            <a:miter lim="800000"/>
            <a:headEnd/>
            <a:tailEnd/>
          </a:ln>
        </p:spPr>
        <p:txBody>
          <a:bodyPr>
            <a:spAutoFit/>
          </a:bodyPr>
          <a:lstStyle/>
          <a:p>
            <a:pPr>
              <a:spcBef>
                <a:spcPct val="50000"/>
              </a:spcBef>
            </a:pPr>
            <a:r>
              <a:rPr lang="en-US" sz="2000" u="sng"/>
              <a:t>Example:</a:t>
            </a:r>
            <a:r>
              <a:rPr lang="en-US" sz="2000"/>
              <a:t> Two equal-mass balls colliding:</a:t>
            </a:r>
          </a:p>
        </p:txBody>
      </p:sp>
      <p:sp>
        <p:nvSpPr>
          <p:cNvPr id="15366" name="Text Box 6"/>
          <p:cNvSpPr txBox="1">
            <a:spLocks noChangeArrowheads="1"/>
          </p:cNvSpPr>
          <p:nvPr/>
        </p:nvSpPr>
        <p:spPr bwMode="auto">
          <a:xfrm>
            <a:off x="304800" y="3200400"/>
            <a:ext cx="4191000" cy="915988"/>
          </a:xfrm>
          <a:prstGeom prst="rect">
            <a:avLst/>
          </a:prstGeom>
          <a:noFill/>
          <a:ln w="9525">
            <a:noFill/>
            <a:miter lim="800000"/>
            <a:headEnd/>
            <a:tailEnd/>
          </a:ln>
        </p:spPr>
        <p:txBody>
          <a:bodyPr>
            <a:spAutoFit/>
          </a:bodyPr>
          <a:lstStyle/>
          <a:p>
            <a:pPr>
              <a:spcBef>
                <a:spcPct val="50000"/>
              </a:spcBef>
            </a:pPr>
            <a:r>
              <a:rPr lang="en-US" dirty="0"/>
              <a:t>a) The moving ball comes to rest, the other moves off with the speed of the colliding ball. </a:t>
            </a:r>
          </a:p>
        </p:txBody>
      </p:sp>
      <p:sp>
        <p:nvSpPr>
          <p:cNvPr id="15368" name="Text Box 8"/>
          <p:cNvSpPr txBox="1">
            <a:spLocks noChangeArrowheads="1"/>
          </p:cNvSpPr>
          <p:nvPr/>
        </p:nvSpPr>
        <p:spPr bwMode="auto">
          <a:xfrm>
            <a:off x="5181600" y="3505200"/>
            <a:ext cx="2819400" cy="517525"/>
          </a:xfrm>
          <a:prstGeom prst="rect">
            <a:avLst/>
          </a:prstGeom>
          <a:noFill/>
          <a:ln w="9525">
            <a:noFill/>
            <a:miter lim="800000"/>
            <a:headEnd/>
            <a:tailEnd/>
          </a:ln>
        </p:spPr>
        <p:txBody>
          <a:bodyPr>
            <a:spAutoFit/>
          </a:bodyPr>
          <a:lstStyle/>
          <a:p>
            <a:pPr>
              <a:spcBef>
                <a:spcPct val="50000"/>
              </a:spcBef>
            </a:pPr>
            <a:r>
              <a:rPr lang="en-US" sz="1400"/>
              <a:t>b) Head-on collision – each ball reverses its momentum</a:t>
            </a:r>
          </a:p>
        </p:txBody>
      </p:sp>
      <p:pic>
        <p:nvPicPr>
          <p:cNvPr id="15369" name="Picture 9" descr="06-13Figure_FIG"/>
          <p:cNvPicPr>
            <a:picLocks noGrp="1" noChangeAspect="1" noChangeArrowheads="1"/>
          </p:cNvPicPr>
          <p:nvPr>
            <p:ph sz="half" idx="2"/>
          </p:nvPr>
        </p:nvPicPr>
        <p:blipFill>
          <a:blip r:embed="rId3"/>
          <a:srcRect b="53363"/>
          <a:stretch>
            <a:fillRect/>
          </a:stretch>
        </p:blipFill>
        <p:spPr>
          <a:xfrm>
            <a:off x="1524000" y="4191000"/>
            <a:ext cx="6019800" cy="1778000"/>
          </a:xfrm>
          <a:noFill/>
        </p:spPr>
      </p:pic>
      <p:sp>
        <p:nvSpPr>
          <p:cNvPr id="15371" name="Text Box 11"/>
          <p:cNvSpPr txBox="1">
            <a:spLocks noChangeArrowheads="1"/>
          </p:cNvSpPr>
          <p:nvPr/>
        </p:nvSpPr>
        <p:spPr bwMode="auto">
          <a:xfrm>
            <a:off x="228600" y="4267200"/>
            <a:ext cx="1143000" cy="366713"/>
          </a:xfrm>
          <a:prstGeom prst="rect">
            <a:avLst/>
          </a:prstGeom>
          <a:noFill/>
          <a:ln w="9525">
            <a:noFill/>
            <a:miter lim="800000"/>
            <a:headEnd/>
            <a:tailEnd/>
          </a:ln>
        </p:spPr>
        <p:txBody>
          <a:bodyPr>
            <a:spAutoFit/>
          </a:bodyPr>
          <a:lstStyle/>
          <a:p>
            <a:pPr>
              <a:spcBef>
                <a:spcPct val="50000"/>
              </a:spcBef>
            </a:pPr>
            <a:r>
              <a:rPr lang="en-US"/>
              <a:t>p</a:t>
            </a:r>
            <a:r>
              <a:rPr lang="en-US" baseline="-25000"/>
              <a:t>i</a:t>
            </a:r>
            <a:r>
              <a:rPr lang="en-US"/>
              <a:t> =</a:t>
            </a:r>
            <a:r>
              <a:rPr lang="en-US">
                <a:solidFill>
                  <a:srgbClr val="33CC33"/>
                </a:solidFill>
              </a:rPr>
              <a:t> p</a:t>
            </a:r>
            <a:r>
              <a:rPr lang="en-US" baseline="-25000">
                <a:solidFill>
                  <a:srgbClr val="33CC33"/>
                </a:solidFill>
              </a:rPr>
              <a:t>1</a:t>
            </a:r>
          </a:p>
        </p:txBody>
      </p:sp>
      <p:sp>
        <p:nvSpPr>
          <p:cNvPr id="15372" name="Text Box 12"/>
          <p:cNvSpPr txBox="1">
            <a:spLocks noChangeArrowheads="1"/>
          </p:cNvSpPr>
          <p:nvPr/>
        </p:nvSpPr>
        <p:spPr bwMode="auto">
          <a:xfrm>
            <a:off x="304800" y="5486400"/>
            <a:ext cx="1447800" cy="366713"/>
          </a:xfrm>
          <a:prstGeom prst="rect">
            <a:avLst/>
          </a:prstGeom>
          <a:noFill/>
          <a:ln w="9525">
            <a:noFill/>
            <a:miter lim="800000"/>
            <a:headEnd/>
            <a:tailEnd/>
          </a:ln>
        </p:spPr>
        <p:txBody>
          <a:bodyPr>
            <a:spAutoFit/>
          </a:bodyPr>
          <a:lstStyle/>
          <a:p>
            <a:pPr>
              <a:spcBef>
                <a:spcPct val="50000"/>
              </a:spcBef>
            </a:pPr>
            <a:r>
              <a:rPr lang="en-US"/>
              <a:t>p</a:t>
            </a:r>
            <a:r>
              <a:rPr lang="en-US" baseline="-25000"/>
              <a:t>f</a:t>
            </a:r>
            <a:r>
              <a:rPr lang="en-US"/>
              <a:t> =</a:t>
            </a:r>
            <a:r>
              <a:rPr lang="en-US">
                <a:solidFill>
                  <a:srgbClr val="FFCC00"/>
                </a:solidFill>
              </a:rPr>
              <a:t> p</a:t>
            </a:r>
            <a:r>
              <a:rPr lang="en-US" baseline="-25000">
                <a:solidFill>
                  <a:srgbClr val="FFCC00"/>
                </a:solidFill>
              </a:rPr>
              <a:t>2 </a:t>
            </a:r>
            <a:r>
              <a:rPr lang="en-US"/>
              <a:t>= p</a:t>
            </a:r>
            <a:r>
              <a:rPr lang="en-US" baseline="-25000"/>
              <a:t>i</a:t>
            </a:r>
          </a:p>
        </p:txBody>
      </p:sp>
      <p:sp>
        <p:nvSpPr>
          <p:cNvPr id="15373" name="Text Box 13"/>
          <p:cNvSpPr txBox="1">
            <a:spLocks noChangeArrowheads="1"/>
          </p:cNvSpPr>
          <p:nvPr/>
        </p:nvSpPr>
        <p:spPr bwMode="auto">
          <a:xfrm>
            <a:off x="7620000" y="43434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sp>
        <p:nvSpPr>
          <p:cNvPr id="15374" name="Text Box 14"/>
          <p:cNvSpPr txBox="1">
            <a:spLocks noChangeArrowheads="1"/>
          </p:cNvSpPr>
          <p:nvPr/>
        </p:nvSpPr>
        <p:spPr bwMode="auto">
          <a:xfrm>
            <a:off x="7620000" y="54102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grpSp>
        <p:nvGrpSpPr>
          <p:cNvPr id="19468" name="Group 17"/>
          <p:cNvGrpSpPr>
            <a:grpSpLocks/>
          </p:cNvGrpSpPr>
          <p:nvPr/>
        </p:nvGrpSpPr>
        <p:grpSpPr bwMode="auto">
          <a:xfrm>
            <a:off x="1447800" y="533400"/>
            <a:ext cx="2133600" cy="762000"/>
            <a:chOff x="384" y="384"/>
            <a:chExt cx="1344" cy="480"/>
          </a:xfrm>
        </p:grpSpPr>
        <p:sp>
          <p:nvSpPr>
            <p:cNvPr id="19470" name="Text Box 15"/>
            <p:cNvSpPr txBox="1">
              <a:spLocks noChangeArrowheads="1"/>
            </p:cNvSpPr>
            <p:nvPr/>
          </p:nvSpPr>
          <p:spPr bwMode="auto">
            <a:xfrm>
              <a:off x="480" y="384"/>
              <a:ext cx="1248" cy="442"/>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of system of colliding objects</a:t>
              </a:r>
            </a:p>
          </p:txBody>
        </p:sp>
        <p:sp>
          <p:nvSpPr>
            <p:cNvPr id="19471" name="Line 16"/>
            <p:cNvSpPr>
              <a:spLocks noChangeShapeType="1"/>
            </p:cNvSpPr>
            <p:nvPr/>
          </p:nvSpPr>
          <p:spPr bwMode="auto">
            <a:xfrm flipH="1">
              <a:off x="384" y="672"/>
              <a:ext cx="192" cy="192"/>
            </a:xfrm>
            <a:prstGeom prst="line">
              <a:avLst/>
            </a:prstGeom>
            <a:noFill/>
            <a:ln w="9525">
              <a:solidFill>
                <a:schemeClr val="accent2"/>
              </a:solidFill>
              <a:round/>
              <a:headEnd/>
              <a:tailEnd type="triangle" w="med" len="med"/>
            </a:ln>
          </p:spPr>
          <p:txBody>
            <a:bodyPr/>
            <a:lstStyle/>
            <a:p>
              <a:endParaRPr lang="en-US"/>
            </a:p>
          </p:txBody>
        </p:sp>
      </p:grpSp>
      <p:sp>
        <p:nvSpPr>
          <p:cNvPr id="19469" name="Rectangle 18"/>
          <p:cNvSpPr>
            <a:spLocks noChangeArrowheads="1"/>
          </p:cNvSpPr>
          <p:nvPr/>
        </p:nvSpPr>
        <p:spPr bwMode="auto">
          <a:xfrm>
            <a:off x="4648200" y="3276600"/>
            <a:ext cx="4495800" cy="2895600"/>
          </a:xfrm>
          <a:prstGeom prst="rect">
            <a:avLst/>
          </a:prstGeom>
          <a:solidFill>
            <a:schemeClr val="bg1"/>
          </a:solidFill>
          <a:ln w="9525">
            <a:noFill/>
            <a:miter lim="800000"/>
            <a:headEnd/>
            <a:tailEnd/>
          </a:ln>
        </p:spPr>
        <p:txBody>
          <a:bodyPr wrap="none" anchor="ctr"/>
          <a:lstStyle/>
          <a:p>
            <a:endParaRPr lang="en-US"/>
          </a:p>
        </p:txBody>
      </p:sp>
      <p:sp>
        <p:nvSpPr>
          <p:cNvPr id="2" name="TextBox 1"/>
          <p:cNvSpPr txBox="1"/>
          <p:nvPr/>
        </p:nvSpPr>
        <p:spPr>
          <a:xfrm>
            <a:off x="5810250" y="115491"/>
            <a:ext cx="3429000" cy="1200329"/>
          </a:xfrm>
          <a:prstGeom prst="rect">
            <a:avLst/>
          </a:prstGeom>
          <a:noFill/>
        </p:spPr>
        <p:txBody>
          <a:bodyPr wrap="square" rtlCol="0">
            <a:spAutoFit/>
          </a:bodyPr>
          <a:lstStyle/>
          <a:p>
            <a:r>
              <a:rPr lang="en-US" dirty="0" smtClean="0">
                <a:solidFill>
                  <a:srgbClr val="0070C0"/>
                </a:solidFill>
              </a:rPr>
              <a:t>Happen fast enough that can neglect any other force acting on the system during the collision </a:t>
            </a:r>
            <a:endParaRPr lang="en-US" dirty="0">
              <a:solidFill>
                <a:srgbClr val="0070C0"/>
              </a:solidFill>
            </a:endParaRPr>
          </a:p>
        </p:txBody>
      </p:sp>
      <p:cxnSp>
        <p:nvCxnSpPr>
          <p:cNvPr id="4" name="Straight Arrow Connector 3"/>
          <p:cNvCxnSpPr/>
          <p:nvPr/>
        </p:nvCxnSpPr>
        <p:spPr>
          <a:xfrm flipH="1">
            <a:off x="5410200" y="277614"/>
            <a:ext cx="533400" cy="22562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8" grpId="0"/>
      <p:bldP spid="15371" grpId="0"/>
      <p:bldP spid="15372" grpId="0"/>
      <p:bldP spid="15373" grpId="0"/>
      <p:bldP spid="1537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7924800" cy="944563"/>
          </a:xfrm>
        </p:spPr>
        <p:txBody>
          <a:bodyPr/>
          <a:lstStyle/>
          <a:p>
            <a:pPr eaLnBrk="1" hangingPunct="1"/>
            <a:r>
              <a:rPr lang="en-US" sz="3200" u="sng" smtClean="0"/>
              <a:t>Collisions</a:t>
            </a:r>
          </a:p>
        </p:txBody>
      </p:sp>
      <p:sp>
        <p:nvSpPr>
          <p:cNvPr id="20483" name="Rectangle 3"/>
          <p:cNvSpPr>
            <a:spLocks noGrp="1" noChangeArrowheads="1"/>
          </p:cNvSpPr>
          <p:nvPr>
            <p:ph type="body" sz="half" idx="1"/>
          </p:nvPr>
        </p:nvSpPr>
        <p:spPr>
          <a:xfrm>
            <a:off x="0" y="838200"/>
            <a:ext cx="8610600" cy="4525963"/>
          </a:xfrm>
        </p:spPr>
        <p:txBody>
          <a:bodyPr/>
          <a:lstStyle/>
          <a:p>
            <a:pPr eaLnBrk="1" hangingPunct="1">
              <a:lnSpc>
                <a:spcPct val="90000"/>
              </a:lnSpc>
            </a:pPr>
            <a:r>
              <a:rPr lang="en-US" sz="2000" smtClean="0"/>
              <a:t>Momentum is conserved during a collision, because all forces acting in collision are internal:</a:t>
            </a:r>
          </a:p>
          <a:p>
            <a:pPr eaLnBrk="1" hangingPunct="1">
              <a:lnSpc>
                <a:spcPct val="90000"/>
              </a:lnSpc>
              <a:buFontTx/>
              <a:buNone/>
            </a:pPr>
            <a:r>
              <a:rPr lang="en-US" sz="2000" b="1" smtClean="0"/>
              <a:t>	Net momentum before collision = net momentum after collision</a:t>
            </a:r>
          </a:p>
          <a:p>
            <a:pPr eaLnBrk="1" hangingPunct="1">
              <a:lnSpc>
                <a:spcPct val="90000"/>
              </a:lnSpc>
              <a:buFontTx/>
              <a:buNone/>
            </a:pPr>
            <a:endParaRPr lang="en-US" sz="2000" smtClean="0"/>
          </a:p>
          <a:p>
            <a:pPr eaLnBrk="1" hangingPunct="1">
              <a:lnSpc>
                <a:spcPct val="90000"/>
              </a:lnSpc>
              <a:buFontTx/>
              <a:buNone/>
            </a:pPr>
            <a:r>
              <a:rPr lang="en-US" sz="2000" smtClean="0"/>
              <a:t>	Momentum is redistributed among the participants of the collision.</a:t>
            </a:r>
          </a:p>
        </p:txBody>
      </p:sp>
      <p:sp>
        <p:nvSpPr>
          <p:cNvPr id="20484" name="Text Box 4"/>
          <p:cNvSpPr txBox="1">
            <a:spLocks noChangeArrowheads="1"/>
          </p:cNvSpPr>
          <p:nvPr/>
        </p:nvSpPr>
        <p:spPr bwMode="auto">
          <a:xfrm>
            <a:off x="381000" y="2667000"/>
            <a:ext cx="6781800" cy="396875"/>
          </a:xfrm>
          <a:prstGeom prst="rect">
            <a:avLst/>
          </a:prstGeom>
          <a:noFill/>
          <a:ln w="9525">
            <a:noFill/>
            <a:miter lim="800000"/>
            <a:headEnd/>
            <a:tailEnd/>
          </a:ln>
        </p:spPr>
        <p:txBody>
          <a:bodyPr>
            <a:spAutoFit/>
          </a:bodyPr>
          <a:lstStyle/>
          <a:p>
            <a:pPr>
              <a:spcBef>
                <a:spcPct val="50000"/>
              </a:spcBef>
            </a:pPr>
            <a:r>
              <a:rPr lang="en-US" sz="2000" u="sng"/>
              <a:t>Example</a:t>
            </a:r>
            <a:r>
              <a:rPr lang="en-US" sz="2000"/>
              <a:t>: Two equal-mass balls colliding:</a:t>
            </a:r>
          </a:p>
        </p:txBody>
      </p:sp>
      <p:sp>
        <p:nvSpPr>
          <p:cNvPr id="20485" name="Text Box 5"/>
          <p:cNvSpPr txBox="1">
            <a:spLocks noChangeArrowheads="1"/>
          </p:cNvSpPr>
          <p:nvPr/>
        </p:nvSpPr>
        <p:spPr bwMode="auto">
          <a:xfrm>
            <a:off x="304800" y="3200400"/>
            <a:ext cx="4191000" cy="915988"/>
          </a:xfrm>
          <a:prstGeom prst="rect">
            <a:avLst/>
          </a:prstGeom>
          <a:noFill/>
          <a:ln w="9525">
            <a:noFill/>
            <a:miter lim="800000"/>
            <a:headEnd/>
            <a:tailEnd/>
          </a:ln>
        </p:spPr>
        <p:txBody>
          <a:bodyPr>
            <a:spAutoFit/>
          </a:bodyPr>
          <a:lstStyle/>
          <a:p>
            <a:pPr>
              <a:spcBef>
                <a:spcPct val="50000"/>
              </a:spcBef>
            </a:pPr>
            <a:r>
              <a:rPr lang="en-US"/>
              <a:t>a) The moving ball comes to rest, the other moves off with the speed of the colliding ball. </a:t>
            </a:r>
          </a:p>
        </p:txBody>
      </p:sp>
      <p:sp>
        <p:nvSpPr>
          <p:cNvPr id="48134" name="Rectangle 6"/>
          <p:cNvSpPr>
            <a:spLocks noChangeArrowheads="1"/>
          </p:cNvSpPr>
          <p:nvPr/>
        </p:nvSpPr>
        <p:spPr bwMode="auto">
          <a:xfrm>
            <a:off x="228600" y="6223000"/>
            <a:ext cx="9007475" cy="396875"/>
          </a:xfrm>
          <a:prstGeom prst="rect">
            <a:avLst/>
          </a:prstGeom>
          <a:noFill/>
          <a:ln w="9525">
            <a:noFill/>
            <a:miter lim="800000"/>
            <a:headEnd/>
            <a:tailEnd/>
          </a:ln>
        </p:spPr>
        <p:txBody>
          <a:bodyPr wrap="none">
            <a:spAutoFit/>
          </a:bodyPr>
          <a:lstStyle/>
          <a:p>
            <a:pPr>
              <a:spcBef>
                <a:spcPct val="50000"/>
              </a:spcBef>
            </a:pPr>
            <a:r>
              <a:rPr lang="en-US" sz="2000"/>
              <a:t>These are both </a:t>
            </a:r>
            <a:r>
              <a:rPr lang="en-US" sz="2000" b="1"/>
              <a:t> elastic collisions </a:t>
            </a:r>
            <a:r>
              <a:rPr lang="en-US" sz="2000"/>
              <a:t>– no lasting deformation or heat or sound…</a:t>
            </a:r>
          </a:p>
        </p:txBody>
      </p:sp>
      <p:sp>
        <p:nvSpPr>
          <p:cNvPr id="20487" name="Text Box 7"/>
          <p:cNvSpPr txBox="1">
            <a:spLocks noChangeArrowheads="1"/>
          </p:cNvSpPr>
          <p:nvPr/>
        </p:nvSpPr>
        <p:spPr bwMode="auto">
          <a:xfrm>
            <a:off x="5181600" y="3124200"/>
            <a:ext cx="3962400" cy="641350"/>
          </a:xfrm>
          <a:prstGeom prst="rect">
            <a:avLst/>
          </a:prstGeom>
          <a:noFill/>
          <a:ln w="9525">
            <a:noFill/>
            <a:miter lim="800000"/>
            <a:headEnd/>
            <a:tailEnd/>
          </a:ln>
        </p:spPr>
        <p:txBody>
          <a:bodyPr>
            <a:spAutoFit/>
          </a:bodyPr>
          <a:lstStyle/>
          <a:p>
            <a:pPr>
              <a:spcBef>
                <a:spcPct val="50000"/>
              </a:spcBef>
            </a:pPr>
            <a:r>
              <a:rPr lang="en-US"/>
              <a:t>b) Head-on collision – each ball reverses its momentum</a:t>
            </a:r>
          </a:p>
        </p:txBody>
      </p:sp>
      <p:pic>
        <p:nvPicPr>
          <p:cNvPr id="20488" name="Picture 8" descr="06-13Figure_FIG"/>
          <p:cNvPicPr>
            <a:picLocks noGrp="1" noChangeAspect="1" noChangeArrowheads="1"/>
          </p:cNvPicPr>
          <p:nvPr>
            <p:ph sz="half" idx="2"/>
          </p:nvPr>
        </p:nvPicPr>
        <p:blipFill>
          <a:blip r:embed="rId3"/>
          <a:srcRect b="53363"/>
          <a:stretch>
            <a:fillRect/>
          </a:stretch>
        </p:blipFill>
        <p:spPr>
          <a:xfrm>
            <a:off x="1524000" y="4191000"/>
            <a:ext cx="6019800" cy="1778000"/>
          </a:xfrm>
          <a:noFill/>
        </p:spPr>
      </p:pic>
      <p:sp>
        <p:nvSpPr>
          <p:cNvPr id="20489" name="Text Box 9"/>
          <p:cNvSpPr txBox="1">
            <a:spLocks noChangeArrowheads="1"/>
          </p:cNvSpPr>
          <p:nvPr/>
        </p:nvSpPr>
        <p:spPr bwMode="auto">
          <a:xfrm>
            <a:off x="228600" y="4267200"/>
            <a:ext cx="1143000" cy="366713"/>
          </a:xfrm>
          <a:prstGeom prst="rect">
            <a:avLst/>
          </a:prstGeom>
          <a:noFill/>
          <a:ln w="9525">
            <a:noFill/>
            <a:miter lim="800000"/>
            <a:headEnd/>
            <a:tailEnd/>
          </a:ln>
        </p:spPr>
        <p:txBody>
          <a:bodyPr>
            <a:spAutoFit/>
          </a:bodyPr>
          <a:lstStyle/>
          <a:p>
            <a:pPr>
              <a:spcBef>
                <a:spcPct val="50000"/>
              </a:spcBef>
            </a:pPr>
            <a:r>
              <a:rPr lang="en-US"/>
              <a:t>p</a:t>
            </a:r>
            <a:r>
              <a:rPr lang="en-US" baseline="-25000"/>
              <a:t>i</a:t>
            </a:r>
            <a:r>
              <a:rPr lang="en-US"/>
              <a:t> =</a:t>
            </a:r>
            <a:r>
              <a:rPr lang="en-US">
                <a:solidFill>
                  <a:srgbClr val="33CC33"/>
                </a:solidFill>
              </a:rPr>
              <a:t> p</a:t>
            </a:r>
            <a:r>
              <a:rPr lang="en-US" baseline="-25000">
                <a:solidFill>
                  <a:srgbClr val="33CC33"/>
                </a:solidFill>
              </a:rPr>
              <a:t>1</a:t>
            </a:r>
          </a:p>
        </p:txBody>
      </p:sp>
      <p:sp>
        <p:nvSpPr>
          <p:cNvPr id="20490" name="Text Box 10"/>
          <p:cNvSpPr txBox="1">
            <a:spLocks noChangeArrowheads="1"/>
          </p:cNvSpPr>
          <p:nvPr/>
        </p:nvSpPr>
        <p:spPr bwMode="auto">
          <a:xfrm>
            <a:off x="304800" y="5486400"/>
            <a:ext cx="1447800" cy="366713"/>
          </a:xfrm>
          <a:prstGeom prst="rect">
            <a:avLst/>
          </a:prstGeom>
          <a:noFill/>
          <a:ln w="9525">
            <a:noFill/>
            <a:miter lim="800000"/>
            <a:headEnd/>
            <a:tailEnd/>
          </a:ln>
        </p:spPr>
        <p:txBody>
          <a:bodyPr>
            <a:spAutoFit/>
          </a:bodyPr>
          <a:lstStyle/>
          <a:p>
            <a:pPr>
              <a:spcBef>
                <a:spcPct val="50000"/>
              </a:spcBef>
            </a:pPr>
            <a:r>
              <a:rPr lang="en-US"/>
              <a:t>p</a:t>
            </a:r>
            <a:r>
              <a:rPr lang="en-US" baseline="-25000"/>
              <a:t>f</a:t>
            </a:r>
            <a:r>
              <a:rPr lang="en-US"/>
              <a:t> =</a:t>
            </a:r>
            <a:r>
              <a:rPr lang="en-US">
                <a:solidFill>
                  <a:srgbClr val="FFCC00"/>
                </a:solidFill>
              </a:rPr>
              <a:t> p</a:t>
            </a:r>
            <a:r>
              <a:rPr lang="en-US" baseline="-25000">
                <a:solidFill>
                  <a:srgbClr val="FFCC00"/>
                </a:solidFill>
              </a:rPr>
              <a:t>2 </a:t>
            </a:r>
            <a:r>
              <a:rPr lang="en-US"/>
              <a:t>= p</a:t>
            </a:r>
            <a:r>
              <a:rPr lang="en-US" baseline="-25000"/>
              <a:t>i</a:t>
            </a:r>
          </a:p>
        </p:txBody>
      </p:sp>
      <p:sp>
        <p:nvSpPr>
          <p:cNvPr id="20491" name="Text Box 11"/>
          <p:cNvSpPr txBox="1">
            <a:spLocks noChangeArrowheads="1"/>
          </p:cNvSpPr>
          <p:nvPr/>
        </p:nvSpPr>
        <p:spPr bwMode="auto">
          <a:xfrm>
            <a:off x="7620000" y="43434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sp>
        <p:nvSpPr>
          <p:cNvPr id="20492" name="Text Box 12"/>
          <p:cNvSpPr txBox="1">
            <a:spLocks noChangeArrowheads="1"/>
          </p:cNvSpPr>
          <p:nvPr/>
        </p:nvSpPr>
        <p:spPr bwMode="auto">
          <a:xfrm>
            <a:off x="7620000" y="54102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grpSp>
        <p:nvGrpSpPr>
          <p:cNvPr id="20493" name="Group 13"/>
          <p:cNvGrpSpPr>
            <a:grpSpLocks/>
          </p:cNvGrpSpPr>
          <p:nvPr/>
        </p:nvGrpSpPr>
        <p:grpSpPr bwMode="auto">
          <a:xfrm>
            <a:off x="990600" y="228600"/>
            <a:ext cx="2286000" cy="701675"/>
            <a:chOff x="624" y="144"/>
            <a:chExt cx="1440" cy="442"/>
          </a:xfrm>
        </p:grpSpPr>
        <p:sp>
          <p:nvSpPr>
            <p:cNvPr id="20494" name="Text Box 14"/>
            <p:cNvSpPr txBox="1">
              <a:spLocks noChangeArrowheads="1"/>
            </p:cNvSpPr>
            <p:nvPr/>
          </p:nvSpPr>
          <p:spPr bwMode="auto">
            <a:xfrm>
              <a:off x="816" y="144"/>
              <a:ext cx="1248" cy="442"/>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of system of colliding objects</a:t>
              </a:r>
            </a:p>
          </p:txBody>
        </p:sp>
        <p:sp>
          <p:nvSpPr>
            <p:cNvPr id="20495" name="Line 15"/>
            <p:cNvSpPr>
              <a:spLocks noChangeShapeType="1"/>
            </p:cNvSpPr>
            <p:nvPr/>
          </p:nvSpPr>
          <p:spPr bwMode="auto">
            <a:xfrm flipH="1">
              <a:off x="624" y="336"/>
              <a:ext cx="192" cy="192"/>
            </a:xfrm>
            <a:prstGeom prst="line">
              <a:avLst/>
            </a:prstGeom>
            <a:noFill/>
            <a:ln w="9525">
              <a:solidFill>
                <a:schemeClr val="accent2"/>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228600" y="304800"/>
            <a:ext cx="8610600" cy="914400"/>
          </a:xfrm>
        </p:spPr>
        <p:txBody>
          <a:bodyPr/>
          <a:lstStyle/>
          <a:p>
            <a:pPr eaLnBrk="1" hangingPunct="1">
              <a:buFontTx/>
              <a:buNone/>
            </a:pPr>
            <a:r>
              <a:rPr lang="en-US" sz="2400" smtClean="0"/>
              <a:t>Many collisions are </a:t>
            </a:r>
            <a:r>
              <a:rPr lang="en-US" sz="2400" b="1" smtClean="0"/>
              <a:t>inelastic</a:t>
            </a:r>
            <a:r>
              <a:rPr lang="en-US" sz="2400" smtClean="0"/>
              <a:t>  - where heat and/or sound is generated, and/or objects deform. Even so, </a:t>
            </a:r>
            <a:r>
              <a:rPr lang="en-US" sz="2400" b="1" smtClean="0"/>
              <a:t>momentum is still conserved</a:t>
            </a:r>
            <a:r>
              <a:rPr lang="en-US" sz="2400" smtClean="0"/>
              <a:t> .</a:t>
            </a:r>
          </a:p>
        </p:txBody>
      </p:sp>
      <p:sp>
        <p:nvSpPr>
          <p:cNvPr id="19460" name="Text Box 4"/>
          <p:cNvSpPr txBox="1">
            <a:spLocks noChangeArrowheads="1"/>
          </p:cNvSpPr>
          <p:nvPr/>
        </p:nvSpPr>
        <p:spPr bwMode="auto">
          <a:xfrm>
            <a:off x="-23813" y="1738313"/>
            <a:ext cx="657226" cy="366712"/>
          </a:xfrm>
          <a:prstGeom prst="rect">
            <a:avLst/>
          </a:prstGeom>
          <a:noFill/>
          <a:ln w="9525">
            <a:noFill/>
            <a:miter lim="800000"/>
            <a:headEnd/>
            <a:tailEnd/>
          </a:ln>
        </p:spPr>
        <p:txBody>
          <a:bodyPr>
            <a:spAutoFit/>
          </a:bodyPr>
          <a:lstStyle/>
          <a:p>
            <a:pPr>
              <a:spcBef>
                <a:spcPct val="50000"/>
              </a:spcBef>
            </a:pPr>
            <a:r>
              <a:rPr lang="en-US"/>
              <a:t>Eg. </a:t>
            </a:r>
          </a:p>
        </p:txBody>
      </p:sp>
      <p:sp>
        <p:nvSpPr>
          <p:cNvPr id="19461" name="Text Box 5"/>
          <p:cNvSpPr txBox="1">
            <a:spLocks noChangeArrowheads="1"/>
          </p:cNvSpPr>
          <p:nvPr/>
        </p:nvSpPr>
        <p:spPr bwMode="auto">
          <a:xfrm>
            <a:off x="381000" y="5638800"/>
            <a:ext cx="8458200" cy="822325"/>
          </a:xfrm>
          <a:prstGeom prst="rect">
            <a:avLst/>
          </a:prstGeom>
          <a:noFill/>
          <a:ln w="9525">
            <a:noFill/>
            <a:miter lim="800000"/>
            <a:headEnd/>
            <a:tailEnd/>
          </a:ln>
        </p:spPr>
        <p:txBody>
          <a:bodyPr>
            <a:spAutoFit/>
          </a:bodyPr>
          <a:lstStyle/>
          <a:p>
            <a:pPr>
              <a:spcBef>
                <a:spcPct val="50000"/>
              </a:spcBef>
            </a:pPr>
            <a:r>
              <a:rPr lang="en-US" sz="2400" b="1" i="1"/>
              <a:t>Note that net momentum before = net momentum after (always in collision, whether elastic or inelastic)</a:t>
            </a:r>
          </a:p>
        </p:txBody>
      </p:sp>
      <p:pic>
        <p:nvPicPr>
          <p:cNvPr id="19462" name="Picture 6" descr="fig6-12"/>
          <p:cNvPicPr>
            <a:picLocks noGrp="1" noChangeAspect="1" noChangeArrowheads="1"/>
          </p:cNvPicPr>
          <p:nvPr>
            <p:ph sz="half" idx="2"/>
          </p:nvPr>
        </p:nvPicPr>
        <p:blipFill>
          <a:blip r:embed="rId3"/>
          <a:srcRect l="11320" t="13933" r="9435" b="23367"/>
          <a:stretch>
            <a:fillRect/>
          </a:stretch>
        </p:blipFill>
        <p:spPr>
          <a:xfrm>
            <a:off x="457200" y="1512888"/>
            <a:ext cx="8686800" cy="37242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153400" cy="792162"/>
          </a:xfrm>
        </p:spPr>
        <p:txBody>
          <a:bodyPr/>
          <a:lstStyle/>
          <a:p>
            <a:pPr eaLnBrk="1" hangingPunct="1"/>
            <a:r>
              <a:rPr lang="en-US" sz="3200" u="sng" smtClean="0"/>
              <a:t>Clicker Question</a:t>
            </a:r>
          </a:p>
        </p:txBody>
      </p:sp>
      <p:sp>
        <p:nvSpPr>
          <p:cNvPr id="2" name="Content Placeholder 1"/>
          <p:cNvSpPr>
            <a:spLocks noGrp="1"/>
          </p:cNvSpPr>
          <p:nvPr>
            <p:ph idx="1"/>
          </p:nvPr>
        </p:nvSpPr>
        <p:spPr>
          <a:xfrm>
            <a:off x="2286000" y="1295400"/>
            <a:ext cx="8229600" cy="4525963"/>
          </a:xfrm>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609600"/>
            <a:ext cx="6324600" cy="1371600"/>
          </a:xfrm>
        </p:spPr>
        <p:txBody>
          <a:bodyPr/>
          <a:lstStyle/>
          <a:p>
            <a:pPr algn="l" eaLnBrk="1" hangingPunct="1"/>
            <a:r>
              <a:rPr lang="en-US" sz="2400" smtClean="0"/>
              <a:t>Momentum = “inertia in motion”</a:t>
            </a:r>
          </a:p>
          <a:p>
            <a:pPr algn="l" eaLnBrk="1" hangingPunct="1"/>
            <a:endParaRPr lang="en-US" sz="2400" smtClean="0"/>
          </a:p>
          <a:p>
            <a:pPr algn="l" eaLnBrk="1" hangingPunct="1"/>
            <a:r>
              <a:rPr lang="en-US" sz="2400" smtClean="0"/>
              <a:t>Specifically, momentum = mass x velocity</a:t>
            </a:r>
          </a:p>
          <a:p>
            <a:pPr algn="l" eaLnBrk="1" hangingPunct="1"/>
            <a:r>
              <a:rPr lang="en-US" sz="2400" smtClean="0"/>
              <a:t>		          = </a:t>
            </a:r>
            <a:r>
              <a:rPr lang="en-US" sz="2400" i="1" smtClean="0"/>
              <a:t>m v </a:t>
            </a:r>
            <a:r>
              <a:rPr lang="en-US" sz="2400" smtClean="0"/>
              <a:t>	 </a:t>
            </a:r>
          </a:p>
        </p:txBody>
      </p:sp>
      <p:sp>
        <p:nvSpPr>
          <p:cNvPr id="2053" name="Text Box 5"/>
          <p:cNvSpPr txBox="1">
            <a:spLocks noChangeArrowheads="1"/>
          </p:cNvSpPr>
          <p:nvPr/>
        </p:nvSpPr>
        <p:spPr bwMode="auto">
          <a:xfrm>
            <a:off x="381000" y="2590800"/>
            <a:ext cx="8763000" cy="1187450"/>
          </a:xfrm>
          <a:prstGeom prst="rect">
            <a:avLst/>
          </a:prstGeom>
          <a:noFill/>
          <a:ln w="9525">
            <a:noFill/>
            <a:miter lim="800000"/>
            <a:headEnd/>
            <a:tailEnd/>
          </a:ln>
        </p:spPr>
        <p:txBody>
          <a:bodyPr>
            <a:spAutoFit/>
          </a:bodyPr>
          <a:lstStyle/>
          <a:p>
            <a:pPr>
              <a:spcBef>
                <a:spcPct val="50000"/>
              </a:spcBef>
            </a:pPr>
            <a:r>
              <a:rPr lang="en-US" sz="2400"/>
              <a:t>Eg. Just as a truck and a roller skate have different inertia, when they are moving, they (generally) have different momenta. </a:t>
            </a:r>
          </a:p>
        </p:txBody>
      </p:sp>
      <p:sp>
        <p:nvSpPr>
          <p:cNvPr id="2054" name="Text Box 6"/>
          <p:cNvSpPr txBox="1">
            <a:spLocks noChangeArrowheads="1"/>
          </p:cNvSpPr>
          <p:nvPr/>
        </p:nvSpPr>
        <p:spPr bwMode="auto">
          <a:xfrm>
            <a:off x="304800" y="3886200"/>
            <a:ext cx="8382000" cy="1384300"/>
          </a:xfrm>
          <a:prstGeom prst="rect">
            <a:avLst/>
          </a:prstGeom>
          <a:noFill/>
          <a:ln w="9525">
            <a:noFill/>
            <a:miter lim="800000"/>
            <a:headEnd/>
            <a:tailEnd/>
          </a:ln>
        </p:spPr>
        <p:txBody>
          <a:bodyPr>
            <a:spAutoFit/>
          </a:bodyPr>
          <a:lstStyle/>
          <a:p>
            <a:pPr>
              <a:spcBef>
                <a:spcPct val="50000"/>
              </a:spcBef>
            </a:pPr>
            <a:r>
              <a:rPr lang="en-US" sz="2400" u="sng"/>
              <a:t>Question: </a:t>
            </a:r>
            <a:r>
              <a:rPr lang="en-US" sz="2400"/>
              <a:t>(i) Does the truck always have more  inertia than the roller skate? </a:t>
            </a:r>
          </a:p>
          <a:p>
            <a:pPr>
              <a:spcBef>
                <a:spcPct val="50000"/>
              </a:spcBef>
            </a:pPr>
            <a:r>
              <a:rPr lang="en-US" sz="2400"/>
              <a:t>(ii) What about momentum?</a:t>
            </a:r>
          </a:p>
        </p:txBody>
      </p:sp>
      <p:sp>
        <p:nvSpPr>
          <p:cNvPr id="2055" name="Text Box 7"/>
          <p:cNvSpPr txBox="1">
            <a:spLocks noChangeArrowheads="1"/>
          </p:cNvSpPr>
          <p:nvPr/>
        </p:nvSpPr>
        <p:spPr bwMode="auto">
          <a:xfrm>
            <a:off x="0" y="5318125"/>
            <a:ext cx="8839200" cy="1158875"/>
          </a:xfrm>
          <a:prstGeom prst="rect">
            <a:avLst/>
          </a:prstGeom>
          <a:noFill/>
          <a:ln w="9525">
            <a:noFill/>
            <a:miter lim="800000"/>
            <a:headEnd/>
            <a:tailEnd/>
          </a:ln>
        </p:spPr>
        <p:txBody>
          <a:bodyPr>
            <a:spAutoFit/>
          </a:bodyPr>
          <a:lstStyle/>
          <a:p>
            <a:pPr marL="371475" indent="-371475">
              <a:spcBef>
                <a:spcPct val="50000"/>
              </a:spcBef>
              <a:buFontTx/>
              <a:buAutoNum type="romanLcParenBoth"/>
            </a:pPr>
            <a:r>
              <a:rPr lang="en-US" sz="2000" dirty="0">
                <a:solidFill>
                  <a:srgbClr val="660066"/>
                </a:solidFill>
              </a:rPr>
              <a:t>Yes (mass larger)	</a:t>
            </a:r>
          </a:p>
          <a:p>
            <a:pPr marL="371475" indent="-371475">
              <a:spcBef>
                <a:spcPct val="50000"/>
              </a:spcBef>
            </a:pPr>
            <a:r>
              <a:rPr lang="en-US" sz="2000" dirty="0">
                <a:solidFill>
                  <a:srgbClr val="660066"/>
                </a:solidFill>
              </a:rPr>
              <a:t>(ii) No – </a:t>
            </a:r>
            <a:r>
              <a:rPr lang="en-US" sz="2000" dirty="0" smtClean="0">
                <a:solidFill>
                  <a:srgbClr val="660066"/>
                </a:solidFill>
              </a:rPr>
              <a:t>e.g. </a:t>
            </a:r>
            <a:r>
              <a:rPr lang="en-US" sz="2000" dirty="0">
                <a:solidFill>
                  <a:srgbClr val="660066"/>
                </a:solidFill>
              </a:rPr>
              <a:t>a roller skate rolling has more momentum than stationary truck. Momentum depends on speed as well as mass .</a:t>
            </a:r>
          </a:p>
        </p:txBody>
      </p:sp>
      <p:sp>
        <p:nvSpPr>
          <p:cNvPr id="2057" name="Rectangle 9"/>
          <p:cNvSpPr>
            <a:spLocks noChangeArrowheads="1"/>
          </p:cNvSpPr>
          <p:nvPr/>
        </p:nvSpPr>
        <p:spPr bwMode="auto">
          <a:xfrm>
            <a:off x="2438400" y="1524000"/>
            <a:ext cx="4419600" cy="914400"/>
          </a:xfrm>
          <a:prstGeom prst="rect">
            <a:avLst/>
          </a:prstGeom>
          <a:noFill/>
          <a:ln w="12700">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3" grpId="0"/>
      <p:bldP spid="2054" grpId="0"/>
      <p:bldP spid="20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153400" cy="792162"/>
          </a:xfrm>
        </p:spPr>
        <p:txBody>
          <a:bodyPr/>
          <a:lstStyle/>
          <a:p>
            <a:pPr eaLnBrk="1" hangingPunct="1"/>
            <a:r>
              <a:rPr lang="en-US" sz="3200" u="sng" smtClean="0"/>
              <a:t>More Questions</a:t>
            </a:r>
          </a:p>
        </p:txBody>
      </p:sp>
      <p:sp>
        <p:nvSpPr>
          <p:cNvPr id="58371" name="Rectangle 3"/>
          <p:cNvSpPr>
            <a:spLocks noGrp="1" noChangeArrowheads="1"/>
          </p:cNvSpPr>
          <p:nvPr>
            <p:ph type="body" idx="1"/>
          </p:nvPr>
        </p:nvSpPr>
        <p:spPr>
          <a:xfrm>
            <a:off x="304800" y="990600"/>
            <a:ext cx="8458200" cy="5334000"/>
          </a:xfrm>
        </p:spPr>
        <p:txBody>
          <a:bodyPr/>
          <a:lstStyle/>
          <a:p>
            <a:pPr marL="609600" indent="-609600" eaLnBrk="1" hangingPunct="1">
              <a:buFontTx/>
              <a:buNone/>
            </a:pPr>
            <a:r>
              <a:rPr lang="en-US" sz="2400" dirty="0" smtClean="0"/>
              <a:t>In the head-on collision between the garbage truck and a mini car:		</a:t>
            </a:r>
          </a:p>
          <a:p>
            <a:pPr marL="990600" lvl="1" indent="-533400" eaLnBrk="1" hangingPunct="1">
              <a:buFontTx/>
              <a:buNone/>
            </a:pPr>
            <a:r>
              <a:rPr lang="en-US" sz="2400" dirty="0" smtClean="0"/>
              <a:t>a) Which experiences the greater impulse?</a:t>
            </a:r>
          </a:p>
          <a:p>
            <a:pPr marL="1752600" lvl="3" indent="-381000" eaLnBrk="1" hangingPunct="1">
              <a:buFontTx/>
              <a:buNone/>
            </a:pPr>
            <a:r>
              <a:rPr lang="en-US" sz="2400" smtClean="0">
                <a:solidFill>
                  <a:srgbClr val="660066"/>
                </a:solidFill>
              </a:rPr>
              <a:t>Both same (same force over same time interval)</a:t>
            </a:r>
            <a:endParaRPr lang="en-US" sz="2400" smtClean="0"/>
          </a:p>
          <a:p>
            <a:pPr marL="609600" indent="-609600" eaLnBrk="1" hangingPunct="1">
              <a:buFontTx/>
              <a:buAutoNum type="alphaLcParenR" startAt="2"/>
            </a:pPr>
            <a:endParaRPr lang="en-US" sz="2400" dirty="0" smtClean="0"/>
          </a:p>
          <a:p>
            <a:pPr marL="609600" indent="-609600" eaLnBrk="1" hangingPunct="1">
              <a:buFontTx/>
              <a:buAutoNum type="alphaLcParenR" startAt="2"/>
            </a:pPr>
            <a:r>
              <a:rPr lang="en-US" sz="2400" dirty="0" smtClean="0"/>
              <a:t>Which experiences the greater momentum change?</a:t>
            </a:r>
          </a:p>
          <a:p>
            <a:pPr marL="1752600" lvl="3" indent="-381000" eaLnBrk="1" hangingPunct="1">
              <a:buFontTx/>
              <a:buNone/>
            </a:pPr>
            <a:r>
              <a:rPr lang="en-US" sz="2400" dirty="0" smtClean="0">
                <a:solidFill>
                  <a:srgbClr val="660066"/>
                </a:solidFill>
              </a:rPr>
              <a:t>		Both same (momentum of system conserved, so momentum change of truck is equal and opposite to the momentum change of the car)</a:t>
            </a:r>
            <a:endParaRPr lang="en-US" sz="2400" dirty="0" smtClean="0"/>
          </a:p>
          <a:p>
            <a:pPr marL="609600" indent="-609600" eaLnBrk="1" hangingPunct="1">
              <a:buFontTx/>
              <a:buAutoNum type="alphaLcParenR" startAt="2"/>
            </a:pPr>
            <a:endParaRPr lang="en-US" sz="2400" dirty="0" smtClean="0"/>
          </a:p>
          <a:p>
            <a:pPr marL="609600" indent="-609600" eaLnBrk="1" hangingPunct="1">
              <a:buFontTx/>
              <a:buAutoNum type="alphaLcParenR" startAt="2"/>
            </a:pPr>
            <a:r>
              <a:rPr lang="en-US" sz="2400" dirty="0" smtClean="0"/>
              <a:t>Which experiences the greater acceleration?</a:t>
            </a:r>
          </a:p>
          <a:p>
            <a:pPr marL="609600" indent="-609600" eaLnBrk="1" hangingPunct="1">
              <a:buFontTx/>
              <a:buNone/>
            </a:pPr>
            <a:r>
              <a:rPr lang="en-US" sz="2400" dirty="0" smtClean="0"/>
              <a:t>			</a:t>
            </a:r>
            <a:r>
              <a:rPr lang="en-US" sz="2400" dirty="0" smtClean="0">
                <a:solidFill>
                  <a:srgbClr val="660066"/>
                </a:solidFill>
              </a:rPr>
              <a:t>The car (smaller mass)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229600" cy="792163"/>
          </a:xfrm>
        </p:spPr>
        <p:txBody>
          <a:bodyPr/>
          <a:lstStyle/>
          <a:p>
            <a:pPr eaLnBrk="1" hangingPunct="1"/>
            <a:r>
              <a:rPr lang="en-US" sz="3200" u="sng" smtClean="0"/>
              <a:t>Questions continued</a:t>
            </a:r>
          </a:p>
        </p:txBody>
      </p:sp>
      <p:sp>
        <p:nvSpPr>
          <p:cNvPr id="21507" name="Rectangle 3"/>
          <p:cNvSpPr>
            <a:spLocks noGrp="1" noChangeArrowheads="1"/>
          </p:cNvSpPr>
          <p:nvPr>
            <p:ph type="body" idx="1"/>
          </p:nvPr>
        </p:nvSpPr>
        <p:spPr>
          <a:xfrm>
            <a:off x="381000" y="1066800"/>
            <a:ext cx="8305800" cy="5638800"/>
          </a:xfrm>
        </p:spPr>
        <p:txBody>
          <a:bodyPr/>
          <a:lstStyle/>
          <a:p>
            <a:pPr eaLnBrk="1" hangingPunct="1">
              <a:lnSpc>
                <a:spcPct val="80000"/>
              </a:lnSpc>
              <a:buFontTx/>
              <a:buNone/>
            </a:pPr>
            <a:r>
              <a:rPr lang="en-US" sz="1600" smtClean="0"/>
              <a:t>d) </a:t>
            </a:r>
            <a:r>
              <a:rPr lang="en-US" sz="2000" smtClean="0"/>
              <a:t>	Say the garbage truck weighs 15 000-kg, and the mini car weighs 1000 kg. Let’s say the truck is initially moving at 30 km/h and the car is at 60 km/h. </a:t>
            </a:r>
          </a:p>
          <a:p>
            <a:pPr eaLnBrk="1" hangingPunct="1">
              <a:lnSpc>
                <a:spcPct val="80000"/>
              </a:lnSpc>
              <a:buFontTx/>
              <a:buNone/>
            </a:pPr>
            <a:r>
              <a:rPr lang="en-US" sz="2000" smtClean="0"/>
              <a:t>	If the two stick together after the collision, then what is their speed after the head-on collision?</a:t>
            </a:r>
          </a:p>
          <a:p>
            <a:pPr eaLnBrk="1" hangingPunct="1">
              <a:lnSpc>
                <a:spcPct val="80000"/>
              </a:lnSpc>
              <a:buFontTx/>
              <a:buNone/>
            </a:pPr>
            <a:endParaRPr lang="en-US" sz="2000" smtClean="0"/>
          </a:p>
          <a:p>
            <a:pPr eaLnBrk="1" hangingPunct="1">
              <a:lnSpc>
                <a:spcPct val="80000"/>
              </a:lnSpc>
              <a:buFontTx/>
              <a:buNone/>
            </a:pPr>
            <a:r>
              <a:rPr lang="en-US" sz="2000" smtClean="0">
                <a:solidFill>
                  <a:srgbClr val="660066"/>
                </a:solidFill>
              </a:rPr>
              <a:t>Momentum conservation means:</a:t>
            </a:r>
          </a:p>
          <a:p>
            <a:pPr eaLnBrk="1" hangingPunct="1">
              <a:lnSpc>
                <a:spcPct val="80000"/>
              </a:lnSpc>
              <a:buFontTx/>
              <a:buNone/>
            </a:pPr>
            <a:r>
              <a:rPr lang="en-US" sz="2000" smtClean="0">
                <a:solidFill>
                  <a:srgbClr val="660066"/>
                </a:solidFill>
              </a:rPr>
              <a:t>mom. of truck before + mom. of car before = mom of (car+truck) after</a:t>
            </a:r>
          </a:p>
          <a:p>
            <a:pPr eaLnBrk="1" hangingPunct="1">
              <a:lnSpc>
                <a:spcPct val="80000"/>
              </a:lnSpc>
              <a:buFontTx/>
              <a:buNone/>
            </a:pPr>
            <a:r>
              <a:rPr lang="en-US" sz="2000" smtClean="0">
                <a:solidFill>
                  <a:srgbClr val="660066"/>
                </a:solidFill>
              </a:rPr>
              <a:t>i.e. 	</a:t>
            </a:r>
            <a:r>
              <a:rPr lang="en-US" sz="2000" i="1" smtClean="0">
                <a:solidFill>
                  <a:srgbClr val="660066"/>
                </a:solidFill>
              </a:rPr>
              <a:t>m</a:t>
            </a:r>
            <a:r>
              <a:rPr lang="en-US" sz="2000" i="1" baseline="-25000" smtClean="0">
                <a:solidFill>
                  <a:srgbClr val="660066"/>
                </a:solidFill>
              </a:rPr>
              <a:t>t</a:t>
            </a:r>
            <a:r>
              <a:rPr lang="en-US" sz="2000" i="1" smtClean="0">
                <a:solidFill>
                  <a:srgbClr val="660066"/>
                </a:solidFill>
              </a:rPr>
              <a:t> v</a:t>
            </a:r>
            <a:r>
              <a:rPr lang="en-US" sz="2000" i="1" baseline="-25000" smtClean="0">
                <a:solidFill>
                  <a:srgbClr val="660066"/>
                </a:solidFill>
              </a:rPr>
              <a:t>t </a:t>
            </a:r>
            <a:r>
              <a:rPr lang="en-US" sz="2000" i="1" smtClean="0">
                <a:solidFill>
                  <a:srgbClr val="660066"/>
                </a:solidFill>
              </a:rPr>
              <a:t> - m</a:t>
            </a:r>
            <a:r>
              <a:rPr lang="en-US" sz="2000" i="1" baseline="-25000" smtClean="0">
                <a:solidFill>
                  <a:srgbClr val="660066"/>
                </a:solidFill>
              </a:rPr>
              <a:t>c</a:t>
            </a:r>
            <a:r>
              <a:rPr lang="en-US" sz="2000" i="1" smtClean="0">
                <a:solidFill>
                  <a:srgbClr val="660066"/>
                </a:solidFill>
              </a:rPr>
              <a:t> v</a:t>
            </a:r>
            <a:r>
              <a:rPr lang="en-US" sz="2000" i="1" baseline="-25000" smtClean="0">
                <a:solidFill>
                  <a:srgbClr val="660066"/>
                </a:solidFill>
              </a:rPr>
              <a:t>c</a:t>
            </a:r>
            <a:r>
              <a:rPr lang="en-US" sz="2000" baseline="-25000" smtClean="0">
                <a:solidFill>
                  <a:srgbClr val="660066"/>
                </a:solidFill>
              </a:rPr>
              <a:t> </a:t>
            </a:r>
            <a:r>
              <a:rPr lang="en-US" sz="2000" smtClean="0">
                <a:solidFill>
                  <a:srgbClr val="660066"/>
                </a:solidFill>
              </a:rPr>
              <a:t>= </a:t>
            </a:r>
            <a:r>
              <a:rPr lang="en-US" sz="2000" i="1" smtClean="0">
                <a:solidFill>
                  <a:srgbClr val="660066"/>
                </a:solidFill>
              </a:rPr>
              <a:t>(m</a:t>
            </a:r>
            <a:r>
              <a:rPr lang="en-US" sz="2000" i="1" baseline="-25000" smtClean="0">
                <a:solidFill>
                  <a:srgbClr val="660066"/>
                </a:solidFill>
              </a:rPr>
              <a:t>t</a:t>
            </a:r>
            <a:r>
              <a:rPr lang="en-US" sz="2000" i="1" smtClean="0">
                <a:solidFill>
                  <a:srgbClr val="660066"/>
                </a:solidFill>
              </a:rPr>
              <a:t>+m</a:t>
            </a:r>
            <a:r>
              <a:rPr lang="en-US" sz="2000" i="1" baseline="-25000" smtClean="0">
                <a:solidFill>
                  <a:srgbClr val="660066"/>
                </a:solidFill>
              </a:rPr>
              <a:t>c</a:t>
            </a:r>
            <a:r>
              <a:rPr lang="en-US" sz="2000" i="1" smtClean="0">
                <a:solidFill>
                  <a:srgbClr val="660066"/>
                </a:solidFill>
              </a:rPr>
              <a:t>) v		(- on left because opp dir)</a:t>
            </a:r>
          </a:p>
          <a:p>
            <a:pPr eaLnBrk="1" hangingPunct="1">
              <a:lnSpc>
                <a:spcPct val="80000"/>
              </a:lnSpc>
              <a:buFontTx/>
              <a:buNone/>
            </a:pPr>
            <a:endParaRPr lang="en-US" sz="2000" i="1" smtClean="0">
              <a:solidFill>
                <a:srgbClr val="660066"/>
              </a:solidFill>
            </a:endParaRPr>
          </a:p>
          <a:p>
            <a:pPr eaLnBrk="1" hangingPunct="1">
              <a:lnSpc>
                <a:spcPct val="80000"/>
              </a:lnSpc>
              <a:buFontTx/>
              <a:buNone/>
            </a:pPr>
            <a:r>
              <a:rPr lang="en-US" sz="2000" smtClean="0">
                <a:solidFill>
                  <a:srgbClr val="660066"/>
                </a:solidFill>
              </a:rPr>
              <a:t>	(15000)(30) - (1000)(60) = (16000) v</a:t>
            </a:r>
          </a:p>
          <a:p>
            <a:pPr eaLnBrk="1" hangingPunct="1">
              <a:lnSpc>
                <a:spcPct val="80000"/>
              </a:lnSpc>
              <a:buFontTx/>
              <a:buNone/>
            </a:pPr>
            <a:endParaRPr lang="en-US" sz="2000" smtClean="0">
              <a:solidFill>
                <a:srgbClr val="660066"/>
              </a:solidFill>
            </a:endParaRPr>
          </a:p>
          <a:p>
            <a:pPr eaLnBrk="1" hangingPunct="1">
              <a:lnSpc>
                <a:spcPct val="80000"/>
              </a:lnSpc>
              <a:buFontTx/>
              <a:buNone/>
            </a:pPr>
            <a:r>
              <a:rPr lang="en-US" sz="2000" smtClean="0">
                <a:solidFill>
                  <a:srgbClr val="660066"/>
                </a:solidFill>
              </a:rPr>
              <a:t>	So, </a:t>
            </a:r>
            <a:r>
              <a:rPr lang="en-US" sz="2000" i="1" smtClean="0">
                <a:solidFill>
                  <a:srgbClr val="660066"/>
                </a:solidFill>
              </a:rPr>
              <a:t>v </a:t>
            </a:r>
            <a:r>
              <a:rPr lang="en-US" sz="2000" smtClean="0">
                <a:solidFill>
                  <a:srgbClr val="660066"/>
                </a:solidFill>
              </a:rPr>
              <a:t>= 24.375 km/h</a:t>
            </a:r>
          </a:p>
          <a:p>
            <a:pPr eaLnBrk="1" hangingPunct="1">
              <a:lnSpc>
                <a:spcPct val="80000"/>
              </a:lnSpc>
              <a:buFontTx/>
              <a:buNone/>
            </a:pPr>
            <a:endParaRPr lang="en-US" sz="2000" smtClean="0">
              <a:solidFill>
                <a:srgbClr val="660066"/>
              </a:solidFill>
            </a:endParaRPr>
          </a:p>
          <a:p>
            <a:pPr eaLnBrk="1" hangingPunct="1">
              <a:lnSpc>
                <a:spcPct val="80000"/>
              </a:lnSpc>
              <a:buFontTx/>
              <a:buNone/>
            </a:pPr>
            <a:r>
              <a:rPr lang="en-US" sz="2000" smtClean="0">
                <a:solidFill>
                  <a:srgbClr val="660066"/>
                </a:solidFill>
              </a:rPr>
              <a:t>Note that they do eventually come to rest because of friction on the road – an external force. Since the impact time is relatively short, we can ignore this external force during the collision since it is much smaller than the collisional impact force. Hence we assume momentum is conserved in the collision.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28600"/>
            <a:ext cx="5867400" cy="715963"/>
          </a:xfrm>
        </p:spPr>
        <p:txBody>
          <a:bodyPr/>
          <a:lstStyle/>
          <a:p>
            <a:pPr eaLnBrk="1" hangingPunct="1"/>
            <a:r>
              <a:rPr lang="en-US" sz="3200" u="sng" smtClean="0"/>
              <a:t>Another Question</a:t>
            </a:r>
          </a:p>
        </p:txBody>
      </p:sp>
      <p:sp>
        <p:nvSpPr>
          <p:cNvPr id="25603" name="Rectangle 3"/>
          <p:cNvSpPr>
            <a:spLocks noGrp="1" noChangeArrowheads="1"/>
          </p:cNvSpPr>
          <p:nvPr>
            <p:ph type="body" sz="half" idx="1"/>
          </p:nvPr>
        </p:nvSpPr>
        <p:spPr>
          <a:xfrm>
            <a:off x="0" y="762000"/>
            <a:ext cx="4572000" cy="685800"/>
          </a:xfrm>
        </p:spPr>
        <p:txBody>
          <a:bodyPr/>
          <a:lstStyle/>
          <a:p>
            <a:pPr eaLnBrk="1" hangingPunct="1">
              <a:buFontTx/>
              <a:buNone/>
            </a:pPr>
            <a:r>
              <a:rPr lang="en-US" sz="2400" smtClean="0"/>
              <a:t>The orange fish has mass 4-kg, and the purple one has mass 1-kg.</a:t>
            </a:r>
          </a:p>
          <a:p>
            <a:pPr eaLnBrk="1" hangingPunct="1">
              <a:buFontTx/>
              <a:buNone/>
            </a:pPr>
            <a:endParaRPr lang="en-US" sz="2400" smtClean="0"/>
          </a:p>
          <a:p>
            <a:pPr eaLnBrk="1" hangingPunct="1">
              <a:buFontTx/>
              <a:buNone/>
            </a:pPr>
            <a:endParaRPr lang="en-US" sz="2400" smtClean="0"/>
          </a:p>
        </p:txBody>
      </p:sp>
      <p:pic>
        <p:nvPicPr>
          <p:cNvPr id="25604" name="Picture 4" descr="06-07UnFigure_FIG"/>
          <p:cNvPicPr>
            <a:picLocks noGrp="1" noChangeAspect="1" noChangeArrowheads="1"/>
          </p:cNvPicPr>
          <p:nvPr>
            <p:ph sz="half" idx="2"/>
          </p:nvPr>
        </p:nvPicPr>
        <p:blipFill>
          <a:blip r:embed="rId3"/>
          <a:srcRect/>
          <a:stretch>
            <a:fillRect/>
          </a:stretch>
        </p:blipFill>
        <p:spPr>
          <a:xfrm>
            <a:off x="4800600" y="304800"/>
            <a:ext cx="4038600" cy="1801813"/>
          </a:xfrm>
          <a:noFill/>
        </p:spPr>
      </p:pic>
      <p:sp>
        <p:nvSpPr>
          <p:cNvPr id="31750" name="Text Box 6"/>
          <p:cNvSpPr txBox="1">
            <a:spLocks noChangeArrowheads="1"/>
          </p:cNvSpPr>
          <p:nvPr/>
        </p:nvSpPr>
        <p:spPr bwMode="auto">
          <a:xfrm>
            <a:off x="228600" y="2133600"/>
            <a:ext cx="8915400" cy="1187450"/>
          </a:xfrm>
          <a:prstGeom prst="rect">
            <a:avLst/>
          </a:prstGeom>
          <a:noFill/>
          <a:ln w="9525">
            <a:noFill/>
            <a:miter lim="800000"/>
            <a:headEnd/>
            <a:tailEnd/>
          </a:ln>
        </p:spPr>
        <p:txBody>
          <a:bodyPr>
            <a:spAutoFit/>
          </a:bodyPr>
          <a:lstStyle/>
          <a:p>
            <a:pPr>
              <a:spcBef>
                <a:spcPct val="50000"/>
              </a:spcBef>
            </a:pPr>
            <a:r>
              <a:rPr lang="en-US" sz="2400"/>
              <a:t>a) If the orange fish is swimming at 2 m/s towards the  purple fish at rest, what is the speed of orange fish after he swallows him? Neglect water resistance.</a:t>
            </a:r>
          </a:p>
        </p:txBody>
      </p:sp>
      <p:sp>
        <p:nvSpPr>
          <p:cNvPr id="25606" name="Text Box 7"/>
          <p:cNvSpPr txBox="1">
            <a:spLocks noChangeArrowheads="1"/>
          </p:cNvSpPr>
          <p:nvPr/>
        </p:nvSpPr>
        <p:spPr bwMode="auto">
          <a:xfrm>
            <a:off x="762000" y="3048000"/>
            <a:ext cx="7772400" cy="366713"/>
          </a:xfrm>
          <a:prstGeom prst="rect">
            <a:avLst/>
          </a:prstGeom>
          <a:noFill/>
          <a:ln w="9525">
            <a:noFill/>
            <a:miter lim="800000"/>
            <a:headEnd/>
            <a:tailEnd/>
          </a:ln>
        </p:spPr>
        <p:txBody>
          <a:bodyPr>
            <a:spAutoFit/>
          </a:bodyPr>
          <a:lstStyle/>
          <a:p>
            <a:pPr>
              <a:spcBef>
                <a:spcPct val="50000"/>
              </a:spcBef>
            </a:pPr>
            <a:endParaRPr lang="en-US"/>
          </a:p>
        </p:txBody>
      </p:sp>
      <p:sp>
        <p:nvSpPr>
          <p:cNvPr id="31752" name="Text Box 8"/>
          <p:cNvSpPr txBox="1">
            <a:spLocks noChangeArrowheads="1"/>
          </p:cNvSpPr>
          <p:nvPr/>
        </p:nvSpPr>
        <p:spPr bwMode="auto">
          <a:xfrm>
            <a:off x="1295400" y="3276600"/>
            <a:ext cx="7848600" cy="1311275"/>
          </a:xfrm>
          <a:prstGeom prst="rect">
            <a:avLst/>
          </a:prstGeom>
          <a:noFill/>
          <a:ln w="9525">
            <a:noFill/>
            <a:miter lim="800000"/>
            <a:headEnd/>
            <a:tailEnd/>
          </a:ln>
        </p:spPr>
        <p:txBody>
          <a:bodyPr>
            <a:spAutoFit/>
          </a:bodyPr>
          <a:lstStyle/>
          <a:p>
            <a:pPr>
              <a:spcBef>
                <a:spcPct val="50000"/>
              </a:spcBef>
            </a:pPr>
            <a:r>
              <a:rPr lang="en-US" sz="2000">
                <a:solidFill>
                  <a:srgbClr val="660066"/>
                </a:solidFill>
              </a:rPr>
              <a:t>Net momentum before  = net momentum afterwards</a:t>
            </a:r>
          </a:p>
          <a:p>
            <a:pPr>
              <a:spcBef>
                <a:spcPct val="50000"/>
              </a:spcBef>
            </a:pPr>
            <a:r>
              <a:rPr lang="en-US" sz="2000">
                <a:solidFill>
                  <a:srgbClr val="660066"/>
                </a:solidFill>
              </a:rPr>
              <a:t>(4 kg)(2 m/s) + (1 kg)(0) = ((4+1)kg) </a:t>
            </a:r>
            <a:r>
              <a:rPr lang="en-US" sz="2000" i="1">
                <a:solidFill>
                  <a:srgbClr val="660066"/>
                </a:solidFill>
              </a:rPr>
              <a:t>v</a:t>
            </a:r>
          </a:p>
          <a:p>
            <a:pPr>
              <a:spcBef>
                <a:spcPct val="50000"/>
              </a:spcBef>
            </a:pPr>
            <a:r>
              <a:rPr lang="en-US" sz="2000">
                <a:solidFill>
                  <a:srgbClr val="660066"/>
                </a:solidFill>
              </a:rPr>
              <a:t>8 kg m/s = (5 kg) </a:t>
            </a:r>
            <a:r>
              <a:rPr lang="en-US" sz="2000" i="1">
                <a:solidFill>
                  <a:srgbClr val="660066"/>
                </a:solidFill>
              </a:rPr>
              <a:t>v  . </a:t>
            </a:r>
            <a:r>
              <a:rPr lang="en-US" sz="2000">
                <a:solidFill>
                  <a:srgbClr val="660066"/>
                </a:solidFill>
              </a:rPr>
              <a:t>So</a:t>
            </a:r>
            <a:r>
              <a:rPr lang="en-US" sz="2000" i="1">
                <a:solidFill>
                  <a:srgbClr val="660066"/>
                </a:solidFill>
              </a:rPr>
              <a:t> v </a:t>
            </a:r>
            <a:r>
              <a:rPr lang="en-US" sz="2000">
                <a:solidFill>
                  <a:srgbClr val="660066"/>
                </a:solidFill>
              </a:rPr>
              <a:t>= 8/5 m/s = </a:t>
            </a:r>
            <a:r>
              <a:rPr lang="en-US" sz="2000" u="sng">
                <a:solidFill>
                  <a:srgbClr val="660066"/>
                </a:solidFill>
              </a:rPr>
              <a:t>1.6 m/s</a:t>
            </a:r>
          </a:p>
        </p:txBody>
      </p:sp>
      <p:sp>
        <p:nvSpPr>
          <p:cNvPr id="31753" name="Text Box 9"/>
          <p:cNvSpPr txBox="1">
            <a:spLocks noChangeArrowheads="1"/>
          </p:cNvSpPr>
          <p:nvPr/>
        </p:nvSpPr>
        <p:spPr bwMode="auto">
          <a:xfrm>
            <a:off x="0" y="4724400"/>
            <a:ext cx="8915400" cy="1187450"/>
          </a:xfrm>
          <a:prstGeom prst="rect">
            <a:avLst/>
          </a:prstGeom>
          <a:noFill/>
          <a:ln w="9525">
            <a:noFill/>
            <a:miter lim="800000"/>
            <a:headEnd/>
            <a:tailEnd/>
          </a:ln>
        </p:spPr>
        <p:txBody>
          <a:bodyPr>
            <a:spAutoFit/>
          </a:bodyPr>
          <a:lstStyle/>
          <a:p>
            <a:pPr>
              <a:spcBef>
                <a:spcPct val="50000"/>
              </a:spcBef>
            </a:pPr>
            <a:r>
              <a:rPr lang="en-US" sz="2400"/>
              <a:t>b) If instead the purple fish sees the orange fish coming, and swims away at 1m/s, then what is the speed of the orange fish, after he catches up and swallows him?</a:t>
            </a:r>
          </a:p>
        </p:txBody>
      </p:sp>
      <p:sp>
        <p:nvSpPr>
          <p:cNvPr id="31754" name="Rectangle 10"/>
          <p:cNvSpPr>
            <a:spLocks noChangeArrowheads="1"/>
          </p:cNvSpPr>
          <p:nvPr/>
        </p:nvSpPr>
        <p:spPr bwMode="auto">
          <a:xfrm>
            <a:off x="3581400" y="6003925"/>
            <a:ext cx="5295900" cy="854075"/>
          </a:xfrm>
          <a:prstGeom prst="rect">
            <a:avLst/>
          </a:prstGeom>
          <a:noFill/>
          <a:ln w="9525">
            <a:noFill/>
            <a:miter lim="800000"/>
            <a:headEnd/>
            <a:tailEnd/>
          </a:ln>
        </p:spPr>
        <p:txBody>
          <a:bodyPr wrap="none">
            <a:spAutoFit/>
          </a:bodyPr>
          <a:lstStyle/>
          <a:p>
            <a:pPr>
              <a:spcBef>
                <a:spcPct val="50000"/>
              </a:spcBef>
            </a:pPr>
            <a:r>
              <a:rPr lang="en-US" sz="2000">
                <a:solidFill>
                  <a:srgbClr val="660066"/>
                </a:solidFill>
              </a:rPr>
              <a:t>(4 kg)(2 m/s) + (1kg)(1m/s) = ((4+1)kg) </a:t>
            </a:r>
            <a:r>
              <a:rPr lang="en-US" sz="2000" i="1">
                <a:solidFill>
                  <a:srgbClr val="660066"/>
                </a:solidFill>
              </a:rPr>
              <a:t>v</a:t>
            </a:r>
          </a:p>
          <a:p>
            <a:pPr>
              <a:spcBef>
                <a:spcPct val="50000"/>
              </a:spcBef>
            </a:pPr>
            <a:r>
              <a:rPr lang="en-US" sz="2000">
                <a:solidFill>
                  <a:srgbClr val="660066"/>
                </a:solidFill>
              </a:rPr>
              <a:t>9 kg m/s = (5 kg) </a:t>
            </a:r>
            <a:r>
              <a:rPr lang="en-US" sz="2000" i="1">
                <a:solidFill>
                  <a:srgbClr val="660066"/>
                </a:solidFill>
              </a:rPr>
              <a:t>v  . </a:t>
            </a:r>
            <a:r>
              <a:rPr lang="en-US" sz="2000">
                <a:solidFill>
                  <a:srgbClr val="660066"/>
                </a:solidFill>
              </a:rPr>
              <a:t>So</a:t>
            </a:r>
            <a:r>
              <a:rPr lang="en-US" sz="2000" i="1">
                <a:solidFill>
                  <a:srgbClr val="660066"/>
                </a:solidFill>
              </a:rPr>
              <a:t> v </a:t>
            </a:r>
            <a:r>
              <a:rPr lang="en-US" sz="2000">
                <a:solidFill>
                  <a:srgbClr val="660066"/>
                </a:solidFill>
              </a:rPr>
              <a:t>= 9/5 m/s = </a:t>
            </a:r>
            <a:r>
              <a:rPr lang="en-US" sz="2000" u="sng">
                <a:solidFill>
                  <a:srgbClr val="660066"/>
                </a:solidFill>
              </a:rPr>
              <a:t>1.8 m/s</a:t>
            </a:r>
            <a:endParaRPr lang="en-US" sz="2000" i="1" u="sng">
              <a:solidFill>
                <a:srgbClr val="660066"/>
              </a:solidFill>
            </a:endParaRPr>
          </a:p>
        </p:txBody>
      </p:sp>
      <p:sp>
        <p:nvSpPr>
          <p:cNvPr id="31755" name="Rectangle 11"/>
          <p:cNvSpPr>
            <a:spLocks noChangeArrowheads="1"/>
          </p:cNvSpPr>
          <p:nvPr/>
        </p:nvSpPr>
        <p:spPr bwMode="auto">
          <a:xfrm>
            <a:off x="0" y="6156325"/>
            <a:ext cx="3784600" cy="701675"/>
          </a:xfrm>
          <a:prstGeom prst="rect">
            <a:avLst/>
          </a:prstGeom>
          <a:noFill/>
          <a:ln w="9525">
            <a:noFill/>
            <a:miter lim="800000"/>
            <a:headEnd/>
            <a:tailEnd/>
          </a:ln>
        </p:spPr>
        <p:txBody>
          <a:bodyPr>
            <a:spAutoFit/>
          </a:bodyPr>
          <a:lstStyle/>
          <a:p>
            <a:pPr>
              <a:spcBef>
                <a:spcPct val="50000"/>
              </a:spcBef>
            </a:pPr>
            <a:r>
              <a:rPr lang="en-US" sz="2000">
                <a:solidFill>
                  <a:srgbClr val="660066"/>
                </a:solidFill>
              </a:rPr>
              <a:t>Net momentum before  = net momentum afterwards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2" grpId="0"/>
      <p:bldP spid="31753" grpId="0"/>
      <p:bldP spid="31754" grpId="0"/>
      <p:bldP spid="3175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381000" y="0"/>
            <a:ext cx="8077200" cy="914400"/>
          </a:xfrm>
        </p:spPr>
        <p:txBody>
          <a:bodyPr/>
          <a:lstStyle/>
          <a:p>
            <a:pPr eaLnBrk="1" hangingPunct="1"/>
            <a:r>
              <a:rPr lang="en-US" sz="3200" u="sng" smtClean="0"/>
              <a:t>Collisions in more than 1dimension</a:t>
            </a:r>
          </a:p>
        </p:txBody>
      </p:sp>
      <p:sp>
        <p:nvSpPr>
          <p:cNvPr id="1029" name="Rectangle 3"/>
          <p:cNvSpPr>
            <a:spLocks noGrp="1" noChangeArrowheads="1"/>
          </p:cNvSpPr>
          <p:nvPr>
            <p:ph type="body" sz="half" idx="1"/>
          </p:nvPr>
        </p:nvSpPr>
        <p:spPr>
          <a:xfrm>
            <a:off x="381000" y="838200"/>
            <a:ext cx="8763000" cy="914400"/>
          </a:xfrm>
        </p:spPr>
        <p:txBody>
          <a:bodyPr/>
          <a:lstStyle/>
          <a:p>
            <a:pPr eaLnBrk="1" hangingPunct="1">
              <a:buFontTx/>
              <a:buNone/>
            </a:pPr>
            <a:r>
              <a:rPr lang="en-US" sz="2400" smtClean="0"/>
              <a:t>The net momentum in any direction still remains unchanged. Need to use parallelogram rule to figure out net momentum vector.</a:t>
            </a:r>
          </a:p>
          <a:p>
            <a:pPr eaLnBrk="1" hangingPunct="1">
              <a:buFontTx/>
              <a:buNone/>
            </a:pPr>
            <a:r>
              <a:rPr lang="en-US" sz="2400" smtClean="0"/>
              <a:t>We’ll just look at some simpler cases</a:t>
            </a:r>
          </a:p>
        </p:txBody>
      </p:sp>
      <p:pic>
        <p:nvPicPr>
          <p:cNvPr id="36869" name="Picture 5" descr="fig6-15"/>
          <p:cNvPicPr>
            <a:picLocks noGrp="1" noChangeAspect="1" noChangeArrowheads="1"/>
          </p:cNvPicPr>
          <p:nvPr>
            <p:ph sz="quarter" idx="2"/>
          </p:nvPr>
        </p:nvPicPr>
        <p:blipFill>
          <a:blip r:embed="rId4"/>
          <a:srcRect l="13208" t="15398" r="15094" b="21977"/>
          <a:stretch>
            <a:fillRect/>
          </a:stretch>
        </p:blipFill>
        <p:spPr>
          <a:xfrm>
            <a:off x="0" y="4343400"/>
            <a:ext cx="5410200" cy="2514600"/>
          </a:xfrm>
          <a:noFill/>
        </p:spPr>
      </p:pic>
      <p:sp>
        <p:nvSpPr>
          <p:cNvPr id="36868" name="Text Box 4"/>
          <p:cNvSpPr txBox="1">
            <a:spLocks noChangeArrowheads="1"/>
          </p:cNvSpPr>
          <p:nvPr/>
        </p:nvSpPr>
        <p:spPr bwMode="auto">
          <a:xfrm>
            <a:off x="228600" y="2590800"/>
            <a:ext cx="8305800" cy="1552575"/>
          </a:xfrm>
          <a:prstGeom prst="rect">
            <a:avLst/>
          </a:prstGeom>
          <a:noFill/>
          <a:ln w="9525">
            <a:noFill/>
            <a:miter lim="800000"/>
            <a:headEnd/>
            <a:tailEnd/>
          </a:ln>
        </p:spPr>
        <p:txBody>
          <a:bodyPr>
            <a:spAutoFit/>
          </a:bodyPr>
          <a:lstStyle/>
          <a:p>
            <a:pPr>
              <a:spcBef>
                <a:spcPct val="50000"/>
              </a:spcBef>
            </a:pPr>
            <a:r>
              <a:rPr lang="en-US" sz="2400"/>
              <a:t>Eg. Car A traveling down Lexington Ave at 40 mph, crashes with Car B traveling down 68</a:t>
            </a:r>
            <a:r>
              <a:rPr lang="en-US" sz="2400" baseline="30000"/>
              <a:t>th</a:t>
            </a:r>
            <a:r>
              <a:rPr lang="en-US" sz="2400"/>
              <a:t> St also at 40 mph, and stick together. Which direction do they move off in and at what speed (initially)?</a:t>
            </a:r>
          </a:p>
        </p:txBody>
      </p:sp>
      <p:grpSp>
        <p:nvGrpSpPr>
          <p:cNvPr id="2" name="Group 12"/>
          <p:cNvGrpSpPr>
            <a:grpSpLocks/>
          </p:cNvGrpSpPr>
          <p:nvPr/>
        </p:nvGrpSpPr>
        <p:grpSpPr bwMode="auto">
          <a:xfrm>
            <a:off x="5334000" y="4191000"/>
            <a:ext cx="3810000" cy="2378075"/>
            <a:chOff x="3360" y="2640"/>
            <a:chExt cx="2400" cy="1498"/>
          </a:xfrm>
        </p:grpSpPr>
        <p:sp>
          <p:nvSpPr>
            <p:cNvPr id="1033" name="Text Box 7"/>
            <p:cNvSpPr txBox="1">
              <a:spLocks noChangeArrowheads="1"/>
            </p:cNvSpPr>
            <p:nvPr/>
          </p:nvSpPr>
          <p:spPr bwMode="auto">
            <a:xfrm>
              <a:off x="3360" y="2640"/>
              <a:ext cx="2400" cy="1498"/>
            </a:xfrm>
            <a:prstGeom prst="rect">
              <a:avLst/>
            </a:prstGeom>
            <a:noFill/>
            <a:ln w="9525">
              <a:noFill/>
              <a:miter lim="800000"/>
              <a:headEnd/>
              <a:tailEnd/>
            </a:ln>
          </p:spPr>
          <p:txBody>
            <a:bodyPr>
              <a:spAutoFit/>
            </a:bodyPr>
            <a:lstStyle/>
            <a:p>
              <a:pPr>
                <a:spcBef>
                  <a:spcPct val="50000"/>
                </a:spcBef>
              </a:pPr>
              <a:r>
                <a:rPr lang="en-US" sz="2000"/>
                <a:t>The diagonal of square has length       times length of one side. So here, the resultant speed is 40     mph = 56.6 mph.</a:t>
              </a:r>
            </a:p>
            <a:p>
              <a:pPr>
                <a:spcBef>
                  <a:spcPct val="50000"/>
                </a:spcBef>
              </a:pPr>
              <a:r>
                <a:rPr lang="en-US" sz="2000"/>
                <a:t>Direction is north-east in picture shown, i.e. at 45 degrees to both Lexington and 68</a:t>
              </a:r>
              <a:r>
                <a:rPr lang="en-US" sz="2000" baseline="30000"/>
                <a:t>th</a:t>
              </a:r>
              <a:r>
                <a:rPr lang="en-US" sz="2000"/>
                <a:t> St.</a:t>
              </a:r>
            </a:p>
          </p:txBody>
        </p:sp>
        <p:graphicFrame>
          <p:nvGraphicFramePr>
            <p:cNvPr id="1026" name="Object 8"/>
            <p:cNvGraphicFramePr>
              <a:graphicFrameLocks noChangeAspect="1"/>
            </p:cNvGraphicFramePr>
            <p:nvPr/>
          </p:nvGraphicFramePr>
          <p:xfrm>
            <a:off x="3888" y="2880"/>
            <a:ext cx="215" cy="132"/>
          </p:xfrm>
          <a:graphic>
            <a:graphicData uri="http://schemas.openxmlformats.org/presentationml/2006/ole">
              <mc:AlternateContent xmlns:mc="http://schemas.openxmlformats.org/markup-compatibility/2006">
                <mc:Choice xmlns:v="urn:schemas-microsoft-com:vml" Requires="v">
                  <p:oleObj spid="_x0000_s1072" name="Photo Editor Photo" r:id="rId5" imgW="314286" imgH="209524" progId="">
                    <p:embed/>
                  </p:oleObj>
                </mc:Choice>
                <mc:Fallback>
                  <p:oleObj name="Photo Editor Photo" r:id="rId5" imgW="314286" imgH="209524"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8" y="2880"/>
                          <a:ext cx="215" cy="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0"/>
            <p:cNvGraphicFramePr>
              <a:graphicFrameLocks noChangeAspect="1"/>
            </p:cNvGraphicFramePr>
            <p:nvPr/>
          </p:nvGraphicFramePr>
          <p:xfrm>
            <a:off x="4272" y="3264"/>
            <a:ext cx="215" cy="132"/>
          </p:xfrm>
          <a:graphic>
            <a:graphicData uri="http://schemas.openxmlformats.org/presentationml/2006/ole">
              <mc:AlternateContent xmlns:mc="http://schemas.openxmlformats.org/markup-compatibility/2006">
                <mc:Choice xmlns:v="urn:schemas-microsoft-com:vml" Requires="v">
                  <p:oleObj spid="_x0000_s1073" name="Photo Editor Photo" r:id="rId7" imgW="314286" imgH="209524" progId="">
                    <p:embed/>
                  </p:oleObj>
                </mc:Choice>
                <mc:Fallback>
                  <p:oleObj name="Photo Editor Photo" r:id="rId7" imgW="314286" imgH="209524"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2" y="3264"/>
                          <a:ext cx="215" cy="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228600" y="381000"/>
            <a:ext cx="8610600" cy="822325"/>
          </a:xfrm>
          <a:prstGeom prst="rect">
            <a:avLst/>
          </a:prstGeom>
          <a:noFill/>
          <a:ln w="9525">
            <a:noFill/>
            <a:miter lim="800000"/>
            <a:headEnd/>
            <a:tailEnd/>
          </a:ln>
        </p:spPr>
        <p:txBody>
          <a:bodyPr>
            <a:spAutoFit/>
          </a:bodyPr>
          <a:lstStyle/>
          <a:p>
            <a:pPr>
              <a:spcBef>
                <a:spcPct val="50000"/>
              </a:spcBef>
            </a:pPr>
            <a:r>
              <a:rPr lang="en-US" sz="2400"/>
              <a:t>Eg. Firecracker exploding as it is falling, (or a radioactive nucleus breaking up..) </a:t>
            </a:r>
          </a:p>
        </p:txBody>
      </p:sp>
      <p:pic>
        <p:nvPicPr>
          <p:cNvPr id="38917" name="Picture 5" descr="06-19Figure_FIG"/>
          <p:cNvPicPr>
            <a:picLocks noGrp="1" noChangeAspect="1" noChangeArrowheads="1"/>
          </p:cNvPicPr>
          <p:nvPr>
            <p:ph sz="half" idx="1"/>
          </p:nvPr>
        </p:nvPicPr>
        <p:blipFill>
          <a:blip r:embed="rId3"/>
          <a:srcRect b="5882"/>
          <a:stretch>
            <a:fillRect/>
          </a:stretch>
        </p:blipFill>
        <p:spPr>
          <a:xfrm>
            <a:off x="609600" y="1295400"/>
            <a:ext cx="4343400" cy="2459038"/>
          </a:xfrm>
          <a:noFill/>
        </p:spPr>
      </p:pic>
      <p:sp>
        <p:nvSpPr>
          <p:cNvPr id="38919" name="Text Box 7"/>
          <p:cNvSpPr txBox="1">
            <a:spLocks noChangeArrowheads="1"/>
          </p:cNvSpPr>
          <p:nvPr/>
        </p:nvSpPr>
        <p:spPr bwMode="auto">
          <a:xfrm>
            <a:off x="5638800" y="1371600"/>
            <a:ext cx="3505200" cy="1552575"/>
          </a:xfrm>
          <a:prstGeom prst="rect">
            <a:avLst/>
          </a:prstGeom>
          <a:noFill/>
          <a:ln w="9525">
            <a:noFill/>
            <a:miter lim="800000"/>
            <a:headEnd/>
            <a:tailEnd/>
          </a:ln>
        </p:spPr>
        <p:txBody>
          <a:bodyPr>
            <a:spAutoFit/>
          </a:bodyPr>
          <a:lstStyle/>
          <a:p>
            <a:pPr>
              <a:spcBef>
                <a:spcPct val="50000"/>
              </a:spcBef>
            </a:pPr>
            <a:r>
              <a:rPr lang="en-US" sz="2400"/>
              <a:t>Momenta of final fragments add to give net momentum equal to the initial.</a:t>
            </a:r>
          </a:p>
        </p:txBody>
      </p:sp>
      <p:sp>
        <p:nvSpPr>
          <p:cNvPr id="38920" name="Text Box 8"/>
          <p:cNvSpPr txBox="1">
            <a:spLocks noChangeArrowheads="1"/>
          </p:cNvSpPr>
          <p:nvPr/>
        </p:nvSpPr>
        <p:spPr bwMode="auto">
          <a:xfrm>
            <a:off x="228600" y="3962400"/>
            <a:ext cx="8610600" cy="822325"/>
          </a:xfrm>
          <a:prstGeom prst="rect">
            <a:avLst/>
          </a:prstGeom>
          <a:noFill/>
          <a:ln w="9525">
            <a:noFill/>
            <a:miter lim="800000"/>
            <a:headEnd/>
            <a:tailEnd/>
          </a:ln>
        </p:spPr>
        <p:txBody>
          <a:bodyPr>
            <a:spAutoFit/>
          </a:bodyPr>
          <a:lstStyle/>
          <a:p>
            <a:pPr>
              <a:spcBef>
                <a:spcPct val="50000"/>
              </a:spcBef>
            </a:pPr>
            <a:r>
              <a:rPr lang="en-US" sz="2400"/>
              <a:t>Eg. Billiard balls – ball A strikes B which was initially at rest. Parallelogram with A’ and B gives original momentum of A.</a:t>
            </a:r>
          </a:p>
        </p:txBody>
      </p:sp>
      <p:pic>
        <p:nvPicPr>
          <p:cNvPr id="38922" name="Picture 10" descr="fig6-17b"/>
          <p:cNvPicPr>
            <a:picLocks noGrp="1" noChangeAspect="1" noChangeArrowheads="1"/>
          </p:cNvPicPr>
          <p:nvPr>
            <p:ph sz="half" idx="2"/>
          </p:nvPr>
        </p:nvPicPr>
        <p:blipFill>
          <a:blip r:embed="rId4"/>
          <a:srcRect l="13208" t="17253" r="52831" b="25281"/>
          <a:stretch>
            <a:fillRect/>
          </a:stretch>
        </p:blipFill>
        <p:spPr>
          <a:xfrm>
            <a:off x="990600" y="4770438"/>
            <a:ext cx="2438400" cy="208756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9" grpId="0"/>
      <p:bldP spid="389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1219200" y="381000"/>
            <a:ext cx="6248400" cy="769938"/>
          </a:xfrm>
          <a:prstGeom prst="rect">
            <a:avLst/>
          </a:prstGeom>
          <a:noFill/>
          <a:ln w="9525">
            <a:noFill/>
            <a:miter lim="800000"/>
            <a:headEnd/>
            <a:tailEnd/>
          </a:ln>
        </p:spPr>
        <p:txBody>
          <a:bodyPr>
            <a:spAutoFit/>
          </a:bodyPr>
          <a:lstStyle/>
          <a:p>
            <a:pPr algn="ctr"/>
            <a:r>
              <a:rPr lang="en-US" sz="4400"/>
              <a:t>Clicker Question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381000" y="457200"/>
            <a:ext cx="8229600" cy="584200"/>
          </a:xfrm>
          <a:prstGeom prst="rect">
            <a:avLst/>
          </a:prstGeom>
          <a:noFill/>
          <a:ln w="9525">
            <a:noFill/>
            <a:miter lim="800000"/>
            <a:headEnd/>
            <a:tailEnd/>
          </a:ln>
        </p:spPr>
        <p:txBody>
          <a:bodyPr>
            <a:spAutoFit/>
          </a:bodyPr>
          <a:lstStyle/>
          <a:p>
            <a:pPr algn="ctr"/>
            <a:r>
              <a:rPr lang="en-US" sz="3200"/>
              <a:t>Clicker Question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3200" b="1" u="sng" smtClean="0"/>
              <a:t>Clicker question</a:t>
            </a:r>
          </a:p>
        </p:txBody>
      </p:sp>
      <p:sp>
        <p:nvSpPr>
          <p:cNvPr id="2" name="Content Placeholder 1"/>
          <p:cNvSpPr>
            <a:spLocks noGrp="1"/>
          </p:cNvSpPr>
          <p:nvPr>
            <p:ph idx="1"/>
          </p:nvPr>
        </p:nvSpPr>
        <p:spPr>
          <a:xfrm>
            <a:off x="1828800" y="1470818"/>
            <a:ext cx="8229600" cy="4525963"/>
          </a:xfrm>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81000"/>
            <a:ext cx="8001000" cy="792163"/>
          </a:xfrm>
        </p:spPr>
        <p:txBody>
          <a:bodyPr/>
          <a:lstStyle/>
          <a:p>
            <a:pPr eaLnBrk="1" hangingPunct="1"/>
            <a:r>
              <a:rPr lang="en-US" sz="3200" u="sng" smtClean="0"/>
              <a:t>Impulse</a:t>
            </a:r>
          </a:p>
        </p:txBody>
      </p:sp>
      <p:sp>
        <p:nvSpPr>
          <p:cNvPr id="3075" name="Rectangle 3"/>
          <p:cNvSpPr>
            <a:spLocks noGrp="1" noChangeArrowheads="1"/>
          </p:cNvSpPr>
          <p:nvPr>
            <p:ph type="body" idx="1"/>
          </p:nvPr>
        </p:nvSpPr>
        <p:spPr>
          <a:xfrm>
            <a:off x="228600" y="1219200"/>
            <a:ext cx="8915400" cy="5181600"/>
          </a:xfrm>
        </p:spPr>
        <p:txBody>
          <a:bodyPr/>
          <a:lstStyle/>
          <a:p>
            <a:pPr eaLnBrk="1" hangingPunct="1"/>
            <a:r>
              <a:rPr lang="en-US" sz="2400" dirty="0" smtClean="0">
                <a:solidFill>
                  <a:srgbClr val="0070C0"/>
                </a:solidFill>
              </a:rPr>
              <a:t>How can the momentum of an object be changed?</a:t>
            </a:r>
          </a:p>
          <a:p>
            <a:pPr eaLnBrk="1" hangingPunct="1">
              <a:buFontTx/>
              <a:buNone/>
            </a:pPr>
            <a:r>
              <a:rPr lang="en-US" sz="2400" dirty="0" smtClean="0"/>
              <a:t>By changing its mass, or, more usually, its velocity – i.e. by causing an acceleration. </a:t>
            </a:r>
          </a:p>
          <a:p>
            <a:pPr eaLnBrk="1" hangingPunct="1">
              <a:buFontTx/>
              <a:buNone/>
            </a:pPr>
            <a:endParaRPr lang="en-US" sz="2400" dirty="0" smtClean="0"/>
          </a:p>
          <a:p>
            <a:pPr eaLnBrk="1" hangingPunct="1">
              <a:buFontTx/>
              <a:buNone/>
            </a:pPr>
            <a:r>
              <a:rPr lang="en-US" sz="2400" dirty="0" smtClean="0"/>
              <a:t>What causes acceleration? </a:t>
            </a:r>
          </a:p>
          <a:p>
            <a:pPr eaLnBrk="1" hangingPunct="1">
              <a:buFontTx/>
              <a:buNone/>
            </a:pPr>
            <a:r>
              <a:rPr lang="en-US" sz="2400" dirty="0" smtClean="0"/>
              <a:t>		A </a:t>
            </a:r>
            <a:r>
              <a:rPr lang="en-US" sz="2400" dirty="0" smtClean="0">
                <a:solidFill>
                  <a:schemeClr val="accent2"/>
                </a:solidFill>
              </a:rPr>
              <a:t>force</a:t>
            </a:r>
          </a:p>
          <a:p>
            <a:pPr eaLnBrk="1" hangingPunct="1">
              <a:buFontTx/>
              <a:buNone/>
            </a:pPr>
            <a:endParaRPr lang="en-US" sz="2400" dirty="0" smtClean="0"/>
          </a:p>
          <a:p>
            <a:pPr eaLnBrk="1" hangingPunct="1">
              <a:buFontTx/>
              <a:buNone/>
            </a:pPr>
            <a:r>
              <a:rPr lang="en-US" sz="2400" dirty="0" smtClean="0"/>
              <a:t>But the </a:t>
            </a:r>
            <a:r>
              <a:rPr lang="en-US" sz="2400" dirty="0" smtClean="0">
                <a:solidFill>
                  <a:schemeClr val="accent2"/>
                </a:solidFill>
              </a:rPr>
              <a:t>time </a:t>
            </a:r>
            <a:r>
              <a:rPr lang="en-US" sz="2400" dirty="0" smtClean="0"/>
              <a:t>over which the force acts, is also important</a:t>
            </a:r>
          </a:p>
          <a:p>
            <a:pPr eaLnBrk="1" hangingPunct="1">
              <a:buFontTx/>
              <a:buNone/>
            </a:pPr>
            <a:r>
              <a:rPr lang="en-US" sz="2400" dirty="0" smtClean="0"/>
              <a:t> e.g. If trying to get a broken down car moving, and you push tremendously but only for a split-second, it won’t move. You need to exert the force for a longer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81000"/>
            <a:ext cx="8001000" cy="792163"/>
          </a:xfrm>
        </p:spPr>
        <p:txBody>
          <a:bodyPr/>
          <a:lstStyle/>
          <a:p>
            <a:pPr eaLnBrk="1" hangingPunct="1"/>
            <a:r>
              <a:rPr lang="en-US" sz="3200" smtClean="0"/>
              <a:t>Impulse cont. </a:t>
            </a:r>
          </a:p>
        </p:txBody>
      </p:sp>
      <p:sp>
        <p:nvSpPr>
          <p:cNvPr id="52227" name="Rectangle 3"/>
          <p:cNvSpPr>
            <a:spLocks noGrp="1" noChangeArrowheads="1"/>
          </p:cNvSpPr>
          <p:nvPr>
            <p:ph type="body" idx="1"/>
          </p:nvPr>
        </p:nvSpPr>
        <p:spPr>
          <a:xfrm>
            <a:off x="533400" y="1295400"/>
            <a:ext cx="8610600" cy="5105400"/>
          </a:xfrm>
        </p:spPr>
        <p:txBody>
          <a:bodyPr/>
          <a:lstStyle/>
          <a:p>
            <a:pPr eaLnBrk="1" hangingPunct="1">
              <a:lnSpc>
                <a:spcPct val="80000"/>
              </a:lnSpc>
            </a:pPr>
            <a:r>
              <a:rPr lang="en-US" sz="2400" dirty="0" smtClean="0"/>
              <a:t>The “effectiveness” of the force in causing a change in momentum is called the impulse:</a:t>
            </a:r>
          </a:p>
          <a:p>
            <a:pPr eaLnBrk="1" hangingPunct="1">
              <a:lnSpc>
                <a:spcPct val="80000"/>
              </a:lnSpc>
            </a:pPr>
            <a:endParaRPr lang="en-US" sz="2400" dirty="0" smtClean="0"/>
          </a:p>
          <a:p>
            <a:pPr eaLnBrk="1" hangingPunct="1">
              <a:lnSpc>
                <a:spcPct val="80000"/>
              </a:lnSpc>
              <a:buFontTx/>
              <a:buNone/>
            </a:pPr>
            <a:r>
              <a:rPr lang="en-US" sz="2400" dirty="0" smtClean="0"/>
              <a:t>			</a:t>
            </a:r>
            <a:r>
              <a:rPr lang="en-US" sz="2400" dirty="0" smtClean="0">
                <a:solidFill>
                  <a:srgbClr val="0070C0"/>
                </a:solidFill>
              </a:rPr>
              <a:t>Impulse = force x time-interval</a:t>
            </a:r>
          </a:p>
          <a:p>
            <a:pPr eaLnBrk="1" hangingPunct="1">
              <a:lnSpc>
                <a:spcPct val="80000"/>
              </a:lnSpc>
              <a:buFontTx/>
              <a:buNone/>
            </a:pPr>
            <a:r>
              <a:rPr lang="en-US" sz="2400" dirty="0" smtClean="0">
                <a:solidFill>
                  <a:srgbClr val="0070C0"/>
                </a:solidFill>
              </a:rPr>
              <a:t>			              = </a:t>
            </a:r>
            <a:r>
              <a:rPr lang="en-US" sz="2400" i="1" dirty="0" smtClean="0">
                <a:solidFill>
                  <a:srgbClr val="0070C0"/>
                </a:solidFill>
              </a:rPr>
              <a:t>F t</a:t>
            </a:r>
          </a:p>
          <a:p>
            <a:pPr eaLnBrk="1" hangingPunct="1">
              <a:lnSpc>
                <a:spcPct val="80000"/>
              </a:lnSpc>
              <a:buFontTx/>
              <a:buNone/>
            </a:pPr>
            <a:endParaRPr lang="en-US" sz="2400" i="1" dirty="0" smtClean="0"/>
          </a:p>
          <a:p>
            <a:pPr eaLnBrk="1" hangingPunct="1">
              <a:lnSpc>
                <a:spcPct val="80000"/>
              </a:lnSpc>
              <a:buFontTx/>
              <a:buNone/>
            </a:pPr>
            <a:r>
              <a:rPr lang="en-US" sz="2400" dirty="0" smtClean="0"/>
              <a:t>How exactly is the momentum changed? Use N’s 2</a:t>
            </a:r>
            <a:r>
              <a:rPr lang="en-US" sz="2400" baseline="30000" dirty="0" smtClean="0"/>
              <a:t>nd</a:t>
            </a:r>
            <a:r>
              <a:rPr lang="en-US" sz="2400" dirty="0" smtClean="0"/>
              <a:t> law,       </a:t>
            </a:r>
            <a:r>
              <a:rPr lang="en-US" sz="2400" i="1" dirty="0" smtClean="0"/>
              <a:t>a = F/m</a:t>
            </a:r>
            <a:r>
              <a:rPr lang="en-US" sz="2400" dirty="0" smtClean="0"/>
              <a:t>, or, </a:t>
            </a:r>
            <a:r>
              <a:rPr lang="en-US" sz="2400" i="1" dirty="0" smtClean="0"/>
              <a:t>F =ma.</a:t>
            </a:r>
          </a:p>
          <a:p>
            <a:pPr eaLnBrk="1" hangingPunct="1">
              <a:lnSpc>
                <a:spcPct val="80000"/>
              </a:lnSpc>
              <a:buFontTx/>
              <a:buNone/>
            </a:pPr>
            <a:r>
              <a:rPr lang="en-US" sz="2400" dirty="0" smtClean="0"/>
              <a:t>So,  impulse = </a:t>
            </a:r>
            <a:r>
              <a:rPr lang="en-US" sz="2400" i="1" dirty="0" smtClean="0"/>
              <a:t>ma t</a:t>
            </a:r>
          </a:p>
          <a:p>
            <a:pPr eaLnBrk="1" hangingPunct="1">
              <a:lnSpc>
                <a:spcPct val="80000"/>
              </a:lnSpc>
              <a:buFontTx/>
              <a:buNone/>
            </a:pPr>
            <a:r>
              <a:rPr lang="en-US" sz="2400" i="1" dirty="0" smtClean="0"/>
              <a:t>		  = m (change in velocity/time) time = m (change in velocity) </a:t>
            </a:r>
          </a:p>
          <a:p>
            <a:pPr eaLnBrk="1" hangingPunct="1">
              <a:lnSpc>
                <a:spcPct val="80000"/>
              </a:lnSpc>
              <a:buFontTx/>
              <a:buNone/>
            </a:pPr>
            <a:endParaRPr lang="en-US" sz="2400" i="1" dirty="0" smtClean="0"/>
          </a:p>
          <a:p>
            <a:pPr eaLnBrk="1" hangingPunct="1">
              <a:lnSpc>
                <a:spcPct val="80000"/>
              </a:lnSpc>
              <a:buFontTx/>
              <a:buNone/>
            </a:pPr>
            <a:r>
              <a:rPr lang="en-US" sz="2400" dirty="0" smtClean="0"/>
              <a:t>			i.e. </a:t>
            </a:r>
            <a:r>
              <a:rPr lang="en-US" sz="2400" dirty="0" smtClean="0">
                <a:solidFill>
                  <a:srgbClr val="0070C0"/>
                </a:solidFill>
              </a:rPr>
              <a:t>impulse = change in momentum </a:t>
            </a:r>
          </a:p>
          <a:p>
            <a:pPr eaLnBrk="1" hangingPunct="1">
              <a:lnSpc>
                <a:spcPct val="80000"/>
              </a:lnSpc>
              <a:buFontTx/>
              <a:buNone/>
            </a:pPr>
            <a:r>
              <a:rPr lang="en-US" sz="2400" dirty="0" smtClean="0">
                <a:solidFill>
                  <a:srgbClr val="0070C0"/>
                </a:solidFill>
              </a:rPr>
              <a:t>				</a:t>
            </a:r>
            <a:r>
              <a:rPr lang="en-US" sz="2400" i="1" dirty="0" smtClean="0">
                <a:solidFill>
                  <a:srgbClr val="0070C0"/>
                </a:solidFill>
              </a:rPr>
              <a:t>Ft </a:t>
            </a:r>
            <a:r>
              <a:rPr lang="en-US" sz="2400" dirty="0" smtClean="0">
                <a:solidFill>
                  <a:srgbClr val="0070C0"/>
                </a:solidFill>
              </a:rPr>
              <a:t>=</a:t>
            </a:r>
            <a:r>
              <a:rPr lang="en-US" sz="2400" dirty="0" smtClean="0">
                <a:solidFill>
                  <a:srgbClr val="0070C0"/>
                </a:solidFill>
                <a:latin typeface="Symbol" pitchFamily="18" charset="2"/>
              </a:rPr>
              <a:t> D </a:t>
            </a:r>
            <a:r>
              <a:rPr lang="en-US" sz="2400" dirty="0" smtClean="0">
                <a:solidFill>
                  <a:srgbClr val="0070C0"/>
                </a:solidFill>
              </a:rPr>
              <a:t>(</a:t>
            </a:r>
            <a:r>
              <a:rPr lang="en-US" sz="2400" i="1" dirty="0" err="1" smtClean="0">
                <a:solidFill>
                  <a:srgbClr val="0070C0"/>
                </a:solidFill>
              </a:rPr>
              <a:t>mv</a:t>
            </a:r>
            <a:r>
              <a:rPr lang="en-US" sz="2400" i="1" dirty="0" smtClean="0">
                <a:solidFill>
                  <a:srgbClr val="0070C0"/>
                </a:solidFill>
              </a:rPr>
              <a:t>)</a:t>
            </a:r>
          </a:p>
          <a:p>
            <a:pPr eaLnBrk="1" hangingPunct="1">
              <a:lnSpc>
                <a:spcPct val="80000"/>
              </a:lnSpc>
              <a:buFontTx/>
              <a:buNone/>
            </a:pPr>
            <a:endParaRPr lang="en-US" sz="2400" dirty="0" smtClean="0"/>
          </a:p>
        </p:txBody>
      </p:sp>
      <p:sp>
        <p:nvSpPr>
          <p:cNvPr id="52228" name="Rectangle 4"/>
          <p:cNvSpPr>
            <a:spLocks noChangeArrowheads="1"/>
          </p:cNvSpPr>
          <p:nvPr/>
        </p:nvSpPr>
        <p:spPr bwMode="auto">
          <a:xfrm>
            <a:off x="2133600" y="2209800"/>
            <a:ext cx="4724400" cy="838200"/>
          </a:xfrm>
          <a:prstGeom prst="rect">
            <a:avLst/>
          </a:prstGeom>
          <a:noFill/>
          <a:ln w="12700">
            <a:solidFill>
              <a:schemeClr val="accent2"/>
            </a:solidFill>
            <a:miter lim="800000"/>
            <a:headEnd/>
            <a:tailEnd/>
          </a:ln>
        </p:spPr>
        <p:txBody>
          <a:bodyPr wrap="none" anchor="ctr"/>
          <a:lstStyle/>
          <a:p>
            <a:endParaRPr lang="en-US"/>
          </a:p>
        </p:txBody>
      </p:sp>
      <p:sp>
        <p:nvSpPr>
          <p:cNvPr id="52229" name="Rectangle 5"/>
          <p:cNvSpPr>
            <a:spLocks noChangeArrowheads="1"/>
          </p:cNvSpPr>
          <p:nvPr/>
        </p:nvSpPr>
        <p:spPr bwMode="auto">
          <a:xfrm>
            <a:off x="2362200" y="5410200"/>
            <a:ext cx="5257800" cy="838200"/>
          </a:xfrm>
          <a:prstGeom prst="rect">
            <a:avLst/>
          </a:prstGeom>
          <a:noFill/>
          <a:ln w="12700">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22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09600"/>
            <a:ext cx="8077200" cy="639763"/>
          </a:xfrm>
        </p:spPr>
        <p:txBody>
          <a:bodyPr/>
          <a:lstStyle/>
          <a:p>
            <a:pPr eaLnBrk="1" hangingPunct="1"/>
            <a:r>
              <a:rPr lang="en-US" sz="3200" smtClean="0"/>
              <a:t>Using the impulse-momentum relation</a:t>
            </a:r>
          </a:p>
        </p:txBody>
      </p:sp>
      <p:sp>
        <p:nvSpPr>
          <p:cNvPr id="4099" name="Rectangle 3"/>
          <p:cNvSpPr>
            <a:spLocks noGrp="1" noChangeArrowheads="1"/>
          </p:cNvSpPr>
          <p:nvPr>
            <p:ph type="body" idx="1"/>
          </p:nvPr>
        </p:nvSpPr>
        <p:spPr>
          <a:xfrm>
            <a:off x="304800" y="1295400"/>
            <a:ext cx="8534400" cy="3657600"/>
          </a:xfrm>
        </p:spPr>
        <p:txBody>
          <a:bodyPr/>
          <a:lstStyle/>
          <a:p>
            <a:pPr eaLnBrk="1" hangingPunct="1">
              <a:buFontTx/>
              <a:buNone/>
            </a:pPr>
            <a:r>
              <a:rPr lang="en-US" sz="2400" b="1" u="sng" dirty="0" smtClean="0"/>
              <a:t>Increasing momentum </a:t>
            </a:r>
          </a:p>
          <a:p>
            <a:pPr eaLnBrk="1" hangingPunct="1"/>
            <a:r>
              <a:rPr lang="en-US" sz="2400" dirty="0" smtClean="0"/>
              <a:t>As highlighted by the broken-down car example, need to </a:t>
            </a:r>
            <a:r>
              <a:rPr lang="en-US" sz="2400" i="1" dirty="0" smtClean="0"/>
              <a:t>apply large force for a large time.</a:t>
            </a:r>
          </a:p>
          <a:p>
            <a:pPr eaLnBrk="1" hangingPunct="1">
              <a:buFontTx/>
              <a:buNone/>
            </a:pPr>
            <a:endParaRPr lang="en-US" sz="2400" dirty="0" smtClean="0"/>
          </a:p>
          <a:p>
            <a:pPr eaLnBrk="1" hangingPunct="1"/>
            <a:r>
              <a:rPr lang="en-US" sz="2400" dirty="0" smtClean="0">
                <a:solidFill>
                  <a:srgbClr val="0070C0"/>
                </a:solidFill>
              </a:rPr>
              <a:t>E.g. </a:t>
            </a:r>
            <a:r>
              <a:rPr lang="en-US" sz="2400" dirty="0" smtClean="0"/>
              <a:t>The longer the barrel of a cannon, the greater the speed of the emerging cannonball because the forces on it from the expanding gasses have more time to act. </a:t>
            </a:r>
          </a:p>
          <a:p>
            <a:pPr eaLnBrk="1" hangingPunct="1"/>
            <a:endParaRPr lang="en-US" sz="2400" dirty="0" smtClean="0"/>
          </a:p>
          <a:p>
            <a:pPr eaLnBrk="1" hangingPunct="1"/>
            <a:r>
              <a:rPr lang="en-US" sz="2400" dirty="0" smtClean="0">
                <a:solidFill>
                  <a:srgbClr val="0070C0"/>
                </a:solidFill>
              </a:rPr>
              <a:t>E.g. </a:t>
            </a:r>
            <a:r>
              <a:rPr lang="en-US" sz="2400" dirty="0" smtClean="0"/>
              <a:t>Why does an archer pull his arrow all the way back before releasing it?</a:t>
            </a:r>
          </a:p>
          <a:p>
            <a:pPr eaLnBrk="1" hangingPunct="1">
              <a:buFontTx/>
              <a:buNone/>
            </a:pPr>
            <a:r>
              <a:rPr lang="en-US" sz="2400" dirty="0" smtClean="0"/>
              <a:t>To give more time for the (time-varying) elastic force of the bow to act, so imparting greater momentum.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304800"/>
            <a:ext cx="9144000" cy="1447800"/>
          </a:xfrm>
        </p:spPr>
        <p:txBody>
          <a:bodyPr/>
          <a:lstStyle/>
          <a:p>
            <a:pPr eaLnBrk="1" hangingPunct="1">
              <a:buFontTx/>
              <a:buNone/>
            </a:pPr>
            <a:r>
              <a:rPr lang="en-US" sz="2400" b="1" u="sng" dirty="0" smtClean="0"/>
              <a:t>Decreasing momentum over a long time</a:t>
            </a:r>
          </a:p>
          <a:p>
            <a:pPr eaLnBrk="1" hangingPunct="1">
              <a:buFontTx/>
              <a:buNone/>
            </a:pPr>
            <a:r>
              <a:rPr lang="en-US" sz="2000" dirty="0" smtClean="0"/>
              <a:t>Often you want to </a:t>
            </a:r>
            <a:r>
              <a:rPr lang="en-US" sz="2000" i="1" dirty="0" smtClean="0"/>
              <a:t>reduce the momentum of an object to zero but with minimal impact force (or injury).</a:t>
            </a:r>
          </a:p>
          <a:p>
            <a:pPr eaLnBrk="1" hangingPunct="1">
              <a:buFontTx/>
              <a:buNone/>
            </a:pPr>
            <a:r>
              <a:rPr lang="en-US" sz="2000" dirty="0" smtClean="0"/>
              <a:t>            try to maximize the time of the interaction </a:t>
            </a:r>
            <a:r>
              <a:rPr lang="en-US" sz="2000" dirty="0" smtClean="0">
                <a:solidFill>
                  <a:srgbClr val="660066"/>
                </a:solidFill>
              </a:rPr>
              <a:t>(recall </a:t>
            </a:r>
            <a:r>
              <a:rPr lang="en-US" sz="2000" i="1" dirty="0" smtClean="0">
                <a:solidFill>
                  <a:srgbClr val="660066"/>
                </a:solidFill>
              </a:rPr>
              <a:t>Ft </a:t>
            </a:r>
            <a:r>
              <a:rPr lang="en-US" sz="2000" dirty="0" smtClean="0">
                <a:solidFill>
                  <a:srgbClr val="660066"/>
                </a:solidFill>
              </a:rPr>
              <a:t>=</a:t>
            </a:r>
            <a:r>
              <a:rPr lang="en-US" sz="2000" dirty="0" smtClean="0">
                <a:solidFill>
                  <a:srgbClr val="660066"/>
                </a:solidFill>
                <a:latin typeface="Symbol" pitchFamily="18" charset="2"/>
              </a:rPr>
              <a:t> D </a:t>
            </a:r>
            <a:r>
              <a:rPr lang="en-US" sz="2000" dirty="0" smtClean="0">
                <a:solidFill>
                  <a:srgbClr val="660066"/>
                </a:solidFill>
              </a:rPr>
              <a:t>(</a:t>
            </a:r>
            <a:r>
              <a:rPr lang="en-US" sz="2000" i="1" dirty="0" smtClean="0">
                <a:solidFill>
                  <a:srgbClr val="660066"/>
                </a:solidFill>
              </a:rPr>
              <a:t>momentum))</a:t>
            </a:r>
          </a:p>
          <a:p>
            <a:pPr eaLnBrk="1" hangingPunct="1">
              <a:buFontTx/>
              <a:buNone/>
            </a:pPr>
            <a:endParaRPr lang="en-US" sz="2000" dirty="0" smtClean="0">
              <a:solidFill>
                <a:srgbClr val="660066"/>
              </a:solidFill>
            </a:endParaRPr>
          </a:p>
          <a:p>
            <a:pPr eaLnBrk="1" hangingPunct="1">
              <a:buFontTx/>
              <a:buNone/>
            </a:pPr>
            <a:endParaRPr lang="en-US" sz="2000" dirty="0" smtClean="0"/>
          </a:p>
        </p:txBody>
      </p:sp>
      <p:sp>
        <p:nvSpPr>
          <p:cNvPr id="46083" name="Line 3"/>
          <p:cNvSpPr>
            <a:spLocks noChangeShapeType="1"/>
          </p:cNvSpPr>
          <p:nvPr/>
        </p:nvSpPr>
        <p:spPr bwMode="auto">
          <a:xfrm>
            <a:off x="457200" y="1600200"/>
            <a:ext cx="381000" cy="0"/>
          </a:xfrm>
          <a:prstGeom prst="line">
            <a:avLst/>
          </a:prstGeom>
          <a:noFill/>
          <a:ln w="9525">
            <a:solidFill>
              <a:schemeClr val="tx1"/>
            </a:solidFill>
            <a:round/>
            <a:headEnd/>
            <a:tailEnd type="triangle" w="med" len="med"/>
          </a:ln>
        </p:spPr>
        <p:txBody>
          <a:bodyPr/>
          <a:lstStyle/>
          <a:p>
            <a:endParaRPr lang="en-US"/>
          </a:p>
        </p:txBody>
      </p:sp>
      <p:sp>
        <p:nvSpPr>
          <p:cNvPr id="46084" name="Rectangle 4"/>
          <p:cNvSpPr>
            <a:spLocks noGrp="1" noChangeArrowheads="1"/>
          </p:cNvSpPr>
          <p:nvPr>
            <p:ph type="title"/>
          </p:nvPr>
        </p:nvSpPr>
        <p:spPr>
          <a:xfrm>
            <a:off x="304800" y="1905000"/>
            <a:ext cx="8229600" cy="487363"/>
          </a:xfrm>
          <a:noFill/>
        </p:spPr>
        <p:txBody>
          <a:bodyPr/>
          <a:lstStyle/>
          <a:p>
            <a:pPr eaLnBrk="1" hangingPunct="1"/>
            <a:r>
              <a:rPr lang="en-US" sz="2000" smtClean="0"/>
              <a:t>Eg. </a:t>
            </a:r>
            <a:r>
              <a:rPr lang="en-US" sz="2000" smtClean="0">
                <a:solidFill>
                  <a:schemeClr val="accent2"/>
                </a:solidFill>
              </a:rPr>
              <a:t>Riding with the punch, when boxing, rather than moving into it…</a:t>
            </a:r>
          </a:p>
        </p:txBody>
      </p:sp>
      <p:pic>
        <p:nvPicPr>
          <p:cNvPr id="46085" name="Picture 5" descr="06-08Figure_FIG"/>
          <p:cNvPicPr>
            <a:picLocks noChangeAspect="1" noChangeArrowheads="1"/>
          </p:cNvPicPr>
          <p:nvPr/>
        </p:nvPicPr>
        <p:blipFill>
          <a:blip r:embed="rId3"/>
          <a:srcRect b="6302"/>
          <a:stretch>
            <a:fillRect/>
          </a:stretch>
        </p:blipFill>
        <p:spPr bwMode="auto">
          <a:xfrm>
            <a:off x="1371600" y="2514600"/>
            <a:ext cx="4953000" cy="2714625"/>
          </a:xfrm>
          <a:prstGeom prst="rect">
            <a:avLst/>
          </a:prstGeom>
          <a:noFill/>
          <a:ln w="9525">
            <a:noFill/>
            <a:miter lim="800000"/>
            <a:headEnd/>
            <a:tailEnd/>
          </a:ln>
        </p:spPr>
      </p:pic>
      <p:grpSp>
        <p:nvGrpSpPr>
          <p:cNvPr id="2" name="Group 12"/>
          <p:cNvGrpSpPr>
            <a:grpSpLocks/>
          </p:cNvGrpSpPr>
          <p:nvPr/>
        </p:nvGrpSpPr>
        <p:grpSpPr bwMode="auto">
          <a:xfrm>
            <a:off x="381000" y="4953000"/>
            <a:ext cx="3810000" cy="1387475"/>
            <a:chOff x="0" y="3330"/>
            <a:chExt cx="2400" cy="874"/>
          </a:xfrm>
        </p:grpSpPr>
        <p:sp>
          <p:nvSpPr>
            <p:cNvPr id="9226" name="Text Box 7"/>
            <p:cNvSpPr txBox="1">
              <a:spLocks noChangeArrowheads="1"/>
            </p:cNvSpPr>
            <p:nvPr/>
          </p:nvSpPr>
          <p:spPr bwMode="auto">
            <a:xfrm>
              <a:off x="0" y="3570"/>
              <a:ext cx="2400" cy="634"/>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Here, by moving away, the time of contact is extended, so force is less than if he hadn’t moved.</a:t>
              </a:r>
            </a:p>
          </p:txBody>
        </p:sp>
        <p:sp>
          <p:nvSpPr>
            <p:cNvPr id="9227" name="Line 8"/>
            <p:cNvSpPr>
              <a:spLocks noChangeShapeType="1"/>
            </p:cNvSpPr>
            <p:nvPr/>
          </p:nvSpPr>
          <p:spPr bwMode="auto">
            <a:xfrm flipV="1">
              <a:off x="432" y="3330"/>
              <a:ext cx="488" cy="240"/>
            </a:xfrm>
            <a:prstGeom prst="line">
              <a:avLst/>
            </a:prstGeom>
            <a:noFill/>
            <a:ln w="9525">
              <a:solidFill>
                <a:schemeClr val="accent2"/>
              </a:solidFill>
              <a:round/>
              <a:headEnd/>
              <a:tailEnd type="triangle" w="med" len="med"/>
            </a:ln>
          </p:spPr>
          <p:txBody>
            <a:bodyPr/>
            <a:lstStyle/>
            <a:p>
              <a:endParaRPr lang="en-US"/>
            </a:p>
          </p:txBody>
        </p:sp>
      </p:grpSp>
      <p:grpSp>
        <p:nvGrpSpPr>
          <p:cNvPr id="3" name="Group 13"/>
          <p:cNvGrpSpPr>
            <a:grpSpLocks/>
          </p:cNvGrpSpPr>
          <p:nvPr/>
        </p:nvGrpSpPr>
        <p:grpSpPr bwMode="auto">
          <a:xfrm>
            <a:off x="4495800" y="4343400"/>
            <a:ext cx="4648200" cy="1720850"/>
            <a:chOff x="2832" y="3120"/>
            <a:chExt cx="2928" cy="1084"/>
          </a:xfrm>
        </p:grpSpPr>
        <p:sp>
          <p:nvSpPr>
            <p:cNvPr id="9224" name="Line 10"/>
            <p:cNvSpPr>
              <a:spLocks noChangeShapeType="1"/>
            </p:cNvSpPr>
            <p:nvPr/>
          </p:nvSpPr>
          <p:spPr bwMode="auto">
            <a:xfrm flipH="1" flipV="1">
              <a:off x="3888" y="3120"/>
              <a:ext cx="336" cy="480"/>
            </a:xfrm>
            <a:prstGeom prst="line">
              <a:avLst/>
            </a:prstGeom>
            <a:noFill/>
            <a:ln w="9525">
              <a:solidFill>
                <a:schemeClr val="accent2"/>
              </a:solidFill>
              <a:round/>
              <a:headEnd/>
              <a:tailEnd type="triangle" w="med" len="med"/>
            </a:ln>
          </p:spPr>
          <p:txBody>
            <a:bodyPr/>
            <a:lstStyle/>
            <a:p>
              <a:endParaRPr lang="en-US"/>
            </a:p>
          </p:txBody>
        </p:sp>
        <p:sp>
          <p:nvSpPr>
            <p:cNvPr id="9225" name="Text Box 11"/>
            <p:cNvSpPr txBox="1">
              <a:spLocks noChangeArrowheads="1"/>
            </p:cNvSpPr>
            <p:nvPr/>
          </p:nvSpPr>
          <p:spPr bwMode="auto">
            <a:xfrm>
              <a:off x="2832" y="3570"/>
              <a:ext cx="2928" cy="634"/>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Here, by moving into the glove, he is lessening the time of contact, leading to a greater force, a bigger ouch!</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0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P spid="460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228600" y="838200"/>
            <a:ext cx="8458200" cy="5578475"/>
          </a:xfrm>
          <a:prstGeom prst="rect">
            <a:avLst/>
          </a:prstGeom>
          <a:noFill/>
          <a:ln w="9525">
            <a:noFill/>
            <a:miter lim="800000"/>
            <a:headEnd/>
            <a:tailEnd/>
          </a:ln>
        </p:spPr>
        <p:txBody>
          <a:bodyPr>
            <a:spAutoFit/>
          </a:bodyPr>
          <a:lstStyle/>
          <a:p>
            <a:r>
              <a:rPr lang="en-US" sz="2000" dirty="0" smtClean="0">
                <a:solidFill>
                  <a:srgbClr val="0070C0"/>
                </a:solidFill>
              </a:rPr>
              <a:t>E.g</a:t>
            </a:r>
            <a:r>
              <a:rPr lang="en-US" sz="2000" dirty="0">
                <a:solidFill>
                  <a:srgbClr val="0070C0"/>
                </a:solidFill>
              </a:rPr>
              <a:t>. </a:t>
            </a:r>
            <a:r>
              <a:rPr lang="en-US" sz="2000" dirty="0"/>
              <a:t>Car crash on a highway, where there’s either a concrete wall  or a barbed-wire fence to crash into. Which to choose?</a:t>
            </a:r>
          </a:p>
          <a:p>
            <a:r>
              <a:rPr lang="en-US" sz="2000" dirty="0" smtClean="0"/>
              <a:t>	Naturally</a:t>
            </a:r>
            <a:r>
              <a:rPr lang="en-US" sz="2000" dirty="0"/>
              <a:t>, the wire fence – your momentum will be decreased by the </a:t>
            </a:r>
            <a:r>
              <a:rPr lang="en-US" sz="2000" i="1" dirty="0"/>
              <a:t>same </a:t>
            </a:r>
            <a:r>
              <a:rPr lang="en-US" sz="2000" dirty="0"/>
              <a:t>amount, so the </a:t>
            </a:r>
            <a:r>
              <a:rPr lang="en-US" sz="2000" dirty="0" smtClean="0">
                <a:solidFill>
                  <a:srgbClr val="00B050"/>
                </a:solidFill>
              </a:rPr>
              <a:t>impulse</a:t>
            </a:r>
            <a:r>
              <a:rPr lang="en-US" sz="2000" dirty="0" smtClean="0"/>
              <a:t> to </a:t>
            </a:r>
            <a:r>
              <a:rPr lang="en-US" sz="2000" dirty="0"/>
              <a:t>stop you is the same, but with the wire fence, you extend the </a:t>
            </a:r>
            <a:r>
              <a:rPr lang="en-US" sz="2000" dirty="0">
                <a:solidFill>
                  <a:srgbClr val="00B050"/>
                </a:solidFill>
              </a:rPr>
              <a:t>time </a:t>
            </a:r>
            <a:r>
              <a:rPr lang="en-US" sz="2000" dirty="0" smtClean="0">
                <a:solidFill>
                  <a:srgbClr val="00B050"/>
                </a:solidFill>
              </a:rPr>
              <a:t>of </a:t>
            </a:r>
            <a:r>
              <a:rPr lang="en-US" sz="2000" dirty="0">
                <a:solidFill>
                  <a:srgbClr val="00B050"/>
                </a:solidFill>
              </a:rPr>
              <a:t>impact</a:t>
            </a:r>
            <a:r>
              <a:rPr lang="en-US" sz="2000" dirty="0"/>
              <a:t>, so decrease the </a:t>
            </a:r>
            <a:r>
              <a:rPr lang="en-US" sz="2000" dirty="0">
                <a:solidFill>
                  <a:srgbClr val="00B050"/>
                </a:solidFill>
              </a:rPr>
              <a:t>force</a:t>
            </a:r>
            <a:r>
              <a:rPr lang="en-US" sz="2000" dirty="0"/>
              <a:t>. </a:t>
            </a:r>
          </a:p>
          <a:p>
            <a:r>
              <a:rPr lang="en-US" sz="2000" dirty="0">
                <a:solidFill>
                  <a:schemeClr val="accent2"/>
                </a:solidFill>
              </a:rPr>
              <a:t>i.e. same </a:t>
            </a:r>
            <a:r>
              <a:rPr lang="en-US" sz="2000" dirty="0">
                <a:solidFill>
                  <a:schemeClr val="accent2"/>
                </a:solidFill>
                <a:latin typeface="Symbol" pitchFamily="18" charset="2"/>
              </a:rPr>
              <a:t>D</a:t>
            </a:r>
            <a:r>
              <a:rPr lang="en-US" sz="2000" dirty="0">
                <a:solidFill>
                  <a:schemeClr val="accent2"/>
                </a:solidFill>
              </a:rPr>
              <a:t>(</a:t>
            </a:r>
            <a:r>
              <a:rPr lang="en-US" sz="2000" dirty="0" err="1">
                <a:solidFill>
                  <a:schemeClr val="accent2"/>
                </a:solidFill>
              </a:rPr>
              <a:t>mv</a:t>
            </a:r>
            <a:r>
              <a:rPr lang="en-US" sz="2000" dirty="0">
                <a:solidFill>
                  <a:schemeClr val="accent2"/>
                </a:solidFill>
              </a:rPr>
              <a:t>), same (Ft), but longer t and smaller F </a:t>
            </a:r>
          </a:p>
          <a:p>
            <a:endParaRPr lang="en-US" sz="2000" dirty="0">
              <a:solidFill>
                <a:schemeClr val="accent2"/>
              </a:solidFill>
            </a:endParaRPr>
          </a:p>
          <a:p>
            <a:r>
              <a:rPr lang="en-US" sz="2000" dirty="0" smtClean="0">
                <a:solidFill>
                  <a:srgbClr val="0070C0"/>
                </a:solidFill>
              </a:rPr>
              <a:t>E.g</a:t>
            </a:r>
            <a:r>
              <a:rPr lang="en-US" sz="2000" dirty="0">
                <a:solidFill>
                  <a:srgbClr val="0070C0"/>
                </a:solidFill>
              </a:rPr>
              <a:t>. </a:t>
            </a:r>
            <a:r>
              <a:rPr lang="en-US" sz="2000" dirty="0"/>
              <a:t>Bend your knees when you jump down from high! Try keeping your knees stiff while landing – it hurts! (only try for a small jump, otherwise you could get injured…) Bending the knees extends the time for momentum to go to zero, by about 10-20 times, so forces are 10-20 times less.</a:t>
            </a:r>
          </a:p>
          <a:p>
            <a:endParaRPr lang="en-US" sz="2000" dirty="0">
              <a:solidFill>
                <a:srgbClr val="002060"/>
              </a:solidFill>
            </a:endParaRPr>
          </a:p>
          <a:p>
            <a:r>
              <a:rPr lang="en-US" sz="2000" dirty="0" smtClean="0">
                <a:solidFill>
                  <a:srgbClr val="0070C0"/>
                </a:solidFill>
              </a:rPr>
              <a:t>E.g</a:t>
            </a:r>
            <a:r>
              <a:rPr lang="en-US" sz="2000" dirty="0">
                <a:solidFill>
                  <a:srgbClr val="0070C0"/>
                </a:solidFill>
              </a:rPr>
              <a:t>. </a:t>
            </a:r>
            <a:r>
              <a:rPr lang="en-US" sz="2000" dirty="0"/>
              <a:t>Try dropping an egg into a suspended cloth, rather than hitting the floor.</a:t>
            </a:r>
          </a:p>
          <a:p>
            <a:endParaRPr lang="en-US" sz="2000" dirty="0"/>
          </a:p>
          <a:p>
            <a:r>
              <a:rPr lang="en-US" sz="2000" dirty="0" smtClean="0">
                <a:solidFill>
                  <a:srgbClr val="0070C0"/>
                </a:solidFill>
              </a:rPr>
              <a:t>E.g</a:t>
            </a:r>
            <a:r>
              <a:rPr lang="en-US" sz="2000" dirty="0">
                <a:solidFill>
                  <a:srgbClr val="0070C0"/>
                </a:solidFill>
              </a:rPr>
              <a:t>. </a:t>
            </a:r>
            <a:r>
              <a:rPr lang="en-US" sz="2000" dirty="0"/>
              <a:t>Catching  a ball – tend to let your hand move backward with the ball after contact…</a:t>
            </a:r>
          </a:p>
        </p:txBody>
      </p:sp>
      <p:sp>
        <p:nvSpPr>
          <p:cNvPr id="10243" name="Text Box 5"/>
          <p:cNvSpPr txBox="1">
            <a:spLocks noChangeArrowheads="1"/>
          </p:cNvSpPr>
          <p:nvPr/>
        </p:nvSpPr>
        <p:spPr bwMode="auto">
          <a:xfrm>
            <a:off x="0" y="304800"/>
            <a:ext cx="8839200" cy="457200"/>
          </a:xfrm>
          <a:prstGeom prst="rect">
            <a:avLst/>
          </a:prstGeom>
          <a:noFill/>
          <a:ln w="9525">
            <a:noFill/>
            <a:miter lim="800000"/>
            <a:headEnd/>
            <a:tailEnd/>
          </a:ln>
        </p:spPr>
        <p:txBody>
          <a:bodyPr>
            <a:spAutoFit/>
          </a:bodyPr>
          <a:lstStyle/>
          <a:p>
            <a:pPr>
              <a:spcBef>
                <a:spcPct val="50000"/>
              </a:spcBef>
            </a:pPr>
            <a:r>
              <a:rPr lang="en-US" sz="2400" b="1" u="sng"/>
              <a:t>Decreasing momentum over a long time – more examples: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sz="3200" u="sng" smtClean="0"/>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3834</TotalTime>
  <Words>1567</Words>
  <Application>Microsoft Office PowerPoint</Application>
  <PresentationFormat>On-screen Show (4:3)</PresentationFormat>
  <Paragraphs>215</Paragraphs>
  <Slides>26</Slides>
  <Notes>26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Symbol</vt:lpstr>
      <vt:lpstr>Default Design</vt:lpstr>
      <vt:lpstr>Photo Editor Photo</vt:lpstr>
      <vt:lpstr>Today  Finish Chapter 5: Newton’s 3rd Law  Chapter 6: Momentum</vt:lpstr>
      <vt:lpstr>PowerPoint Presentation</vt:lpstr>
      <vt:lpstr>Clicker question</vt:lpstr>
      <vt:lpstr>Impulse</vt:lpstr>
      <vt:lpstr>Impulse cont. </vt:lpstr>
      <vt:lpstr>Using the impulse-momentum relation</vt:lpstr>
      <vt:lpstr>Eg. Riding with the punch, when boxing, rather than moving into it…</vt:lpstr>
      <vt:lpstr>PowerPoint Presentation</vt:lpstr>
      <vt:lpstr>Clicker Question</vt:lpstr>
      <vt:lpstr>Questions</vt:lpstr>
      <vt:lpstr>PowerPoint Presentation</vt:lpstr>
      <vt:lpstr>PowerPoint Presentation</vt:lpstr>
      <vt:lpstr>Momentum conservation</vt:lpstr>
      <vt:lpstr>Eg. Skating…</vt:lpstr>
      <vt:lpstr>PowerPoint Presentation</vt:lpstr>
      <vt:lpstr>Collisions</vt:lpstr>
      <vt:lpstr>Collisions</vt:lpstr>
      <vt:lpstr>PowerPoint Presentation</vt:lpstr>
      <vt:lpstr>Clicker Question</vt:lpstr>
      <vt:lpstr>More Questions</vt:lpstr>
      <vt:lpstr>Questions continued</vt:lpstr>
      <vt:lpstr>Another Question</vt:lpstr>
      <vt:lpstr>Collisions in more than 1dimension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Momentum</dc:title>
  <dc:creator>Neepa</dc:creator>
  <cp:lastModifiedBy>Neepa</cp:lastModifiedBy>
  <cp:revision>297</cp:revision>
  <dcterms:created xsi:type="dcterms:W3CDTF">2005-09-08T17:22:31Z</dcterms:created>
  <dcterms:modified xsi:type="dcterms:W3CDTF">2016-09-07T00:53:40Z</dcterms:modified>
</cp:coreProperties>
</file>