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92" r:id="rId3"/>
    <p:sldId id="257" r:id="rId4"/>
    <p:sldId id="291" r:id="rId5"/>
    <p:sldId id="264" r:id="rId6"/>
    <p:sldId id="266" r:id="rId7"/>
    <p:sldId id="267" r:id="rId8"/>
    <p:sldId id="271" r:id="rId9"/>
    <p:sldId id="287" r:id="rId10"/>
    <p:sldId id="268" r:id="rId11"/>
    <p:sldId id="269" r:id="rId12"/>
    <p:sldId id="283" r:id="rId13"/>
    <p:sldId id="270" r:id="rId14"/>
    <p:sldId id="282" r:id="rId15"/>
    <p:sldId id="284" r:id="rId16"/>
    <p:sldId id="272" r:id="rId17"/>
    <p:sldId id="273" r:id="rId18"/>
    <p:sldId id="286" r:id="rId19"/>
    <p:sldId id="274" r:id="rId20"/>
    <p:sldId id="288" r:id="rId21"/>
    <p:sldId id="275" r:id="rId22"/>
    <p:sldId id="276" r:id="rId23"/>
    <p:sldId id="277" r:id="rId24"/>
    <p:sldId id="279" r:id="rId25"/>
    <p:sldId id="280" r:id="rId26"/>
    <p:sldId id="290" r:id="rId27"/>
    <p:sldId id="281" r:id="rId28"/>
    <p:sldId id="258" r:id="rId29"/>
    <p:sldId id="260"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66"/>
    <a:srgbClr val="99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91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48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55C1C0B2-E11A-4A4F-B069-BE5206558494}" type="slidenum">
              <a:rPr lang="en-US"/>
              <a:pPr>
                <a:defRPr/>
              </a:pPr>
              <a:t>‹#›</a:t>
            </a:fld>
            <a:endParaRPr lang="en-US"/>
          </a:p>
        </p:txBody>
      </p:sp>
    </p:spTree>
    <p:extLst>
      <p:ext uri="{BB962C8B-B14F-4D97-AF65-F5344CB8AC3E}">
        <p14:creationId xmlns:p14="http://schemas.microsoft.com/office/powerpoint/2010/main" val="13601399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p:spPr>
        <p:txBody>
          <a:bodyPr/>
          <a:lstStyle/>
          <a:p>
            <a:endParaRPr lang="en-US" smtClean="0"/>
          </a:p>
        </p:txBody>
      </p:sp>
      <p:sp>
        <p:nvSpPr>
          <p:cNvPr id="35844" name="Slide Number Placeholder 3"/>
          <p:cNvSpPr>
            <a:spLocks noGrp="1"/>
          </p:cNvSpPr>
          <p:nvPr>
            <p:ph type="sldNum" sz="quarter" idx="5"/>
          </p:nvPr>
        </p:nvSpPr>
        <p:spPr>
          <a:noFill/>
          <a:ln>
            <a:miter lim="800000"/>
            <a:headEnd/>
            <a:tailEnd/>
          </a:ln>
        </p:spPr>
        <p:txBody>
          <a:bodyPr/>
          <a:lstStyle/>
          <a:p>
            <a:fld id="{904BE4D6-9B0B-41F1-AF44-EE41F4EE7862}" type="slidenum">
              <a:rPr lang="en-US" smtClean="0"/>
              <a:pPr/>
              <a:t>1</a:t>
            </a:fld>
            <a:endParaRPr lang="en-US" smtClean="0"/>
          </a:p>
        </p:txBody>
      </p:sp>
    </p:spTree>
    <p:extLst>
      <p:ext uri="{BB962C8B-B14F-4D97-AF65-F5344CB8AC3E}">
        <p14:creationId xmlns:p14="http://schemas.microsoft.com/office/powerpoint/2010/main" val="3772870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78A4339-C2EA-4D04-AD58-AE98B28DE32F}" type="slidenum">
              <a:rPr lang="en-US" smtClean="0"/>
              <a:pPr/>
              <a:t>11</a:t>
            </a:fld>
            <a:endParaRPr lang="en-US" smtClean="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2891860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p:spPr>
        <p:txBody>
          <a:bodyPr/>
          <a:lstStyle/>
          <a:p>
            <a:endParaRPr lang="en-US" smtClean="0"/>
          </a:p>
        </p:txBody>
      </p:sp>
      <p:sp>
        <p:nvSpPr>
          <p:cNvPr id="46084" name="Slide Number Placeholder 3"/>
          <p:cNvSpPr>
            <a:spLocks noGrp="1"/>
          </p:cNvSpPr>
          <p:nvPr>
            <p:ph type="sldNum" sz="quarter" idx="5"/>
          </p:nvPr>
        </p:nvSpPr>
        <p:spPr>
          <a:noFill/>
          <a:ln>
            <a:miter lim="800000"/>
            <a:headEnd/>
            <a:tailEnd/>
          </a:ln>
        </p:spPr>
        <p:txBody>
          <a:bodyPr/>
          <a:lstStyle/>
          <a:p>
            <a:fld id="{AE0F67CF-F63B-44F7-88E6-230A4540B1ED}" type="slidenum">
              <a:rPr lang="en-US" smtClean="0"/>
              <a:pPr/>
              <a:t>12</a:t>
            </a:fld>
            <a:endParaRPr lang="en-US" smtClean="0"/>
          </a:p>
        </p:txBody>
      </p:sp>
    </p:spTree>
    <p:extLst>
      <p:ext uri="{BB962C8B-B14F-4D97-AF65-F5344CB8AC3E}">
        <p14:creationId xmlns:p14="http://schemas.microsoft.com/office/powerpoint/2010/main" val="1693360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1FC1E015-881A-427C-9724-0BCF17220B3F}" type="slidenum">
              <a:rPr lang="en-US" smtClean="0"/>
              <a:pPr/>
              <a:t>13</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6269036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D09898D0-C76B-4372-8150-F7C658ADF6B1}" type="slidenum">
              <a:rPr lang="en-US" smtClean="0"/>
              <a:pPr/>
              <a:t>14</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1403078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p:spPr>
        <p:txBody>
          <a:bodyPr/>
          <a:lstStyle/>
          <a:p>
            <a:endParaRPr lang="en-US" smtClean="0"/>
          </a:p>
        </p:txBody>
      </p:sp>
      <p:sp>
        <p:nvSpPr>
          <p:cNvPr id="49156" name="Slide Number Placeholder 3"/>
          <p:cNvSpPr>
            <a:spLocks noGrp="1"/>
          </p:cNvSpPr>
          <p:nvPr>
            <p:ph type="sldNum" sz="quarter" idx="5"/>
          </p:nvPr>
        </p:nvSpPr>
        <p:spPr>
          <a:noFill/>
          <a:ln>
            <a:miter lim="800000"/>
            <a:headEnd/>
            <a:tailEnd/>
          </a:ln>
        </p:spPr>
        <p:txBody>
          <a:bodyPr/>
          <a:lstStyle/>
          <a:p>
            <a:fld id="{1F8F6805-02B6-42A9-9D4B-7BECEADDEF62}" type="slidenum">
              <a:rPr lang="en-US" smtClean="0"/>
              <a:pPr/>
              <a:t>15</a:t>
            </a:fld>
            <a:endParaRPr lang="en-US" smtClean="0"/>
          </a:p>
        </p:txBody>
      </p:sp>
    </p:spTree>
    <p:extLst>
      <p:ext uri="{BB962C8B-B14F-4D97-AF65-F5344CB8AC3E}">
        <p14:creationId xmlns:p14="http://schemas.microsoft.com/office/powerpoint/2010/main" val="37773453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p:spPr>
        <p:txBody>
          <a:bodyPr/>
          <a:lstStyle/>
          <a:p>
            <a:endParaRPr lang="en-US" smtClean="0"/>
          </a:p>
        </p:txBody>
      </p:sp>
      <p:sp>
        <p:nvSpPr>
          <p:cNvPr id="50180" name="Slide Number Placeholder 3"/>
          <p:cNvSpPr>
            <a:spLocks noGrp="1"/>
          </p:cNvSpPr>
          <p:nvPr>
            <p:ph type="sldNum" sz="quarter" idx="5"/>
          </p:nvPr>
        </p:nvSpPr>
        <p:spPr>
          <a:noFill/>
          <a:ln>
            <a:miter lim="800000"/>
            <a:headEnd/>
            <a:tailEnd/>
          </a:ln>
        </p:spPr>
        <p:txBody>
          <a:bodyPr/>
          <a:lstStyle/>
          <a:p>
            <a:fld id="{ACA65866-F8CD-4647-A9BB-07FDDDA37019}" type="slidenum">
              <a:rPr lang="en-US" smtClean="0"/>
              <a:pPr/>
              <a:t>16</a:t>
            </a:fld>
            <a:endParaRPr lang="en-US" smtClean="0"/>
          </a:p>
        </p:txBody>
      </p:sp>
    </p:spTree>
    <p:extLst>
      <p:ext uri="{BB962C8B-B14F-4D97-AF65-F5344CB8AC3E}">
        <p14:creationId xmlns:p14="http://schemas.microsoft.com/office/powerpoint/2010/main" val="1188023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p:spPr>
        <p:txBody>
          <a:bodyPr/>
          <a:lstStyle/>
          <a:p>
            <a:endParaRPr lang="en-US" smtClean="0"/>
          </a:p>
        </p:txBody>
      </p:sp>
      <p:sp>
        <p:nvSpPr>
          <p:cNvPr id="51204" name="Slide Number Placeholder 3"/>
          <p:cNvSpPr>
            <a:spLocks noGrp="1"/>
          </p:cNvSpPr>
          <p:nvPr>
            <p:ph type="sldNum" sz="quarter" idx="5"/>
          </p:nvPr>
        </p:nvSpPr>
        <p:spPr>
          <a:noFill/>
          <a:ln>
            <a:miter lim="800000"/>
            <a:headEnd/>
            <a:tailEnd/>
          </a:ln>
        </p:spPr>
        <p:txBody>
          <a:bodyPr/>
          <a:lstStyle/>
          <a:p>
            <a:fld id="{6C17548C-DA78-4661-82D3-209200A96AF5}" type="slidenum">
              <a:rPr lang="en-US" smtClean="0"/>
              <a:pPr/>
              <a:t>17</a:t>
            </a:fld>
            <a:endParaRPr lang="en-US" smtClean="0"/>
          </a:p>
        </p:txBody>
      </p:sp>
    </p:spTree>
    <p:extLst>
      <p:ext uri="{BB962C8B-B14F-4D97-AF65-F5344CB8AC3E}">
        <p14:creationId xmlns:p14="http://schemas.microsoft.com/office/powerpoint/2010/main" val="212297017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p:spPr>
        <p:txBody>
          <a:bodyPr/>
          <a:lstStyle/>
          <a:p>
            <a:endParaRPr lang="en-US" smtClean="0"/>
          </a:p>
        </p:txBody>
      </p:sp>
      <p:sp>
        <p:nvSpPr>
          <p:cNvPr id="52228" name="Slide Number Placeholder 3"/>
          <p:cNvSpPr>
            <a:spLocks noGrp="1"/>
          </p:cNvSpPr>
          <p:nvPr>
            <p:ph type="sldNum" sz="quarter" idx="5"/>
          </p:nvPr>
        </p:nvSpPr>
        <p:spPr>
          <a:noFill/>
          <a:ln>
            <a:miter lim="800000"/>
            <a:headEnd/>
            <a:tailEnd/>
          </a:ln>
        </p:spPr>
        <p:txBody>
          <a:bodyPr/>
          <a:lstStyle/>
          <a:p>
            <a:fld id="{46923E80-94CD-48C2-A7E4-11B43EFD7604}" type="slidenum">
              <a:rPr lang="en-US" smtClean="0"/>
              <a:pPr/>
              <a:t>18</a:t>
            </a:fld>
            <a:endParaRPr lang="en-US" smtClean="0"/>
          </a:p>
        </p:txBody>
      </p:sp>
    </p:spTree>
    <p:extLst>
      <p:ext uri="{BB962C8B-B14F-4D97-AF65-F5344CB8AC3E}">
        <p14:creationId xmlns:p14="http://schemas.microsoft.com/office/powerpoint/2010/main" val="1979489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smtClean="0"/>
          </a:p>
        </p:txBody>
      </p:sp>
      <p:sp>
        <p:nvSpPr>
          <p:cNvPr id="53252" name="Slide Number Placeholder 3"/>
          <p:cNvSpPr>
            <a:spLocks noGrp="1"/>
          </p:cNvSpPr>
          <p:nvPr>
            <p:ph type="sldNum" sz="quarter" idx="5"/>
          </p:nvPr>
        </p:nvSpPr>
        <p:spPr>
          <a:noFill/>
          <a:ln>
            <a:miter lim="800000"/>
            <a:headEnd/>
            <a:tailEnd/>
          </a:ln>
        </p:spPr>
        <p:txBody>
          <a:bodyPr/>
          <a:lstStyle/>
          <a:p>
            <a:fld id="{BB26A0DF-B9DF-4982-AA13-1ACBCE2B4F78}" type="slidenum">
              <a:rPr lang="en-US" smtClean="0"/>
              <a:pPr/>
              <a:t>19</a:t>
            </a:fld>
            <a:endParaRPr lang="en-US" smtClean="0"/>
          </a:p>
        </p:txBody>
      </p:sp>
    </p:spTree>
    <p:extLst>
      <p:ext uri="{BB962C8B-B14F-4D97-AF65-F5344CB8AC3E}">
        <p14:creationId xmlns:p14="http://schemas.microsoft.com/office/powerpoint/2010/main" val="4642148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p:spPr>
        <p:txBody>
          <a:bodyPr/>
          <a:lstStyle/>
          <a:p>
            <a:endParaRPr lang="en-US" smtClean="0"/>
          </a:p>
        </p:txBody>
      </p:sp>
      <p:sp>
        <p:nvSpPr>
          <p:cNvPr id="54276" name="Slide Number Placeholder 3"/>
          <p:cNvSpPr>
            <a:spLocks noGrp="1"/>
          </p:cNvSpPr>
          <p:nvPr>
            <p:ph type="sldNum" sz="quarter" idx="5"/>
          </p:nvPr>
        </p:nvSpPr>
        <p:spPr>
          <a:noFill/>
          <a:ln>
            <a:miter lim="800000"/>
            <a:headEnd/>
            <a:tailEnd/>
          </a:ln>
        </p:spPr>
        <p:txBody>
          <a:bodyPr/>
          <a:lstStyle/>
          <a:p>
            <a:fld id="{618BD8E0-7F64-4A8B-A7BC-30522D77E1C2}" type="slidenum">
              <a:rPr lang="en-US" smtClean="0"/>
              <a:pPr/>
              <a:t>20</a:t>
            </a:fld>
            <a:endParaRPr lang="en-US" smtClean="0"/>
          </a:p>
        </p:txBody>
      </p:sp>
    </p:spTree>
    <p:extLst>
      <p:ext uri="{BB962C8B-B14F-4D97-AF65-F5344CB8AC3E}">
        <p14:creationId xmlns:p14="http://schemas.microsoft.com/office/powerpoint/2010/main" val="25810859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p:spPr>
        <p:txBody>
          <a:bodyPr/>
          <a:lstStyle/>
          <a:p>
            <a:endParaRPr lang="en-US" smtClean="0"/>
          </a:p>
        </p:txBody>
      </p:sp>
      <p:sp>
        <p:nvSpPr>
          <p:cNvPr id="36868" name="Slide Number Placeholder 3"/>
          <p:cNvSpPr>
            <a:spLocks noGrp="1"/>
          </p:cNvSpPr>
          <p:nvPr>
            <p:ph type="sldNum" sz="quarter" idx="5"/>
          </p:nvPr>
        </p:nvSpPr>
        <p:spPr>
          <a:noFill/>
          <a:ln>
            <a:miter lim="800000"/>
            <a:headEnd/>
            <a:tailEnd/>
          </a:ln>
        </p:spPr>
        <p:txBody>
          <a:bodyPr/>
          <a:lstStyle/>
          <a:p>
            <a:fld id="{BF630AF5-07E8-4AC5-A788-CBA445D2A7FE}" type="slidenum">
              <a:rPr lang="en-US" smtClean="0"/>
              <a:pPr/>
              <a:t>3</a:t>
            </a:fld>
            <a:endParaRPr lang="en-US" smtClean="0"/>
          </a:p>
        </p:txBody>
      </p:sp>
    </p:spTree>
    <p:extLst>
      <p:ext uri="{BB962C8B-B14F-4D97-AF65-F5344CB8AC3E}">
        <p14:creationId xmlns:p14="http://schemas.microsoft.com/office/powerpoint/2010/main" val="9869903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p:spPr>
        <p:txBody>
          <a:bodyPr/>
          <a:lstStyle/>
          <a:p>
            <a:endParaRPr lang="en-US" smtClean="0"/>
          </a:p>
        </p:txBody>
      </p:sp>
      <p:sp>
        <p:nvSpPr>
          <p:cNvPr id="57348" name="Slide Number Placeholder 3"/>
          <p:cNvSpPr>
            <a:spLocks noGrp="1"/>
          </p:cNvSpPr>
          <p:nvPr>
            <p:ph type="sldNum" sz="quarter" idx="5"/>
          </p:nvPr>
        </p:nvSpPr>
        <p:spPr>
          <a:noFill/>
          <a:ln>
            <a:miter lim="800000"/>
            <a:headEnd/>
            <a:tailEnd/>
          </a:ln>
        </p:spPr>
        <p:txBody>
          <a:bodyPr/>
          <a:lstStyle/>
          <a:p>
            <a:fld id="{D6B459A9-3099-42EC-836C-402DD2C81939}" type="slidenum">
              <a:rPr lang="en-US" smtClean="0"/>
              <a:pPr/>
              <a:t>21</a:t>
            </a:fld>
            <a:endParaRPr lang="en-US" smtClean="0"/>
          </a:p>
        </p:txBody>
      </p:sp>
    </p:spTree>
    <p:extLst>
      <p:ext uri="{BB962C8B-B14F-4D97-AF65-F5344CB8AC3E}">
        <p14:creationId xmlns:p14="http://schemas.microsoft.com/office/powerpoint/2010/main" val="60585008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A534CEDE-B263-44C3-A7E2-90514EEBE6A6}" type="slidenum">
              <a:rPr lang="en-US" smtClean="0"/>
              <a:pPr/>
              <a:t>22</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r>
              <a:rPr lang="en-US" smtClean="0"/>
              <a:t> Check analysis of 7.15.</a:t>
            </a:r>
          </a:p>
        </p:txBody>
      </p:sp>
    </p:spTree>
    <p:extLst>
      <p:ext uri="{BB962C8B-B14F-4D97-AF65-F5344CB8AC3E}">
        <p14:creationId xmlns:p14="http://schemas.microsoft.com/office/powerpoint/2010/main" val="3142605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endParaRPr lang="en-US" smtClean="0"/>
          </a:p>
        </p:txBody>
      </p:sp>
      <p:sp>
        <p:nvSpPr>
          <p:cNvPr id="59396" name="Slide Number Placeholder 3"/>
          <p:cNvSpPr>
            <a:spLocks noGrp="1"/>
          </p:cNvSpPr>
          <p:nvPr>
            <p:ph type="sldNum" sz="quarter" idx="5"/>
          </p:nvPr>
        </p:nvSpPr>
        <p:spPr>
          <a:noFill/>
          <a:ln>
            <a:miter lim="800000"/>
            <a:headEnd/>
            <a:tailEnd/>
          </a:ln>
        </p:spPr>
        <p:txBody>
          <a:bodyPr/>
          <a:lstStyle/>
          <a:p>
            <a:fld id="{8295D5C9-FEB2-4614-98FD-8E13431D20FF}" type="slidenum">
              <a:rPr lang="en-US" smtClean="0"/>
              <a:pPr/>
              <a:t>23</a:t>
            </a:fld>
            <a:endParaRPr lang="en-US" smtClean="0"/>
          </a:p>
        </p:txBody>
      </p:sp>
    </p:spTree>
    <p:extLst>
      <p:ext uri="{BB962C8B-B14F-4D97-AF65-F5344CB8AC3E}">
        <p14:creationId xmlns:p14="http://schemas.microsoft.com/office/powerpoint/2010/main" val="40404314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84BBA303-8AD6-4F69-9037-D37E26B95156}" type="slidenum">
              <a:rPr lang="en-US" smtClean="0"/>
              <a:pPr/>
              <a:t>24</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r>
              <a:rPr lang="en-US" smtClean="0"/>
              <a:t>Cut a lot of this out</a:t>
            </a:r>
          </a:p>
        </p:txBody>
      </p:sp>
    </p:spTree>
    <p:extLst>
      <p:ext uri="{BB962C8B-B14F-4D97-AF65-F5344CB8AC3E}">
        <p14:creationId xmlns:p14="http://schemas.microsoft.com/office/powerpoint/2010/main" val="228135022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33265E5C-E5EA-4D67-936D-C7B1DEC6E8E1}" type="slidenum">
              <a:rPr lang="en-US" smtClean="0"/>
              <a:pPr/>
              <a:t>25</a:t>
            </a:fld>
            <a:endParaRPr lang="en-US" smtClean="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4495536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miter lim="800000"/>
            <a:headEnd/>
            <a:tailEnd/>
          </a:ln>
        </p:spPr>
        <p:txBody>
          <a:bodyPr/>
          <a:lstStyle/>
          <a:p>
            <a:fld id="{5225810C-2FC9-4E9A-A331-2FFD18429857}" type="slidenum">
              <a:rPr lang="en-US" smtClean="0"/>
              <a:pPr/>
              <a:t>26</a:t>
            </a:fld>
            <a:endParaRPr lang="en-US" smtClean="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r>
              <a:rPr lang="en-US" smtClean="0"/>
              <a:t>Finish from book</a:t>
            </a:r>
          </a:p>
        </p:txBody>
      </p:sp>
    </p:spTree>
    <p:extLst>
      <p:ext uri="{BB962C8B-B14F-4D97-AF65-F5344CB8AC3E}">
        <p14:creationId xmlns:p14="http://schemas.microsoft.com/office/powerpoint/2010/main" val="13996270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p:spPr>
        <p:txBody>
          <a:bodyPr/>
          <a:lstStyle/>
          <a:p>
            <a:endParaRPr lang="en-US" smtClean="0"/>
          </a:p>
        </p:txBody>
      </p:sp>
      <p:sp>
        <p:nvSpPr>
          <p:cNvPr id="63492" name="Slide Number Placeholder 3"/>
          <p:cNvSpPr>
            <a:spLocks noGrp="1"/>
          </p:cNvSpPr>
          <p:nvPr>
            <p:ph type="sldNum" sz="quarter" idx="5"/>
          </p:nvPr>
        </p:nvSpPr>
        <p:spPr>
          <a:noFill/>
          <a:ln>
            <a:miter lim="800000"/>
            <a:headEnd/>
            <a:tailEnd/>
          </a:ln>
        </p:spPr>
        <p:txBody>
          <a:bodyPr/>
          <a:lstStyle/>
          <a:p>
            <a:fld id="{E6FECB44-4791-46B6-B77C-BD9C93912A2C}" type="slidenum">
              <a:rPr lang="en-US" smtClean="0"/>
              <a:pPr/>
              <a:t>27</a:t>
            </a:fld>
            <a:endParaRPr lang="en-US" smtClean="0"/>
          </a:p>
        </p:txBody>
      </p:sp>
    </p:spTree>
    <p:extLst>
      <p:ext uri="{BB962C8B-B14F-4D97-AF65-F5344CB8AC3E}">
        <p14:creationId xmlns:p14="http://schemas.microsoft.com/office/powerpoint/2010/main" val="17509244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p:spPr>
        <p:txBody>
          <a:bodyPr/>
          <a:lstStyle/>
          <a:p>
            <a:endParaRPr lang="en-US" smtClean="0"/>
          </a:p>
        </p:txBody>
      </p:sp>
      <p:sp>
        <p:nvSpPr>
          <p:cNvPr id="64516" name="Slide Number Placeholder 3"/>
          <p:cNvSpPr>
            <a:spLocks noGrp="1"/>
          </p:cNvSpPr>
          <p:nvPr>
            <p:ph type="sldNum" sz="quarter" idx="5"/>
          </p:nvPr>
        </p:nvSpPr>
        <p:spPr>
          <a:noFill/>
          <a:ln>
            <a:miter lim="800000"/>
            <a:headEnd/>
            <a:tailEnd/>
          </a:ln>
        </p:spPr>
        <p:txBody>
          <a:bodyPr/>
          <a:lstStyle/>
          <a:p>
            <a:fld id="{84EA0DBC-0A6F-41A4-9D26-B87989175E86}" type="slidenum">
              <a:rPr lang="en-US" smtClean="0"/>
              <a:pPr/>
              <a:t>28</a:t>
            </a:fld>
            <a:endParaRPr lang="en-US" smtClean="0"/>
          </a:p>
        </p:txBody>
      </p:sp>
    </p:spTree>
    <p:extLst>
      <p:ext uri="{BB962C8B-B14F-4D97-AF65-F5344CB8AC3E}">
        <p14:creationId xmlns:p14="http://schemas.microsoft.com/office/powerpoint/2010/main" val="319883823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endParaRPr lang="en-US" smtClean="0"/>
          </a:p>
        </p:txBody>
      </p:sp>
      <p:sp>
        <p:nvSpPr>
          <p:cNvPr id="66564" name="Slide Number Placeholder 3"/>
          <p:cNvSpPr>
            <a:spLocks noGrp="1"/>
          </p:cNvSpPr>
          <p:nvPr>
            <p:ph type="sldNum" sz="quarter" idx="5"/>
          </p:nvPr>
        </p:nvSpPr>
        <p:spPr>
          <a:noFill/>
          <a:ln>
            <a:miter lim="800000"/>
            <a:headEnd/>
            <a:tailEnd/>
          </a:ln>
        </p:spPr>
        <p:txBody>
          <a:bodyPr/>
          <a:lstStyle/>
          <a:p>
            <a:fld id="{113CEC8D-A9B0-4676-A7E1-7A1737CE0CE3}" type="slidenum">
              <a:rPr lang="en-US" smtClean="0"/>
              <a:pPr/>
              <a:t>29</a:t>
            </a:fld>
            <a:endParaRPr lang="en-US" smtClean="0"/>
          </a:p>
        </p:txBody>
      </p:sp>
    </p:spTree>
    <p:extLst>
      <p:ext uri="{BB962C8B-B14F-4D97-AF65-F5344CB8AC3E}">
        <p14:creationId xmlns:p14="http://schemas.microsoft.com/office/powerpoint/2010/main" val="209365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p:spPr>
        <p:txBody>
          <a:bodyPr/>
          <a:lstStyle/>
          <a:p>
            <a:endParaRPr lang="en-US" smtClean="0"/>
          </a:p>
        </p:txBody>
      </p:sp>
      <p:sp>
        <p:nvSpPr>
          <p:cNvPr id="37892" name="Slide Number Placeholder 3"/>
          <p:cNvSpPr>
            <a:spLocks noGrp="1"/>
          </p:cNvSpPr>
          <p:nvPr>
            <p:ph type="sldNum" sz="quarter" idx="5"/>
          </p:nvPr>
        </p:nvSpPr>
        <p:spPr>
          <a:noFill/>
          <a:ln>
            <a:miter lim="800000"/>
            <a:headEnd/>
            <a:tailEnd/>
          </a:ln>
        </p:spPr>
        <p:txBody>
          <a:bodyPr/>
          <a:lstStyle/>
          <a:p>
            <a:fld id="{8F4073BD-282E-4B16-A49E-177A100171E1}" type="slidenum">
              <a:rPr lang="en-US" smtClean="0"/>
              <a:pPr/>
              <a:t>4</a:t>
            </a:fld>
            <a:endParaRPr lang="en-US" smtClean="0"/>
          </a:p>
        </p:txBody>
      </p:sp>
    </p:spTree>
    <p:extLst>
      <p:ext uri="{BB962C8B-B14F-4D97-AF65-F5344CB8AC3E}">
        <p14:creationId xmlns:p14="http://schemas.microsoft.com/office/powerpoint/2010/main" val="3657375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p:spPr>
        <p:txBody>
          <a:bodyPr/>
          <a:lstStyle/>
          <a:p>
            <a:endParaRPr lang="en-US" smtClean="0"/>
          </a:p>
        </p:txBody>
      </p:sp>
      <p:sp>
        <p:nvSpPr>
          <p:cNvPr id="38916" name="Slide Number Placeholder 3"/>
          <p:cNvSpPr>
            <a:spLocks noGrp="1"/>
          </p:cNvSpPr>
          <p:nvPr>
            <p:ph type="sldNum" sz="quarter" idx="5"/>
          </p:nvPr>
        </p:nvSpPr>
        <p:spPr>
          <a:noFill/>
          <a:ln>
            <a:miter lim="800000"/>
            <a:headEnd/>
            <a:tailEnd/>
          </a:ln>
        </p:spPr>
        <p:txBody>
          <a:bodyPr/>
          <a:lstStyle/>
          <a:p>
            <a:fld id="{EB253FBB-5C87-4338-9AA8-76E1A1C14006}" type="slidenum">
              <a:rPr lang="en-US" smtClean="0"/>
              <a:pPr/>
              <a:t>5</a:t>
            </a:fld>
            <a:endParaRPr lang="en-US" smtClean="0"/>
          </a:p>
        </p:txBody>
      </p:sp>
    </p:spTree>
    <p:extLst>
      <p:ext uri="{BB962C8B-B14F-4D97-AF65-F5344CB8AC3E}">
        <p14:creationId xmlns:p14="http://schemas.microsoft.com/office/powerpoint/2010/main" val="27730226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p:spPr>
        <p:txBody>
          <a:bodyPr/>
          <a:lstStyle/>
          <a:p>
            <a:endParaRPr lang="en-US" smtClean="0"/>
          </a:p>
        </p:txBody>
      </p:sp>
      <p:sp>
        <p:nvSpPr>
          <p:cNvPr id="39940" name="Slide Number Placeholder 3"/>
          <p:cNvSpPr>
            <a:spLocks noGrp="1"/>
          </p:cNvSpPr>
          <p:nvPr>
            <p:ph type="sldNum" sz="quarter" idx="5"/>
          </p:nvPr>
        </p:nvSpPr>
        <p:spPr>
          <a:noFill/>
          <a:ln>
            <a:miter lim="800000"/>
            <a:headEnd/>
            <a:tailEnd/>
          </a:ln>
        </p:spPr>
        <p:txBody>
          <a:bodyPr/>
          <a:lstStyle/>
          <a:p>
            <a:fld id="{733D2244-D32C-4AF3-855E-D7683F3E605C}" type="slidenum">
              <a:rPr lang="en-US" smtClean="0"/>
              <a:pPr/>
              <a:t>6</a:t>
            </a:fld>
            <a:endParaRPr lang="en-US" smtClean="0"/>
          </a:p>
        </p:txBody>
      </p:sp>
    </p:spTree>
    <p:extLst>
      <p:ext uri="{BB962C8B-B14F-4D97-AF65-F5344CB8AC3E}">
        <p14:creationId xmlns:p14="http://schemas.microsoft.com/office/powerpoint/2010/main" val="10469127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46ACF3CD-67C3-4F2F-A98F-04CDB2100694}" type="slidenum">
              <a:rPr lang="en-US" smtClean="0"/>
              <a:pPr/>
              <a:t>7</a:t>
            </a:fld>
            <a:endParaRPr lang="en-US"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r>
              <a:rPr lang="en-US" smtClean="0"/>
              <a:t>Add Fig 7.5 </a:t>
            </a:r>
          </a:p>
        </p:txBody>
      </p:sp>
    </p:spTree>
    <p:extLst>
      <p:ext uri="{BB962C8B-B14F-4D97-AF65-F5344CB8AC3E}">
        <p14:creationId xmlns:p14="http://schemas.microsoft.com/office/powerpoint/2010/main" val="14200228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7DEC62DB-DD1F-442F-BDF8-DA017D1F5BAB}" type="slidenum">
              <a:rPr lang="en-US" smtClean="0"/>
              <a:pPr/>
              <a:t>8</a:t>
            </a:fld>
            <a:endParaRPr lang="en-US" smtClean="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en-US" smtClean="0"/>
          </a:p>
        </p:txBody>
      </p:sp>
    </p:spTree>
    <p:extLst>
      <p:ext uri="{BB962C8B-B14F-4D97-AF65-F5344CB8AC3E}">
        <p14:creationId xmlns:p14="http://schemas.microsoft.com/office/powerpoint/2010/main" val="7846872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p:spPr>
        <p:txBody>
          <a:bodyPr/>
          <a:lstStyle/>
          <a:p>
            <a:endParaRPr lang="en-US" smtClean="0"/>
          </a:p>
        </p:txBody>
      </p:sp>
      <p:sp>
        <p:nvSpPr>
          <p:cNvPr id="43012" name="Slide Number Placeholder 3"/>
          <p:cNvSpPr>
            <a:spLocks noGrp="1"/>
          </p:cNvSpPr>
          <p:nvPr>
            <p:ph type="sldNum" sz="quarter" idx="5"/>
          </p:nvPr>
        </p:nvSpPr>
        <p:spPr>
          <a:noFill/>
          <a:ln>
            <a:miter lim="800000"/>
            <a:headEnd/>
            <a:tailEnd/>
          </a:ln>
        </p:spPr>
        <p:txBody>
          <a:bodyPr/>
          <a:lstStyle/>
          <a:p>
            <a:fld id="{EADC1405-3338-4828-A4F5-1E7C06A1AB4F}" type="slidenum">
              <a:rPr lang="en-US" smtClean="0"/>
              <a:pPr/>
              <a:t>9</a:t>
            </a:fld>
            <a:endParaRPr lang="en-US" smtClean="0"/>
          </a:p>
        </p:txBody>
      </p:sp>
    </p:spTree>
    <p:extLst>
      <p:ext uri="{BB962C8B-B14F-4D97-AF65-F5344CB8AC3E}">
        <p14:creationId xmlns:p14="http://schemas.microsoft.com/office/powerpoint/2010/main" val="24018527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p:spPr>
        <p:txBody>
          <a:bodyPr/>
          <a:lstStyle/>
          <a:p>
            <a:endParaRPr lang="en-US" smtClean="0"/>
          </a:p>
        </p:txBody>
      </p:sp>
      <p:sp>
        <p:nvSpPr>
          <p:cNvPr id="44036" name="Slide Number Placeholder 3"/>
          <p:cNvSpPr>
            <a:spLocks noGrp="1"/>
          </p:cNvSpPr>
          <p:nvPr>
            <p:ph type="sldNum" sz="quarter" idx="5"/>
          </p:nvPr>
        </p:nvSpPr>
        <p:spPr>
          <a:noFill/>
          <a:ln>
            <a:miter lim="800000"/>
            <a:headEnd/>
            <a:tailEnd/>
          </a:ln>
        </p:spPr>
        <p:txBody>
          <a:bodyPr/>
          <a:lstStyle/>
          <a:p>
            <a:fld id="{2E4CC979-1631-4FDF-9E90-250C2E161D02}" type="slidenum">
              <a:rPr lang="en-US" smtClean="0"/>
              <a:pPr/>
              <a:t>10</a:t>
            </a:fld>
            <a:endParaRPr lang="en-US" smtClean="0"/>
          </a:p>
        </p:txBody>
      </p:sp>
    </p:spTree>
    <p:extLst>
      <p:ext uri="{BB962C8B-B14F-4D97-AF65-F5344CB8AC3E}">
        <p14:creationId xmlns:p14="http://schemas.microsoft.com/office/powerpoint/2010/main" val="15024401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712D6CD-2992-457A-99C0-DB31512522C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CD5BC68-FFF5-41DC-B4CE-D54FE35F15C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2ADBE6A-539E-4B89-ADE4-B01FB7A784F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044785-5952-4844-9688-F53F5982D86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4652C28-53F3-4686-AF50-FCA176E0CF48}"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D3180A64-9E7D-4135-8651-DBF11ED1608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B153FE-5007-4F22-A538-9D0D5EDD29D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148F77B-DA5B-4B23-B94A-4DD2E7E6822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8B6537D-F42A-4A1D-8464-92F45D146F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B4FC989-0B45-4606-B51C-184090AD910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499600F-3237-4417-BAF3-664DF38C14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F878B79-02ED-4D61-A093-39194AAF5B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5222518-21B7-4A78-9763-EB9B1B9437F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F75A44-29E3-4C54-BA5B-3DBC0A16169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C2AD3028-C1EC-4B51-88CF-A3A6E965CD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1.xml"/><Relationship Id="rId1" Type="http://schemas.openxmlformats.org/officeDocument/2006/relationships/slideLayout" Target="../slideLayouts/slideLayout14.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9200" y="152400"/>
            <a:ext cx="6629400" cy="1066800"/>
          </a:xfrm>
        </p:spPr>
        <p:txBody>
          <a:bodyPr/>
          <a:lstStyle/>
          <a:p>
            <a:pPr eaLnBrk="1" hangingPunct="1"/>
            <a:r>
              <a:rPr lang="en-US" sz="3200" u="sng" dirty="0" smtClean="0"/>
              <a:t>Chapter </a:t>
            </a:r>
            <a:r>
              <a:rPr lang="en-US" sz="3200" u="sng" dirty="0" smtClean="0"/>
              <a:t>7 -- Energy</a:t>
            </a:r>
          </a:p>
        </p:txBody>
      </p:sp>
      <p:sp>
        <p:nvSpPr>
          <p:cNvPr id="2051" name="Rectangle 3"/>
          <p:cNvSpPr>
            <a:spLocks noGrp="1" noChangeArrowheads="1"/>
          </p:cNvSpPr>
          <p:nvPr>
            <p:ph type="subTitle" idx="1"/>
          </p:nvPr>
        </p:nvSpPr>
        <p:spPr>
          <a:xfrm>
            <a:off x="304800" y="1066800"/>
            <a:ext cx="8458200" cy="2514600"/>
          </a:xfrm>
        </p:spPr>
        <p:txBody>
          <a:bodyPr/>
          <a:lstStyle/>
          <a:p>
            <a:pPr algn="l" eaLnBrk="1" hangingPunct="1">
              <a:lnSpc>
                <a:spcPct val="90000"/>
              </a:lnSpc>
            </a:pPr>
            <a:r>
              <a:rPr lang="en-US" sz="2400" dirty="0" smtClean="0">
                <a:solidFill>
                  <a:srgbClr val="00B050"/>
                </a:solidFill>
              </a:rPr>
              <a:t>Energy is a central concept in all of science. </a:t>
            </a:r>
          </a:p>
          <a:p>
            <a:pPr algn="l" eaLnBrk="1" hangingPunct="1">
              <a:lnSpc>
                <a:spcPct val="90000"/>
              </a:lnSpc>
            </a:pPr>
            <a:r>
              <a:rPr lang="en-US" sz="2400" dirty="0" smtClean="0"/>
              <a:t>	We will discuss how energy appears in different forms, but cannot be created or destroyed. Some forms are more useful than others in the sense of doing “work”….</a:t>
            </a:r>
          </a:p>
          <a:p>
            <a:pPr algn="l" eaLnBrk="1" hangingPunct="1">
              <a:lnSpc>
                <a:spcPct val="90000"/>
              </a:lnSpc>
            </a:pPr>
            <a:r>
              <a:rPr lang="en-US" sz="2400" dirty="0" smtClean="0"/>
              <a:t>	</a:t>
            </a:r>
            <a:r>
              <a:rPr lang="en-US" sz="2400" dirty="0" smtClean="0">
                <a:solidFill>
                  <a:srgbClr val="0070C0"/>
                </a:solidFill>
              </a:rPr>
              <a:t>Before getting into this, check out:</a:t>
            </a:r>
          </a:p>
        </p:txBody>
      </p:sp>
      <p:pic>
        <p:nvPicPr>
          <p:cNvPr id="2055" name="Picture 7" descr="07-02UnFigure_FIG"/>
          <p:cNvPicPr>
            <a:picLocks noChangeAspect="1" noChangeArrowheads="1"/>
          </p:cNvPicPr>
          <p:nvPr/>
        </p:nvPicPr>
        <p:blipFill>
          <a:blip r:embed="rId3"/>
          <a:srcRect/>
          <a:stretch>
            <a:fillRect/>
          </a:stretch>
        </p:blipFill>
        <p:spPr bwMode="auto">
          <a:xfrm>
            <a:off x="6096000" y="3505200"/>
            <a:ext cx="2500313" cy="2419350"/>
          </a:xfrm>
          <a:prstGeom prst="rect">
            <a:avLst/>
          </a:prstGeom>
          <a:noFill/>
          <a:ln w="9525">
            <a:noFill/>
            <a:miter lim="800000"/>
            <a:headEnd/>
            <a:tailEnd/>
          </a:ln>
        </p:spPr>
      </p:pic>
      <p:sp>
        <p:nvSpPr>
          <p:cNvPr id="2056" name="Text Box 8"/>
          <p:cNvSpPr txBox="1">
            <a:spLocks noChangeArrowheads="1"/>
          </p:cNvSpPr>
          <p:nvPr/>
        </p:nvSpPr>
        <p:spPr bwMode="auto">
          <a:xfrm>
            <a:off x="304800" y="3657600"/>
            <a:ext cx="5410200" cy="1200329"/>
          </a:xfrm>
          <a:prstGeom prst="rect">
            <a:avLst/>
          </a:prstGeom>
          <a:noFill/>
          <a:ln w="9525">
            <a:noFill/>
            <a:miter lim="800000"/>
            <a:headEnd/>
            <a:tailEnd/>
          </a:ln>
        </p:spPr>
        <p:txBody>
          <a:bodyPr>
            <a:spAutoFit/>
          </a:bodyPr>
          <a:lstStyle/>
          <a:p>
            <a:pPr>
              <a:spcBef>
                <a:spcPct val="50000"/>
              </a:spcBef>
            </a:pPr>
            <a:r>
              <a:rPr lang="en-US" sz="2400" dirty="0"/>
              <a:t>Hold pendulum bob at tip of nose and release. It will never </a:t>
            </a:r>
            <a:r>
              <a:rPr lang="en-US" sz="2400" dirty="0" smtClean="0"/>
              <a:t>hit </a:t>
            </a:r>
            <a:r>
              <a:rPr lang="en-US" sz="2400" dirty="0"/>
              <a:t>nose on swinging back! </a:t>
            </a:r>
          </a:p>
        </p:txBody>
      </p:sp>
      <p:grpSp>
        <p:nvGrpSpPr>
          <p:cNvPr id="2" name="Group 26"/>
          <p:cNvGrpSpPr>
            <a:grpSpLocks/>
          </p:cNvGrpSpPr>
          <p:nvPr/>
        </p:nvGrpSpPr>
        <p:grpSpPr bwMode="auto">
          <a:xfrm>
            <a:off x="0" y="5105400"/>
            <a:ext cx="5562600" cy="1006475"/>
            <a:chOff x="0" y="3216"/>
            <a:chExt cx="3504" cy="634"/>
          </a:xfrm>
        </p:grpSpPr>
        <p:sp>
          <p:nvSpPr>
            <p:cNvPr id="2057" name="Text Box 10"/>
            <p:cNvSpPr txBox="1">
              <a:spLocks noChangeArrowheads="1"/>
            </p:cNvSpPr>
            <p:nvPr/>
          </p:nvSpPr>
          <p:spPr bwMode="auto">
            <a:xfrm>
              <a:off x="0" y="3216"/>
              <a:ext cx="3504" cy="250"/>
            </a:xfrm>
            <a:prstGeom prst="rect">
              <a:avLst/>
            </a:prstGeom>
            <a:noFill/>
            <a:ln w="9525">
              <a:noFill/>
              <a:miter lim="800000"/>
              <a:headEnd/>
              <a:tailEnd/>
            </a:ln>
          </p:spPr>
          <p:txBody>
            <a:bodyPr>
              <a:spAutoFit/>
            </a:bodyPr>
            <a:lstStyle/>
            <a:p>
              <a:pPr>
                <a:spcBef>
                  <a:spcPct val="50000"/>
                </a:spcBef>
              </a:pPr>
              <a:r>
                <a:rPr lang="en-US" sz="2000"/>
                <a:t>“</a:t>
              </a:r>
              <a:r>
                <a:rPr lang="en-US" sz="2000" b="1"/>
                <a:t>Energy of position”     “energy of motion”</a:t>
              </a:r>
            </a:p>
          </p:txBody>
        </p:sp>
        <p:sp>
          <p:nvSpPr>
            <p:cNvPr id="2058" name="Line 11"/>
            <p:cNvSpPr>
              <a:spLocks noChangeShapeType="1"/>
            </p:cNvSpPr>
            <p:nvPr/>
          </p:nvSpPr>
          <p:spPr bwMode="auto">
            <a:xfrm>
              <a:off x="1584" y="3360"/>
              <a:ext cx="240" cy="0"/>
            </a:xfrm>
            <a:prstGeom prst="line">
              <a:avLst/>
            </a:prstGeom>
            <a:noFill/>
            <a:ln w="9525">
              <a:solidFill>
                <a:schemeClr val="tx1"/>
              </a:solidFill>
              <a:round/>
              <a:headEnd type="triangle" w="med" len="med"/>
              <a:tailEnd type="triangle" w="med" len="med"/>
            </a:ln>
          </p:spPr>
          <p:txBody>
            <a:bodyPr/>
            <a:lstStyle/>
            <a:p>
              <a:endParaRPr lang="en-US"/>
            </a:p>
          </p:txBody>
        </p:sp>
        <p:sp>
          <p:nvSpPr>
            <p:cNvPr id="2059" name="Text Box 13"/>
            <p:cNvSpPr txBox="1">
              <a:spLocks noChangeArrowheads="1"/>
            </p:cNvSpPr>
            <p:nvPr/>
          </p:nvSpPr>
          <p:spPr bwMode="auto">
            <a:xfrm>
              <a:off x="0" y="3600"/>
              <a:ext cx="1632"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potential energy</a:t>
              </a:r>
            </a:p>
          </p:txBody>
        </p:sp>
        <p:sp>
          <p:nvSpPr>
            <p:cNvPr id="2060" name="Line 14"/>
            <p:cNvSpPr>
              <a:spLocks noChangeShapeType="1"/>
            </p:cNvSpPr>
            <p:nvPr/>
          </p:nvSpPr>
          <p:spPr bwMode="auto">
            <a:xfrm flipV="1">
              <a:off x="384" y="3456"/>
              <a:ext cx="233" cy="144"/>
            </a:xfrm>
            <a:prstGeom prst="line">
              <a:avLst/>
            </a:prstGeom>
            <a:noFill/>
            <a:ln w="9525">
              <a:solidFill>
                <a:srgbClr val="993366"/>
              </a:solidFill>
              <a:round/>
              <a:headEnd/>
              <a:tailEnd type="triangle" w="med" len="med"/>
            </a:ln>
          </p:spPr>
          <p:txBody>
            <a:bodyPr/>
            <a:lstStyle/>
            <a:p>
              <a:endParaRPr lang="en-US"/>
            </a:p>
          </p:txBody>
        </p:sp>
        <p:grpSp>
          <p:nvGrpSpPr>
            <p:cNvPr id="2061" name="Group 23"/>
            <p:cNvGrpSpPr>
              <a:grpSpLocks/>
            </p:cNvGrpSpPr>
            <p:nvPr/>
          </p:nvGrpSpPr>
          <p:grpSpPr bwMode="auto">
            <a:xfrm>
              <a:off x="1920" y="3456"/>
              <a:ext cx="1440" cy="394"/>
              <a:chOff x="1920" y="3456"/>
              <a:chExt cx="1440" cy="394"/>
            </a:xfrm>
          </p:grpSpPr>
          <p:sp>
            <p:nvSpPr>
              <p:cNvPr id="2062" name="Line 16"/>
              <p:cNvSpPr>
                <a:spLocks noChangeShapeType="1"/>
              </p:cNvSpPr>
              <p:nvPr/>
            </p:nvSpPr>
            <p:spPr bwMode="auto">
              <a:xfrm flipH="1" flipV="1">
                <a:off x="2352" y="3456"/>
                <a:ext cx="192" cy="192"/>
              </a:xfrm>
              <a:prstGeom prst="line">
                <a:avLst/>
              </a:prstGeom>
              <a:noFill/>
              <a:ln w="9525">
                <a:solidFill>
                  <a:srgbClr val="993366"/>
                </a:solidFill>
                <a:round/>
                <a:headEnd/>
                <a:tailEnd type="triangle" w="med" len="med"/>
              </a:ln>
            </p:spPr>
            <p:txBody>
              <a:bodyPr/>
              <a:lstStyle/>
              <a:p>
                <a:endParaRPr lang="en-US"/>
              </a:p>
            </p:txBody>
          </p:sp>
          <p:sp>
            <p:nvSpPr>
              <p:cNvPr id="2063" name="Text Box 17"/>
              <p:cNvSpPr txBox="1">
                <a:spLocks noChangeArrowheads="1"/>
              </p:cNvSpPr>
              <p:nvPr/>
            </p:nvSpPr>
            <p:spPr bwMode="auto">
              <a:xfrm>
                <a:off x="1920" y="3600"/>
                <a:ext cx="1440" cy="250"/>
              </a:xfrm>
              <a:prstGeom prst="rect">
                <a:avLst/>
              </a:prstGeom>
              <a:noFill/>
              <a:ln w="9525">
                <a:noFill/>
                <a:miter lim="800000"/>
                <a:headEnd/>
                <a:tailEnd/>
              </a:ln>
            </p:spPr>
            <p:txBody>
              <a:bodyPr>
                <a:spAutoFit/>
              </a:bodyPr>
              <a:lstStyle/>
              <a:p>
                <a:pPr>
                  <a:spcBef>
                    <a:spcPct val="50000"/>
                  </a:spcBef>
                </a:pPr>
                <a:r>
                  <a:rPr lang="en-US" sz="2000" b="1">
                    <a:solidFill>
                      <a:srgbClr val="993366"/>
                    </a:solidFill>
                  </a:rPr>
                  <a:t>kinetic energy</a:t>
                </a:r>
              </a:p>
            </p:txBody>
          </p:sp>
        </p:grpSp>
      </p:grpSp>
      <p:sp>
        <p:nvSpPr>
          <p:cNvPr id="2067" name="Text Box 19"/>
          <p:cNvSpPr txBox="1">
            <a:spLocks noChangeArrowheads="1"/>
          </p:cNvSpPr>
          <p:nvPr/>
        </p:nvSpPr>
        <p:spPr bwMode="auto">
          <a:xfrm>
            <a:off x="211138" y="6111875"/>
            <a:ext cx="8839200" cy="396875"/>
          </a:xfrm>
          <a:prstGeom prst="rect">
            <a:avLst/>
          </a:prstGeom>
          <a:noFill/>
          <a:ln w="9525">
            <a:noFill/>
            <a:miter lim="800000"/>
            <a:headEnd/>
            <a:tailEnd/>
          </a:ln>
        </p:spPr>
        <p:txBody>
          <a:bodyPr>
            <a:spAutoFit/>
          </a:bodyPr>
          <a:lstStyle/>
          <a:p>
            <a:pPr>
              <a:spcBef>
                <a:spcPct val="50000"/>
              </a:spcBef>
            </a:pPr>
            <a:r>
              <a:rPr lang="en-US" sz="2000"/>
              <a:t>As time goes on, pendulum motion decays: its energy </a:t>
            </a:r>
            <a:r>
              <a:rPr lang="en-US" sz="2000">
                <a:sym typeface="Wingdings" pitchFamily="2" charset="2"/>
              </a:rPr>
              <a:t> </a:t>
            </a:r>
            <a:r>
              <a:rPr lang="en-US" sz="2000"/>
              <a:t>heat</a:t>
            </a:r>
          </a:p>
        </p:txBody>
      </p:sp>
      <p:sp>
        <p:nvSpPr>
          <p:cNvPr id="3" name="Rectangle 2"/>
          <p:cNvSpPr>
            <a:spLocks noChangeArrowheads="1"/>
          </p:cNvSpPr>
          <p:nvPr/>
        </p:nvSpPr>
        <p:spPr bwMode="auto">
          <a:xfrm>
            <a:off x="304800" y="2971800"/>
            <a:ext cx="8469313" cy="369332"/>
          </a:xfrm>
          <a:prstGeom prst="rect">
            <a:avLst/>
          </a:prstGeom>
          <a:noFill/>
          <a:ln w="9525">
            <a:noFill/>
            <a:miter lim="800000"/>
            <a:headEnd/>
            <a:tailEnd/>
          </a:ln>
        </p:spPr>
        <p:txBody>
          <a:bodyPr>
            <a:spAutoFit/>
          </a:bodyPr>
          <a:lstStyle/>
          <a:p>
            <a:r>
              <a:rPr lang="en-US" dirty="0" smtClean="0">
                <a:solidFill>
                  <a:srgbClr val="0070C0"/>
                </a:solidFill>
              </a:rPr>
              <a:t>http</a:t>
            </a:r>
            <a:r>
              <a:rPr lang="en-US" dirty="0">
                <a:solidFill>
                  <a:srgbClr val="0070C0"/>
                </a:solidFill>
              </a:rPr>
              <a:t>://www.wfu.edu/physics/demolabs/demos/avimov/bychptr/chptr3_energy.htm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5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5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5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055"/>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p"/>
      <p:bldP spid="2056" grpId="0"/>
      <p:bldP spid="2067"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0" y="781050"/>
            <a:ext cx="7848600" cy="1371600"/>
          </a:xfrm>
        </p:spPr>
        <p:txBody>
          <a:bodyPr/>
          <a:lstStyle/>
          <a:p>
            <a:pPr eaLnBrk="1" hangingPunct="1"/>
            <a:r>
              <a:rPr lang="en-US" sz="2000" b="1" dirty="0" smtClean="0">
                <a:solidFill>
                  <a:srgbClr val="0070C0"/>
                </a:solidFill>
              </a:rPr>
              <a:t>Important note!</a:t>
            </a:r>
            <a:r>
              <a:rPr lang="en-US" sz="2000" dirty="0" smtClean="0">
                <a:solidFill>
                  <a:srgbClr val="0070C0"/>
                </a:solidFill>
              </a:rPr>
              <a:t> </a:t>
            </a:r>
            <a:r>
              <a:rPr lang="en-US" sz="2000" dirty="0" smtClean="0"/>
              <a:t>It doesn’t matter </a:t>
            </a:r>
            <a:r>
              <a:rPr lang="en-US" sz="2000" i="1" dirty="0" smtClean="0"/>
              <a:t>how </a:t>
            </a:r>
            <a:r>
              <a:rPr lang="en-US" sz="2000" dirty="0" smtClean="0"/>
              <a:t>the raise was done</a:t>
            </a:r>
            <a:r>
              <a:rPr lang="en-US" sz="2000" i="1" dirty="0" smtClean="0"/>
              <a:t>:</a:t>
            </a:r>
          </a:p>
        </p:txBody>
      </p:sp>
      <p:sp>
        <p:nvSpPr>
          <p:cNvPr id="10243" name="Rectangle 4"/>
          <p:cNvSpPr>
            <a:spLocks noChangeArrowheads="1"/>
          </p:cNvSpPr>
          <p:nvPr/>
        </p:nvSpPr>
        <p:spPr bwMode="auto">
          <a:xfrm>
            <a:off x="3390900" y="379413"/>
            <a:ext cx="1360488" cy="401637"/>
          </a:xfrm>
          <a:prstGeom prst="rect">
            <a:avLst/>
          </a:prstGeom>
          <a:noFill/>
          <a:ln w="9525">
            <a:noFill/>
            <a:miter lim="800000"/>
            <a:headEnd/>
            <a:tailEnd/>
          </a:ln>
        </p:spPr>
        <p:txBody>
          <a:bodyPr wrap="none">
            <a:spAutoFit/>
          </a:bodyPr>
          <a:lstStyle/>
          <a:p>
            <a:r>
              <a:rPr lang="en-US" sz="2000" b="1">
                <a:solidFill>
                  <a:srgbClr val="993366"/>
                </a:solidFill>
              </a:rPr>
              <a:t>PE = </a:t>
            </a:r>
            <a:r>
              <a:rPr lang="en-US" sz="2000" b="1" i="1">
                <a:solidFill>
                  <a:srgbClr val="993366"/>
                </a:solidFill>
              </a:rPr>
              <a:t>mgh</a:t>
            </a:r>
          </a:p>
        </p:txBody>
      </p:sp>
      <p:pic>
        <p:nvPicPr>
          <p:cNvPr id="24581" name="Picture 5" descr="07-05Figure_FIG"/>
          <p:cNvPicPr>
            <a:picLocks noGrp="1" noChangeAspect="1" noChangeArrowheads="1"/>
          </p:cNvPicPr>
          <p:nvPr>
            <p:ph sz="half" idx="2"/>
          </p:nvPr>
        </p:nvPicPr>
        <p:blipFill>
          <a:blip r:embed="rId3"/>
          <a:srcRect/>
          <a:stretch>
            <a:fillRect/>
          </a:stretch>
        </p:blipFill>
        <p:spPr>
          <a:xfrm>
            <a:off x="457200" y="1447800"/>
            <a:ext cx="4724400" cy="2101850"/>
          </a:xfrm>
          <a:noFill/>
        </p:spPr>
      </p:pic>
      <p:sp>
        <p:nvSpPr>
          <p:cNvPr id="24584" name="Text Box 8"/>
          <p:cNvSpPr txBox="1">
            <a:spLocks noChangeArrowheads="1"/>
          </p:cNvSpPr>
          <p:nvPr/>
        </p:nvSpPr>
        <p:spPr bwMode="auto">
          <a:xfrm>
            <a:off x="5486400" y="1066800"/>
            <a:ext cx="3657600" cy="3444875"/>
          </a:xfrm>
          <a:prstGeom prst="rect">
            <a:avLst/>
          </a:prstGeom>
          <a:noFill/>
          <a:ln w="9525">
            <a:noFill/>
            <a:miter lim="800000"/>
            <a:headEnd/>
            <a:tailEnd/>
          </a:ln>
        </p:spPr>
        <p:txBody>
          <a:bodyPr>
            <a:spAutoFit/>
          </a:bodyPr>
          <a:lstStyle/>
          <a:p>
            <a:pPr>
              <a:spcBef>
                <a:spcPct val="50000"/>
              </a:spcBef>
            </a:pPr>
            <a:r>
              <a:rPr lang="en-US" sz="2000" dirty="0"/>
              <a:t>The potential energy of the ball is the same at the top, in all three cases, because the total work done, </a:t>
            </a:r>
          </a:p>
          <a:p>
            <a:pPr>
              <a:spcBef>
                <a:spcPct val="50000"/>
              </a:spcBef>
            </a:pPr>
            <a:r>
              <a:rPr lang="en-US" sz="2000" i="1" dirty="0"/>
              <a:t>W = </a:t>
            </a:r>
            <a:r>
              <a:rPr lang="en-US" sz="2000" i="1" dirty="0" err="1"/>
              <a:t>Fd</a:t>
            </a:r>
            <a:r>
              <a:rPr lang="en-US" sz="2000" i="1" dirty="0"/>
              <a:t> = </a:t>
            </a:r>
            <a:r>
              <a:rPr lang="en-US" sz="2000" i="1" dirty="0" err="1"/>
              <a:t>mgh</a:t>
            </a:r>
            <a:endParaRPr lang="en-US" sz="2000" i="1" dirty="0"/>
          </a:p>
          <a:p>
            <a:pPr>
              <a:spcBef>
                <a:spcPct val="50000"/>
              </a:spcBef>
            </a:pPr>
            <a:r>
              <a:rPr lang="en-US" sz="2000" dirty="0"/>
              <a:t>is the same whether lifted, pushed, or hopped up. (This assumes no force needed to move it horizontally – so neglecting friction)</a:t>
            </a:r>
          </a:p>
        </p:txBody>
      </p:sp>
      <p:sp>
        <p:nvSpPr>
          <p:cNvPr id="24585" name="Text Box 9"/>
          <p:cNvSpPr txBox="1">
            <a:spLocks noChangeArrowheads="1"/>
          </p:cNvSpPr>
          <p:nvPr/>
        </p:nvSpPr>
        <p:spPr bwMode="auto">
          <a:xfrm>
            <a:off x="282575" y="4527550"/>
            <a:ext cx="8839200" cy="2073275"/>
          </a:xfrm>
          <a:prstGeom prst="rect">
            <a:avLst/>
          </a:prstGeom>
          <a:noFill/>
          <a:ln w="9525">
            <a:noFill/>
            <a:miter lim="800000"/>
            <a:headEnd/>
            <a:tailEnd/>
          </a:ln>
        </p:spPr>
        <p:txBody>
          <a:bodyPr>
            <a:spAutoFit/>
          </a:bodyPr>
          <a:lstStyle/>
          <a:p>
            <a:pPr>
              <a:spcBef>
                <a:spcPct val="50000"/>
              </a:spcBef>
            </a:pPr>
            <a:r>
              <a:rPr lang="en-US" sz="2000" b="1" dirty="0">
                <a:solidFill>
                  <a:srgbClr val="0070C0"/>
                </a:solidFill>
              </a:rPr>
              <a:t>Another important note!</a:t>
            </a:r>
            <a:r>
              <a:rPr lang="en-US" sz="2000" dirty="0">
                <a:solidFill>
                  <a:srgbClr val="0070C0"/>
                </a:solidFill>
              </a:rPr>
              <a:t> </a:t>
            </a:r>
            <a:r>
              <a:rPr lang="en-US" sz="2000" i="1" dirty="0"/>
              <a:t>h </a:t>
            </a:r>
            <a:r>
              <a:rPr lang="en-US" sz="2000" dirty="0"/>
              <a:t>is defined relative to some reference level. Often we take that reference to be the ground. But we don’t need to – and if we don’t, the #’s we get for PE are different. </a:t>
            </a:r>
          </a:p>
          <a:p>
            <a:pPr>
              <a:spcBef>
                <a:spcPct val="50000"/>
              </a:spcBef>
            </a:pPr>
            <a:r>
              <a:rPr lang="en-US" sz="2000" dirty="0"/>
              <a:t>That’s ok – PE doesn’t have absolute meaning. </a:t>
            </a:r>
            <a:r>
              <a:rPr lang="en-US" sz="2000" dirty="0">
                <a:solidFill>
                  <a:srgbClr val="00B050"/>
                </a:solidFill>
              </a:rPr>
              <a:t>Only </a:t>
            </a:r>
            <a:r>
              <a:rPr lang="en-US" sz="2000" b="1" i="1" dirty="0">
                <a:solidFill>
                  <a:srgbClr val="00B050"/>
                </a:solidFill>
              </a:rPr>
              <a:t>changes</a:t>
            </a:r>
            <a:r>
              <a:rPr lang="en-US" sz="2000" b="1" dirty="0">
                <a:solidFill>
                  <a:srgbClr val="00B050"/>
                </a:solidFill>
              </a:rPr>
              <a:t> </a:t>
            </a:r>
            <a:r>
              <a:rPr lang="en-US" sz="2000" dirty="0">
                <a:solidFill>
                  <a:srgbClr val="00B050"/>
                </a:solidFill>
              </a:rPr>
              <a:t>in it have meaning</a:t>
            </a:r>
            <a:r>
              <a:rPr lang="en-US" sz="2000" dirty="0"/>
              <a:t>. When PE changes, the energy gets transformed to a different form (esp. motional) – the</a:t>
            </a:r>
            <a:r>
              <a:rPr lang="en-US" sz="2000" i="1" dirty="0"/>
              <a:t> change</a:t>
            </a:r>
            <a:r>
              <a:rPr lang="en-US" sz="2000" dirty="0"/>
              <a:t> has physically measurable consequences.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8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24585">
                                            <p:txEl>
                                              <p:pRg st="0" end="0"/>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58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152400"/>
            <a:ext cx="8229600" cy="715963"/>
          </a:xfrm>
        </p:spPr>
        <p:txBody>
          <a:bodyPr/>
          <a:lstStyle/>
          <a:p>
            <a:pPr eaLnBrk="1" hangingPunct="1"/>
            <a:r>
              <a:rPr lang="en-US" sz="3200" u="sng" smtClean="0"/>
              <a:t>Kinetic Energy (KE)</a:t>
            </a:r>
          </a:p>
        </p:txBody>
      </p:sp>
      <p:sp>
        <p:nvSpPr>
          <p:cNvPr id="26627" name="Rectangle 3"/>
          <p:cNvSpPr>
            <a:spLocks noGrp="1" noChangeArrowheads="1"/>
          </p:cNvSpPr>
          <p:nvPr>
            <p:ph type="body" idx="1"/>
          </p:nvPr>
        </p:nvSpPr>
        <p:spPr>
          <a:xfrm>
            <a:off x="228600" y="762000"/>
            <a:ext cx="8915400" cy="2743200"/>
          </a:xfrm>
        </p:spPr>
        <p:txBody>
          <a:bodyPr/>
          <a:lstStyle/>
          <a:p>
            <a:pPr eaLnBrk="1" hangingPunct="1"/>
            <a:r>
              <a:rPr lang="en-US" sz="2000" dirty="0" smtClean="0">
                <a:solidFill>
                  <a:srgbClr val="0070C0"/>
                </a:solidFill>
              </a:rPr>
              <a:t>Is the energy of motion: </a:t>
            </a:r>
          </a:p>
          <a:p>
            <a:pPr eaLnBrk="1" hangingPunct="1">
              <a:buFontTx/>
              <a:buNone/>
            </a:pPr>
            <a:r>
              <a:rPr lang="en-US" sz="2000" dirty="0" smtClean="0"/>
              <a:t>				KE = ½ mass x speed x speed</a:t>
            </a:r>
          </a:p>
          <a:p>
            <a:pPr eaLnBrk="1" hangingPunct="1">
              <a:buFontTx/>
              <a:buNone/>
            </a:pPr>
            <a:r>
              <a:rPr lang="en-US" sz="2000" dirty="0" smtClean="0"/>
              <a:t>			i.e. 	</a:t>
            </a:r>
            <a:r>
              <a:rPr lang="en-US" sz="2000" b="1" dirty="0" smtClean="0">
                <a:solidFill>
                  <a:srgbClr val="00B050"/>
                </a:solidFill>
              </a:rPr>
              <a:t>KE = ½ </a:t>
            </a:r>
            <a:r>
              <a:rPr lang="en-US" sz="2000" b="1" i="1" dirty="0" smtClean="0">
                <a:solidFill>
                  <a:srgbClr val="00B050"/>
                </a:solidFill>
              </a:rPr>
              <a:t>m v </a:t>
            </a:r>
            <a:r>
              <a:rPr lang="en-US" sz="2000" b="1" i="1" baseline="30000" dirty="0" smtClean="0">
                <a:solidFill>
                  <a:srgbClr val="00B050"/>
                </a:solidFill>
              </a:rPr>
              <a:t>2</a:t>
            </a:r>
          </a:p>
          <a:p>
            <a:pPr eaLnBrk="1" hangingPunct="1">
              <a:buFontTx/>
              <a:buNone/>
            </a:pPr>
            <a:endParaRPr lang="en-US" sz="2000" b="1" i="1" dirty="0" smtClean="0"/>
          </a:p>
          <a:p>
            <a:pPr eaLnBrk="1" hangingPunct="1"/>
            <a:r>
              <a:rPr lang="en-US" sz="2000" dirty="0" smtClean="0"/>
              <a:t>KE depends on the reference frame in which it is measured (like the speed). </a:t>
            </a:r>
          </a:p>
          <a:p>
            <a:pPr eaLnBrk="1" hangingPunct="1">
              <a:buFontTx/>
              <a:buNone/>
            </a:pPr>
            <a:r>
              <a:rPr lang="en-US" sz="2000" dirty="0" smtClean="0"/>
              <a:t>	</a:t>
            </a:r>
            <a:r>
              <a:rPr lang="en-US" sz="2000" dirty="0" err="1" smtClean="0"/>
              <a:t>e.g</a:t>
            </a:r>
            <a:r>
              <a:rPr lang="en-US" sz="2000" dirty="0" smtClean="0"/>
              <a:t> When you are sleeping, relative to your bed, you have zero KE.</a:t>
            </a:r>
          </a:p>
          <a:p>
            <a:pPr eaLnBrk="1" hangingPunct="1">
              <a:buFontTx/>
              <a:buNone/>
            </a:pPr>
            <a:r>
              <a:rPr lang="en-US" sz="2000" dirty="0" smtClean="0"/>
              <a:t>But relative to the sun, you have KE = ½ (your mass) (107 000 km/h)</a:t>
            </a:r>
            <a:r>
              <a:rPr lang="en-US" sz="2000" baseline="30000" dirty="0" smtClean="0"/>
              <a:t>2 </a:t>
            </a:r>
          </a:p>
          <a:p>
            <a:pPr eaLnBrk="1" hangingPunct="1">
              <a:buFontTx/>
              <a:buNone/>
            </a:pPr>
            <a:endParaRPr lang="en-US" sz="2000" dirty="0" smtClean="0"/>
          </a:p>
          <a:p>
            <a:pPr eaLnBrk="1" hangingPunct="1">
              <a:buFontTx/>
              <a:buNone/>
            </a:pPr>
            <a:endParaRPr lang="en-US" sz="2000" dirty="0" smtClean="0"/>
          </a:p>
        </p:txBody>
      </p:sp>
      <p:sp>
        <p:nvSpPr>
          <p:cNvPr id="26628" name="Text Box 4"/>
          <p:cNvSpPr txBox="1">
            <a:spLocks noChangeArrowheads="1"/>
          </p:cNvSpPr>
          <p:nvPr/>
        </p:nvSpPr>
        <p:spPr bwMode="auto">
          <a:xfrm>
            <a:off x="609600" y="3733800"/>
            <a:ext cx="6934200" cy="519113"/>
          </a:xfrm>
          <a:prstGeom prst="rect">
            <a:avLst/>
          </a:prstGeom>
          <a:noFill/>
          <a:ln w="9525">
            <a:noFill/>
            <a:miter lim="800000"/>
            <a:headEnd/>
            <a:tailEnd/>
          </a:ln>
        </p:spPr>
        <p:txBody>
          <a:bodyPr>
            <a:spAutoFit/>
          </a:bodyPr>
          <a:lstStyle/>
          <a:p>
            <a:pPr>
              <a:spcBef>
                <a:spcPct val="50000"/>
              </a:spcBef>
            </a:pPr>
            <a:r>
              <a:rPr lang="en-US" sz="2800" u="sng"/>
              <a:t>Work-Energy Theorem</a:t>
            </a:r>
          </a:p>
        </p:txBody>
      </p:sp>
      <p:sp>
        <p:nvSpPr>
          <p:cNvPr id="26629" name="Text Box 5"/>
          <p:cNvSpPr txBox="1">
            <a:spLocks noChangeArrowheads="1"/>
          </p:cNvSpPr>
          <p:nvPr/>
        </p:nvSpPr>
        <p:spPr bwMode="auto">
          <a:xfrm>
            <a:off x="304800" y="4267200"/>
            <a:ext cx="8839200" cy="854075"/>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000" dirty="0">
                <a:solidFill>
                  <a:srgbClr val="0070C0"/>
                </a:solidFill>
              </a:rPr>
              <a:t>When an object speeds up, its gain in KE comes from the work done on it:</a:t>
            </a:r>
          </a:p>
          <a:p>
            <a:pPr>
              <a:spcBef>
                <a:spcPct val="50000"/>
              </a:spcBef>
            </a:pPr>
            <a:r>
              <a:rPr lang="en-US" sz="2000" dirty="0"/>
              <a:t>		</a:t>
            </a:r>
            <a:r>
              <a:rPr lang="en-US" sz="2000" b="1" dirty="0">
                <a:solidFill>
                  <a:srgbClr val="00B050"/>
                </a:solidFill>
              </a:rPr>
              <a:t>Work = </a:t>
            </a:r>
            <a:r>
              <a:rPr lang="en-US" sz="2000" b="1" dirty="0">
                <a:solidFill>
                  <a:srgbClr val="00B050"/>
                </a:solidFill>
                <a:latin typeface="Symbol" pitchFamily="18" charset="2"/>
              </a:rPr>
              <a:t>D </a:t>
            </a:r>
            <a:r>
              <a:rPr lang="en-US" sz="2000" b="1" dirty="0">
                <a:solidFill>
                  <a:srgbClr val="00B050"/>
                </a:solidFill>
              </a:rPr>
              <a:t>KE</a:t>
            </a:r>
          </a:p>
        </p:txBody>
      </p:sp>
      <p:grpSp>
        <p:nvGrpSpPr>
          <p:cNvPr id="2" name="Group 8"/>
          <p:cNvGrpSpPr>
            <a:grpSpLocks/>
          </p:cNvGrpSpPr>
          <p:nvPr/>
        </p:nvGrpSpPr>
        <p:grpSpPr bwMode="auto">
          <a:xfrm>
            <a:off x="1295400" y="5029200"/>
            <a:ext cx="1295400" cy="671513"/>
            <a:chOff x="816" y="3456"/>
            <a:chExt cx="816" cy="423"/>
          </a:xfrm>
        </p:grpSpPr>
        <p:sp>
          <p:nvSpPr>
            <p:cNvPr id="11276" name="Text Box 6"/>
            <p:cNvSpPr txBox="1">
              <a:spLocks noChangeArrowheads="1"/>
            </p:cNvSpPr>
            <p:nvPr/>
          </p:nvSpPr>
          <p:spPr bwMode="auto">
            <a:xfrm>
              <a:off x="816" y="3648"/>
              <a:ext cx="816" cy="231"/>
            </a:xfrm>
            <a:prstGeom prst="rect">
              <a:avLst/>
            </a:prstGeom>
            <a:noFill/>
            <a:ln w="9525">
              <a:noFill/>
              <a:miter lim="800000"/>
              <a:headEnd/>
              <a:tailEnd/>
            </a:ln>
          </p:spPr>
          <p:txBody>
            <a:bodyPr>
              <a:spAutoFit/>
            </a:bodyPr>
            <a:lstStyle/>
            <a:p>
              <a:pPr>
                <a:spcBef>
                  <a:spcPct val="50000"/>
                </a:spcBef>
              </a:pPr>
              <a:r>
                <a:rPr lang="en-US" i="1"/>
                <a:t>Net work</a:t>
              </a:r>
            </a:p>
          </p:txBody>
        </p:sp>
        <p:sp>
          <p:nvSpPr>
            <p:cNvPr id="11277" name="Line 7"/>
            <p:cNvSpPr>
              <a:spLocks noChangeShapeType="1"/>
            </p:cNvSpPr>
            <p:nvPr/>
          </p:nvSpPr>
          <p:spPr bwMode="auto">
            <a:xfrm flipV="1">
              <a:off x="1296" y="3456"/>
              <a:ext cx="192" cy="192"/>
            </a:xfrm>
            <a:prstGeom prst="line">
              <a:avLst/>
            </a:prstGeom>
            <a:noFill/>
            <a:ln w="9525">
              <a:solidFill>
                <a:schemeClr val="tx1"/>
              </a:solidFill>
              <a:round/>
              <a:headEnd/>
              <a:tailEnd type="triangle" w="med" len="med"/>
            </a:ln>
          </p:spPr>
          <p:txBody>
            <a:bodyPr/>
            <a:lstStyle/>
            <a:p>
              <a:endParaRPr lang="en-US"/>
            </a:p>
          </p:txBody>
        </p:sp>
      </p:grpSp>
      <p:sp>
        <p:nvSpPr>
          <p:cNvPr id="26633" name="Text Box 9"/>
          <p:cNvSpPr txBox="1">
            <a:spLocks noChangeArrowheads="1"/>
          </p:cNvSpPr>
          <p:nvPr/>
        </p:nvSpPr>
        <p:spPr bwMode="auto">
          <a:xfrm>
            <a:off x="0" y="5803900"/>
            <a:ext cx="9144000" cy="1054100"/>
          </a:xfrm>
          <a:prstGeom prst="rect">
            <a:avLst/>
          </a:prstGeom>
          <a:noFill/>
          <a:ln w="9525">
            <a:noFill/>
            <a:miter lim="800000"/>
            <a:headEnd/>
            <a:tailEnd/>
          </a:ln>
        </p:spPr>
        <p:txBody>
          <a:bodyPr>
            <a:spAutoFit/>
          </a:bodyPr>
          <a:lstStyle/>
          <a:p>
            <a:pPr>
              <a:spcBef>
                <a:spcPct val="50000"/>
              </a:spcBef>
            </a:pPr>
            <a:r>
              <a:rPr lang="en-US"/>
              <a:t>Eg. Pushing a table from rest. Its gain in KE = Fnet x distance, where </a:t>
            </a:r>
          </a:p>
          <a:p>
            <a:pPr>
              <a:spcBef>
                <a:spcPct val="50000"/>
              </a:spcBef>
            </a:pPr>
            <a:r>
              <a:rPr lang="en-US"/>
              <a:t>Fnet = your force – friction. Only part of the work you do goes into KE of table, the rest goes into heat. </a:t>
            </a:r>
          </a:p>
        </p:txBody>
      </p:sp>
      <p:sp>
        <p:nvSpPr>
          <p:cNvPr id="26634" name="Text Box 10"/>
          <p:cNvSpPr txBox="1">
            <a:spLocks noChangeArrowheads="1"/>
          </p:cNvSpPr>
          <p:nvPr/>
        </p:nvSpPr>
        <p:spPr bwMode="auto">
          <a:xfrm>
            <a:off x="3352800" y="5257800"/>
            <a:ext cx="5334000" cy="366713"/>
          </a:xfrm>
          <a:prstGeom prst="rect">
            <a:avLst/>
          </a:prstGeom>
          <a:noFill/>
          <a:ln w="9525">
            <a:noFill/>
            <a:miter lim="800000"/>
            <a:headEnd/>
            <a:tailEnd/>
          </a:ln>
        </p:spPr>
        <p:txBody>
          <a:bodyPr>
            <a:spAutoFit/>
          </a:bodyPr>
          <a:lstStyle/>
          <a:p>
            <a:pPr>
              <a:spcBef>
                <a:spcPct val="50000"/>
              </a:spcBef>
            </a:pPr>
            <a:r>
              <a:rPr lang="en-US" i="1"/>
              <a:t>Can be an increase (+) or decrease (-) in speed</a:t>
            </a:r>
          </a:p>
        </p:txBody>
      </p:sp>
      <p:sp>
        <p:nvSpPr>
          <p:cNvPr id="26635" name="Line 11"/>
          <p:cNvSpPr>
            <a:spLocks noChangeShapeType="1"/>
          </p:cNvSpPr>
          <p:nvPr/>
        </p:nvSpPr>
        <p:spPr bwMode="auto">
          <a:xfrm flipH="1" flipV="1">
            <a:off x="3276600" y="5105400"/>
            <a:ext cx="533400" cy="228600"/>
          </a:xfrm>
          <a:prstGeom prst="line">
            <a:avLst/>
          </a:prstGeom>
          <a:noFill/>
          <a:ln w="9525">
            <a:solidFill>
              <a:schemeClr val="tx1"/>
            </a:solidFill>
            <a:round/>
            <a:headEnd/>
            <a:tailEnd type="triangle" w="med" len="med"/>
          </a:ln>
        </p:spPr>
        <p:txBody>
          <a:bodyPr/>
          <a:lstStyle/>
          <a:p>
            <a:endParaRPr lang="en-US"/>
          </a:p>
        </p:txBody>
      </p:sp>
      <p:sp>
        <p:nvSpPr>
          <p:cNvPr id="26636" name="Rectangle 12"/>
          <p:cNvSpPr>
            <a:spLocks noChangeArrowheads="1"/>
          </p:cNvSpPr>
          <p:nvPr/>
        </p:nvSpPr>
        <p:spPr bwMode="auto">
          <a:xfrm>
            <a:off x="2819400" y="1447800"/>
            <a:ext cx="1981200" cy="381000"/>
          </a:xfrm>
          <a:prstGeom prst="rect">
            <a:avLst/>
          </a:prstGeom>
          <a:noFill/>
          <a:ln w="9525">
            <a:solidFill>
              <a:schemeClr val="tx1"/>
            </a:solidFill>
            <a:miter lim="800000"/>
            <a:headEnd/>
            <a:tailEnd/>
          </a:ln>
        </p:spPr>
        <p:txBody>
          <a:bodyPr wrap="none" anchor="ctr"/>
          <a:lstStyle/>
          <a:p>
            <a:endParaRPr lang="en-US"/>
          </a:p>
        </p:txBody>
      </p:sp>
      <p:sp>
        <p:nvSpPr>
          <p:cNvPr id="26637" name="Rectangle 13"/>
          <p:cNvSpPr>
            <a:spLocks noChangeArrowheads="1"/>
          </p:cNvSpPr>
          <p:nvPr/>
        </p:nvSpPr>
        <p:spPr bwMode="auto">
          <a:xfrm>
            <a:off x="1905000" y="4724400"/>
            <a:ext cx="2057400" cy="381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662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6636"/>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6627">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6627">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627">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627">
                                            <p:txEl>
                                              <p:pRg st="6" end="6"/>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6628"/>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26629">
                                            <p:txEl>
                                              <p:pRg st="0" end="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6629">
                                            <p:txEl>
                                              <p:pRg st="1" end="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6637"/>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2"/>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6633"/>
                                        </p:tgtEl>
                                        <p:attrNameLst>
                                          <p:attrName>style.visibility</p:attrName>
                                        </p:attrNameLst>
                                      </p:cBhvr>
                                      <p:to>
                                        <p:strVal val="visible"/>
                                      </p:to>
                                    </p:set>
                                  </p:childTnLst>
                                </p:cTn>
                              </p:par>
                            </p:childTnLst>
                          </p:cTn>
                        </p:par>
                      </p:childTnLst>
                    </p:cTn>
                  </p:par>
                  <p:par>
                    <p:cTn id="41" fill="hold" nodeType="clickPar">
                      <p:stCondLst>
                        <p:cond delay="indefinite"/>
                      </p:stCondLst>
                      <p:childTnLst>
                        <p:par>
                          <p:cTn id="42" fill="hold" nodeType="withGroup">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663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66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33" grpId="0"/>
      <p:bldP spid="26634" grpId="0"/>
      <p:bldP spid="26635" grpId="0" animBg="1"/>
      <p:bldP spid="26636" grpId="0" animBg="1"/>
      <p:bldP spid="2663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Text Box 4"/>
          <p:cNvSpPr txBox="1">
            <a:spLocks noChangeArrowheads="1"/>
          </p:cNvSpPr>
          <p:nvPr/>
        </p:nvSpPr>
        <p:spPr bwMode="auto">
          <a:xfrm>
            <a:off x="1600200" y="533400"/>
            <a:ext cx="57150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457200"/>
            <a:ext cx="8229600" cy="639763"/>
          </a:xfrm>
        </p:spPr>
        <p:txBody>
          <a:bodyPr/>
          <a:lstStyle/>
          <a:p>
            <a:pPr eaLnBrk="1" hangingPunct="1"/>
            <a:r>
              <a:rPr lang="en-US" sz="3200" smtClean="0"/>
              <a:t>Questions</a:t>
            </a:r>
          </a:p>
        </p:txBody>
      </p:sp>
      <p:sp>
        <p:nvSpPr>
          <p:cNvPr id="28675" name="Rectangle 3"/>
          <p:cNvSpPr>
            <a:spLocks noGrp="1" noChangeArrowheads="1"/>
          </p:cNvSpPr>
          <p:nvPr>
            <p:ph type="body" idx="1"/>
          </p:nvPr>
        </p:nvSpPr>
        <p:spPr>
          <a:xfrm>
            <a:off x="457200" y="1066800"/>
            <a:ext cx="8305800" cy="5791200"/>
          </a:xfrm>
        </p:spPr>
        <p:txBody>
          <a:bodyPr/>
          <a:lstStyle/>
          <a:p>
            <a:pPr marL="609600" indent="-609600" eaLnBrk="1" hangingPunct="1">
              <a:buFontTx/>
              <a:buAutoNum type="arabicParenBoth"/>
            </a:pPr>
            <a:r>
              <a:rPr lang="en-US" sz="2000" smtClean="0"/>
              <a:t>A father pushes his child on a sled on level ice, a distance 5 m from rest, giving a final speed of 2 m/s. If  the mass of the child and sled is 30 kg, how much work did he do?</a:t>
            </a:r>
          </a:p>
          <a:p>
            <a:pPr marL="609600" indent="-609600" eaLnBrk="1" hangingPunct="1">
              <a:buFontTx/>
              <a:buNone/>
            </a:pPr>
            <a:endParaRPr lang="en-US" sz="2000" smtClean="0"/>
          </a:p>
          <a:p>
            <a:pPr marL="609600" indent="-609600" eaLnBrk="1" hangingPunct="1">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½ </a:t>
            </a:r>
            <a:r>
              <a:rPr lang="en-US" sz="2000" i="1" smtClean="0">
                <a:solidFill>
                  <a:srgbClr val="993366"/>
                </a:solidFill>
              </a:rPr>
              <a:t>m v</a:t>
            </a:r>
            <a:r>
              <a:rPr lang="en-US" sz="2000" i="1" baseline="30000" smtClean="0">
                <a:solidFill>
                  <a:srgbClr val="993366"/>
                </a:solidFill>
              </a:rPr>
              <a:t>2</a:t>
            </a:r>
            <a:r>
              <a:rPr lang="en-US" sz="2000" smtClean="0">
                <a:solidFill>
                  <a:srgbClr val="993366"/>
                </a:solidFill>
              </a:rPr>
              <a:t> = ½ (30 kg)(2)</a:t>
            </a:r>
            <a:r>
              <a:rPr lang="en-US" sz="2000" baseline="30000" smtClean="0">
                <a:solidFill>
                  <a:srgbClr val="993366"/>
                </a:solidFill>
              </a:rPr>
              <a:t>2</a:t>
            </a:r>
            <a:r>
              <a:rPr lang="en-US" sz="2000" smtClean="0">
                <a:solidFill>
                  <a:srgbClr val="993366"/>
                </a:solidFill>
              </a:rPr>
              <a:t> = </a:t>
            </a:r>
            <a:r>
              <a:rPr lang="en-US" sz="2000" u="sng" smtClean="0">
                <a:solidFill>
                  <a:srgbClr val="993366"/>
                </a:solidFill>
              </a:rPr>
              <a:t>60 J</a:t>
            </a:r>
          </a:p>
          <a:p>
            <a:pPr marL="609600" indent="-609600" eaLnBrk="1" hangingPunct="1">
              <a:buFontTx/>
              <a:buNone/>
            </a:pPr>
            <a:endParaRPr lang="en-US" sz="2000" u="sng" smtClean="0">
              <a:solidFill>
                <a:srgbClr val="993366"/>
              </a:solidFill>
            </a:endParaRPr>
          </a:p>
          <a:p>
            <a:pPr marL="609600" indent="-609600" eaLnBrk="1" hangingPunct="1">
              <a:buFontTx/>
              <a:buAutoNum type="arabicParenBoth" startAt="2"/>
            </a:pPr>
            <a:r>
              <a:rPr lang="en-US" sz="2000" smtClean="0"/>
              <a:t>What is the average force he exerted on the child?</a:t>
            </a:r>
          </a:p>
          <a:p>
            <a:pPr marL="1371600" lvl="2" indent="-457200" eaLnBrk="1" hangingPunct="1">
              <a:buFontTx/>
              <a:buNone/>
            </a:pPr>
            <a:r>
              <a:rPr lang="en-US" sz="2000" smtClean="0"/>
              <a:t>	</a:t>
            </a:r>
          </a:p>
          <a:p>
            <a:pPr marL="1371600" lvl="2" indent="-457200" eaLnBrk="1" hangingPunct="1">
              <a:buFontTx/>
              <a:buNone/>
            </a:pPr>
            <a:endParaRPr lang="en-US" sz="2000" smtClean="0"/>
          </a:p>
          <a:p>
            <a:pPr marL="1371600" lvl="2" indent="-457200" eaLnBrk="1" hangingPunct="1">
              <a:buFontTx/>
              <a:buNone/>
            </a:pPr>
            <a:r>
              <a:rPr lang="en-US" sz="2000" smtClean="0">
                <a:solidFill>
                  <a:srgbClr val="993366"/>
                </a:solidFill>
              </a:rPr>
              <a:t>	W = </a:t>
            </a:r>
            <a:r>
              <a:rPr lang="en-US" sz="2000" i="1" smtClean="0">
                <a:solidFill>
                  <a:srgbClr val="993366"/>
                </a:solidFill>
              </a:rPr>
              <a:t>F.d </a:t>
            </a:r>
            <a:r>
              <a:rPr lang="en-US" sz="2000" smtClean="0">
                <a:solidFill>
                  <a:srgbClr val="993366"/>
                </a:solidFill>
              </a:rPr>
              <a:t>= 60 J, and </a:t>
            </a:r>
            <a:r>
              <a:rPr lang="en-US" sz="2000" i="1" smtClean="0">
                <a:solidFill>
                  <a:srgbClr val="993366"/>
                </a:solidFill>
              </a:rPr>
              <a:t>d =</a:t>
            </a:r>
            <a:r>
              <a:rPr lang="en-US" sz="2000" smtClean="0">
                <a:solidFill>
                  <a:srgbClr val="993366"/>
                </a:solidFill>
              </a:rPr>
              <a:t> 5 m, so </a:t>
            </a:r>
            <a:r>
              <a:rPr lang="en-US" sz="2000" i="1" smtClean="0">
                <a:solidFill>
                  <a:srgbClr val="993366"/>
                </a:solidFill>
              </a:rPr>
              <a:t>F</a:t>
            </a:r>
            <a:r>
              <a:rPr lang="en-US" sz="2000" smtClean="0">
                <a:solidFill>
                  <a:srgbClr val="993366"/>
                </a:solidFill>
              </a:rPr>
              <a:t> = 60/5 = </a:t>
            </a:r>
            <a:r>
              <a:rPr lang="en-US" sz="2000" u="sng" smtClean="0">
                <a:solidFill>
                  <a:srgbClr val="993366"/>
                </a:solidFill>
              </a:rPr>
              <a:t>12 N</a:t>
            </a:r>
            <a:r>
              <a:rPr lang="en-US" sz="2000" smtClean="0">
                <a:solidFill>
                  <a:srgbClr val="993366"/>
                </a:solidFill>
              </a:rPr>
              <a:t> </a:t>
            </a:r>
          </a:p>
          <a:p>
            <a:pPr marL="609600" indent="-609600" eaLnBrk="1" hangingPunct="1">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381000"/>
            <a:ext cx="8229600" cy="639763"/>
          </a:xfrm>
        </p:spPr>
        <p:txBody>
          <a:bodyPr/>
          <a:lstStyle/>
          <a:p>
            <a:pPr eaLnBrk="1" hangingPunct="1"/>
            <a:r>
              <a:rPr lang="en-US" sz="3200" smtClean="0"/>
              <a:t>More Questions</a:t>
            </a:r>
          </a:p>
        </p:txBody>
      </p:sp>
      <p:sp>
        <p:nvSpPr>
          <p:cNvPr id="54275" name="Rectangle 3"/>
          <p:cNvSpPr>
            <a:spLocks noGrp="1" noChangeArrowheads="1"/>
          </p:cNvSpPr>
          <p:nvPr>
            <p:ph type="body" idx="1"/>
          </p:nvPr>
        </p:nvSpPr>
        <p:spPr>
          <a:xfrm>
            <a:off x="457200" y="685800"/>
            <a:ext cx="8382000" cy="4724400"/>
          </a:xfrm>
        </p:spPr>
        <p:txBody>
          <a:bodyPr/>
          <a:lstStyle/>
          <a:p>
            <a:pPr marL="609600" indent="-609600" eaLnBrk="1" hangingPunct="1">
              <a:lnSpc>
                <a:spcPct val="80000"/>
              </a:lnSpc>
              <a:buFontTx/>
              <a:buNone/>
            </a:pPr>
            <a:r>
              <a:rPr lang="en-US" sz="2800" smtClean="0"/>
              <a:t>	</a:t>
            </a:r>
            <a:r>
              <a:rPr lang="en-US" sz="2400" smtClean="0"/>
              <a:t>	</a:t>
            </a:r>
          </a:p>
          <a:p>
            <a:pPr marL="609600" indent="-609600" eaLnBrk="1" hangingPunct="1">
              <a:lnSpc>
                <a:spcPct val="80000"/>
              </a:lnSpc>
              <a:buFontTx/>
              <a:buAutoNum type="arabicParenBoth" startAt="3"/>
            </a:pPr>
            <a:r>
              <a:rPr lang="en-US" sz="2000" smtClean="0"/>
              <a:t>Consider a 1000-kg car going at 90 km/h. When the driver slams on the brakes, the road does work on the car through a backward-directed friction force. How much work must this friction force do in order to stop the car?</a:t>
            </a:r>
          </a:p>
          <a:p>
            <a:pPr marL="609600" indent="-609600" eaLnBrk="1" hangingPunct="1">
              <a:lnSpc>
                <a:spcPct val="80000"/>
              </a:lnSpc>
              <a:buFontTx/>
              <a:buNone/>
            </a:pPr>
            <a:endParaRPr lang="en-US" sz="2000" smtClean="0"/>
          </a:p>
          <a:p>
            <a:pPr marL="609600" indent="-609600" eaLnBrk="1" hangingPunct="1">
              <a:lnSpc>
                <a:spcPct val="80000"/>
              </a:lnSpc>
              <a:buFontTx/>
              <a:buAutoNum type="arabicParenBoth" startAt="3"/>
            </a:pPr>
            <a:endParaRPr lang="en-US" sz="2000" smtClean="0"/>
          </a:p>
          <a:p>
            <a:pPr marL="609600" indent="-609600" eaLnBrk="1" hangingPunct="1">
              <a:lnSpc>
                <a:spcPct val="80000"/>
              </a:lnSpc>
              <a:buFontTx/>
              <a:buNone/>
            </a:pPr>
            <a:r>
              <a:rPr lang="en-US" sz="2000" smtClean="0"/>
              <a:t>	</a:t>
            </a:r>
            <a:r>
              <a:rPr lang="en-US" sz="2000" smtClean="0">
                <a:solidFill>
                  <a:srgbClr val="993366"/>
                </a:solidFill>
              </a:rPr>
              <a:t>W = </a:t>
            </a:r>
            <a:r>
              <a:rPr lang="en-US" sz="2000" smtClean="0">
                <a:solidFill>
                  <a:srgbClr val="993366"/>
                </a:solidFill>
                <a:latin typeface="Symbol" pitchFamily="18" charset="2"/>
              </a:rPr>
              <a:t>D </a:t>
            </a:r>
            <a:r>
              <a:rPr lang="en-US" sz="2000" smtClean="0">
                <a:solidFill>
                  <a:srgbClr val="993366"/>
                </a:solidFill>
              </a:rPr>
              <a:t>KE = 0 - ½ m v</a:t>
            </a:r>
            <a:r>
              <a:rPr lang="en-US" sz="2000" baseline="30000" smtClean="0">
                <a:solidFill>
                  <a:srgbClr val="993366"/>
                </a:solidFill>
              </a:rPr>
              <a:t>2</a:t>
            </a:r>
            <a:r>
              <a:rPr lang="en-US" sz="2000" smtClean="0">
                <a:solidFill>
                  <a:srgbClr val="993366"/>
                </a:solidFill>
              </a:rPr>
              <a:t> = - ½ (1000 kg) (90 km/h)</a:t>
            </a:r>
            <a:r>
              <a:rPr lang="en-US" sz="2000" baseline="30000" smtClean="0">
                <a:solidFill>
                  <a:srgbClr val="993366"/>
                </a:solidFill>
              </a:rPr>
              <a:t>2</a:t>
            </a:r>
            <a:r>
              <a:rPr lang="en-US" sz="2000" smtClean="0">
                <a:solidFill>
                  <a:srgbClr val="993366"/>
                </a:solidFill>
              </a:rPr>
              <a:t> (1000 m/3600 s)</a:t>
            </a:r>
            <a:r>
              <a:rPr lang="en-US" sz="2000" baseline="30000" smtClean="0">
                <a:solidFill>
                  <a:srgbClr val="993366"/>
                </a:solidFill>
              </a:rPr>
              <a:t>2</a:t>
            </a:r>
          </a:p>
          <a:p>
            <a:pPr marL="609600" indent="-609600" eaLnBrk="1" hangingPunct="1">
              <a:lnSpc>
                <a:spcPct val="80000"/>
              </a:lnSpc>
              <a:buFontTx/>
              <a:buNone/>
            </a:pPr>
            <a:r>
              <a:rPr lang="en-US" sz="2000" baseline="30000" smtClean="0">
                <a:solidFill>
                  <a:srgbClr val="993366"/>
                </a:solidFill>
              </a:rPr>
              <a:t>				</a:t>
            </a:r>
            <a:r>
              <a:rPr lang="en-US" sz="2000" smtClean="0">
                <a:solidFill>
                  <a:srgbClr val="993366"/>
                </a:solidFill>
              </a:rPr>
              <a:t> = -312500 J = -312.5 kJ</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r>
              <a:rPr lang="en-US" sz="2000" smtClean="0">
                <a:solidFill>
                  <a:srgbClr val="993366"/>
                </a:solidFill>
              </a:rPr>
              <a:t>		So </a:t>
            </a:r>
            <a:r>
              <a:rPr lang="en-US" sz="2000" u="sng" smtClean="0">
                <a:solidFill>
                  <a:srgbClr val="993366"/>
                </a:solidFill>
              </a:rPr>
              <a:t>W = 312.5 kJ</a:t>
            </a:r>
          </a:p>
          <a:p>
            <a:pPr marL="609600" indent="-609600" eaLnBrk="1" hangingPunct="1">
              <a:lnSpc>
                <a:spcPct val="80000"/>
              </a:lnSpc>
              <a:buFontTx/>
              <a:buNone/>
            </a:pPr>
            <a:endParaRPr lang="en-US" sz="2000" u="sng" smtClean="0">
              <a:solidFill>
                <a:srgbClr val="993366"/>
              </a:solidFill>
            </a:endParaRPr>
          </a:p>
          <a:p>
            <a:pPr marL="609600" indent="-609600" eaLnBrk="1" hangingPunct="1">
              <a:lnSpc>
                <a:spcPct val="80000"/>
              </a:lnSpc>
              <a:buFontTx/>
              <a:buNone/>
            </a:pPr>
            <a:r>
              <a:rPr lang="en-US" sz="2000" smtClean="0">
                <a:solidFill>
                  <a:srgbClr val="993366"/>
                </a:solidFill>
              </a:rPr>
              <a:t>	(the – sign just means the work leads to a decrease in KE)</a:t>
            </a:r>
          </a:p>
          <a:p>
            <a:pPr marL="609600" indent="-609600" eaLnBrk="1" hangingPunct="1">
              <a:lnSpc>
                <a:spcPct val="80000"/>
              </a:lnSpc>
              <a:buFontTx/>
              <a:buNone/>
            </a:pPr>
            <a:endParaRPr lang="en-US" sz="2000" smtClean="0">
              <a:solidFill>
                <a:srgbClr val="993366"/>
              </a:solidFill>
            </a:endParaRPr>
          </a:p>
          <a:p>
            <a:pPr marL="609600" indent="-609600" eaLnBrk="1" hangingPunct="1">
              <a:lnSpc>
                <a:spcPct val="80000"/>
              </a:lnSpc>
              <a:buFontTx/>
              <a:buNone/>
            </a:pPr>
            <a:endParaRPr lang="en-US" sz="2000" smtClean="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4275">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4275">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275">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4275">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427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4"/>
          <p:cNvSpPr txBox="1">
            <a:spLocks noChangeArrowheads="1"/>
          </p:cNvSpPr>
          <p:nvPr/>
        </p:nvSpPr>
        <p:spPr bwMode="auto">
          <a:xfrm>
            <a:off x="1066800" y="6096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639762"/>
          </a:xfrm>
        </p:spPr>
        <p:txBody>
          <a:bodyPr/>
          <a:lstStyle/>
          <a:p>
            <a:pPr eaLnBrk="1" hangingPunct="1"/>
            <a:r>
              <a:rPr lang="en-US" sz="3200" smtClean="0"/>
              <a:t>Conservation of Energy Law</a:t>
            </a:r>
          </a:p>
        </p:txBody>
      </p:sp>
      <p:sp>
        <p:nvSpPr>
          <p:cNvPr id="33795" name="Rectangle 3"/>
          <p:cNvSpPr>
            <a:spLocks noGrp="1" noChangeArrowheads="1"/>
          </p:cNvSpPr>
          <p:nvPr>
            <p:ph type="body" sz="half" idx="1"/>
          </p:nvPr>
        </p:nvSpPr>
        <p:spPr>
          <a:xfrm>
            <a:off x="457200" y="1066800"/>
            <a:ext cx="8686800" cy="4525963"/>
          </a:xfrm>
        </p:spPr>
        <p:txBody>
          <a:bodyPr/>
          <a:lstStyle/>
          <a:p>
            <a:pPr eaLnBrk="1" hangingPunct="1"/>
            <a:r>
              <a:rPr lang="en-US" sz="1600" dirty="0" smtClean="0"/>
              <a:t> </a:t>
            </a:r>
            <a:r>
              <a:rPr lang="en-US" sz="2000" dirty="0" smtClean="0"/>
              <a:t>Kinetic and potential are two fundamental forms of energy; another is radiation, like light. Other (less fundamental) forms of energy: chemical, nuclear, sound…</a:t>
            </a:r>
          </a:p>
          <a:p>
            <a:pPr eaLnBrk="1" hangingPunct="1">
              <a:buFontTx/>
              <a:buNone/>
            </a:pPr>
            <a:endParaRPr lang="en-US" sz="2000" dirty="0" smtClean="0"/>
          </a:p>
          <a:p>
            <a:pPr eaLnBrk="1" hangingPunct="1"/>
            <a:r>
              <a:rPr lang="en-US" sz="2000" dirty="0" smtClean="0"/>
              <a:t>Note that work is a way of transferring energy from one form to another, but itself is not a form of energy. </a:t>
            </a:r>
          </a:p>
          <a:p>
            <a:pPr eaLnBrk="1" hangingPunct="1"/>
            <a:endParaRPr lang="en-US" sz="2000" dirty="0" smtClean="0"/>
          </a:p>
          <a:p>
            <a:pPr eaLnBrk="1" hangingPunct="1"/>
            <a:r>
              <a:rPr lang="en-US" sz="2000" b="1" dirty="0" smtClean="0">
                <a:solidFill>
                  <a:srgbClr val="00B050"/>
                </a:solidFill>
              </a:rPr>
              <a:t>Energy cannot be created or destroyed; it may be transformed from one form into another, but the total amount of energy never changes.</a:t>
            </a:r>
          </a:p>
        </p:txBody>
      </p:sp>
      <p:sp>
        <p:nvSpPr>
          <p:cNvPr id="33796" name="Rectangle 4"/>
          <p:cNvSpPr>
            <a:spLocks noChangeArrowheads="1"/>
          </p:cNvSpPr>
          <p:nvPr/>
        </p:nvSpPr>
        <p:spPr bwMode="auto">
          <a:xfrm>
            <a:off x="228600" y="3348038"/>
            <a:ext cx="8839200" cy="1143000"/>
          </a:xfrm>
          <a:prstGeom prst="rect">
            <a:avLst/>
          </a:prstGeom>
          <a:noFill/>
          <a:ln w="9525">
            <a:solidFill>
              <a:schemeClr val="tx1"/>
            </a:solidFill>
            <a:miter lim="800000"/>
            <a:headEnd/>
            <a:tailEnd/>
          </a:ln>
        </p:spPr>
        <p:txBody>
          <a:bodyPr wrap="none" anchor="ctr"/>
          <a:lstStyle/>
          <a:p>
            <a:endParaRPr lang="en-US"/>
          </a:p>
        </p:txBody>
      </p:sp>
      <p:sp>
        <p:nvSpPr>
          <p:cNvPr id="33797" name="Text Box 5"/>
          <p:cNvSpPr txBox="1">
            <a:spLocks noChangeArrowheads="1"/>
          </p:cNvSpPr>
          <p:nvPr/>
        </p:nvSpPr>
        <p:spPr bwMode="auto">
          <a:xfrm>
            <a:off x="457200" y="4495800"/>
            <a:ext cx="8229600" cy="809625"/>
          </a:xfrm>
          <a:prstGeom prst="rect">
            <a:avLst/>
          </a:prstGeom>
          <a:noFill/>
          <a:ln w="9525">
            <a:noFill/>
            <a:miter lim="800000"/>
            <a:headEnd/>
            <a:tailEnd/>
          </a:ln>
        </p:spPr>
        <p:txBody>
          <a:bodyPr>
            <a:spAutoFit/>
          </a:bodyPr>
          <a:lstStyle/>
          <a:p>
            <a:pPr>
              <a:spcBef>
                <a:spcPct val="50000"/>
              </a:spcBef>
            </a:pPr>
            <a:r>
              <a:rPr lang="en-US" sz="2000"/>
              <a:t>Energy is recycled between different forms.</a:t>
            </a:r>
          </a:p>
          <a:p>
            <a:pPr>
              <a:spcBef>
                <a:spcPct val="50000"/>
              </a:spcBef>
            </a:pPr>
            <a:r>
              <a:rPr lang="en-US"/>
              <a:t>eg. Earlier pendulum example  </a:t>
            </a:r>
          </a:p>
        </p:txBody>
      </p:sp>
      <p:pic>
        <p:nvPicPr>
          <p:cNvPr id="33798" name="Picture 6" descr="07-08Figure_FIG"/>
          <p:cNvPicPr>
            <a:picLocks noGrp="1" noChangeAspect="1" noChangeArrowheads="1"/>
          </p:cNvPicPr>
          <p:nvPr>
            <p:ph sz="half" idx="2"/>
          </p:nvPr>
        </p:nvPicPr>
        <p:blipFill>
          <a:blip r:embed="rId3"/>
          <a:srcRect b="11951"/>
          <a:stretch>
            <a:fillRect/>
          </a:stretch>
        </p:blipFill>
        <p:spPr>
          <a:xfrm>
            <a:off x="381000" y="5334000"/>
            <a:ext cx="5715000" cy="1524000"/>
          </a:xfrm>
          <a:noFill/>
        </p:spPr>
      </p:pic>
      <p:sp>
        <p:nvSpPr>
          <p:cNvPr id="33800" name="Text Box 8"/>
          <p:cNvSpPr txBox="1">
            <a:spLocks noChangeArrowheads="1"/>
          </p:cNvSpPr>
          <p:nvPr/>
        </p:nvSpPr>
        <p:spPr bwMode="auto">
          <a:xfrm>
            <a:off x="6629400" y="4900613"/>
            <a:ext cx="1981200" cy="1739900"/>
          </a:xfrm>
          <a:prstGeom prst="rect">
            <a:avLst/>
          </a:prstGeom>
          <a:noFill/>
          <a:ln w="9525">
            <a:noFill/>
            <a:miter lim="800000"/>
            <a:headEnd/>
            <a:tailEnd/>
          </a:ln>
        </p:spPr>
        <p:txBody>
          <a:bodyPr>
            <a:spAutoFit/>
          </a:bodyPr>
          <a:lstStyle/>
          <a:p>
            <a:pPr>
              <a:spcBef>
                <a:spcPct val="50000"/>
              </a:spcBef>
            </a:pPr>
            <a:r>
              <a:rPr lang="en-US"/>
              <a:t>Eventually, pendulum stops, due to energy transformed to heat in air and string…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3796"/>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3800"/>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379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379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animBg="1"/>
      <p:bldP spid="33797" grpId="0"/>
      <p:bldP spid="3380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077200" cy="487362"/>
          </a:xfrm>
        </p:spPr>
        <p:txBody>
          <a:bodyPr/>
          <a:lstStyle/>
          <a:p>
            <a:pPr eaLnBrk="1" hangingPunct="1"/>
            <a:r>
              <a:rPr lang="en-US" sz="3200" smtClean="0"/>
              <a:t>Another example</a:t>
            </a:r>
          </a:p>
        </p:txBody>
      </p:sp>
      <p:pic>
        <p:nvPicPr>
          <p:cNvPr id="17411" name="Picture 4" descr="07-12Figure_FIG"/>
          <p:cNvPicPr>
            <a:picLocks noGrp="1" noChangeAspect="1" noChangeArrowheads="1"/>
          </p:cNvPicPr>
          <p:nvPr>
            <p:ph idx="1"/>
          </p:nvPr>
        </p:nvPicPr>
        <p:blipFill>
          <a:blip r:embed="rId3"/>
          <a:srcRect l="20789" r="21463" b="2350"/>
          <a:stretch>
            <a:fillRect/>
          </a:stretch>
        </p:blipFill>
        <p:spPr>
          <a:xfrm>
            <a:off x="5867400" y="762000"/>
            <a:ext cx="2397125" cy="5562600"/>
          </a:xfrm>
          <a:noFill/>
        </p:spPr>
      </p:pic>
      <p:sp>
        <p:nvSpPr>
          <p:cNvPr id="17412" name="Text Box 6"/>
          <p:cNvSpPr txBox="1">
            <a:spLocks noChangeArrowheads="1"/>
          </p:cNvSpPr>
          <p:nvPr/>
        </p:nvSpPr>
        <p:spPr bwMode="auto">
          <a:xfrm>
            <a:off x="457200" y="762000"/>
            <a:ext cx="4419600" cy="1158875"/>
          </a:xfrm>
          <a:prstGeom prst="rect">
            <a:avLst/>
          </a:prstGeom>
          <a:noFill/>
          <a:ln w="9525">
            <a:noFill/>
            <a:miter lim="800000"/>
            <a:headEnd/>
            <a:tailEnd/>
          </a:ln>
        </p:spPr>
        <p:txBody>
          <a:bodyPr>
            <a:spAutoFit/>
          </a:bodyPr>
          <a:lstStyle/>
          <a:p>
            <a:pPr>
              <a:spcBef>
                <a:spcPct val="50000"/>
              </a:spcBef>
            </a:pPr>
            <a:r>
              <a:rPr lang="en-US" sz="2000"/>
              <a:t>Eg. Dropping down from a pole. </a:t>
            </a:r>
          </a:p>
          <a:p>
            <a:pPr>
              <a:spcBef>
                <a:spcPct val="50000"/>
              </a:spcBef>
              <a:buFontTx/>
              <a:buChar char="•"/>
            </a:pPr>
            <a:r>
              <a:rPr lang="en-US" sz="2000"/>
              <a:t> As he dives, PE becomes KE. Always total energy constant. </a:t>
            </a:r>
          </a:p>
        </p:txBody>
      </p:sp>
      <p:sp>
        <p:nvSpPr>
          <p:cNvPr id="35847" name="Text Box 7"/>
          <p:cNvSpPr txBox="1">
            <a:spLocks noChangeArrowheads="1"/>
          </p:cNvSpPr>
          <p:nvPr/>
        </p:nvSpPr>
        <p:spPr bwMode="auto">
          <a:xfrm>
            <a:off x="533400" y="2895600"/>
            <a:ext cx="5638800" cy="1938992"/>
          </a:xfrm>
          <a:prstGeom prst="rect">
            <a:avLst/>
          </a:prstGeom>
          <a:noFill/>
          <a:ln w="9525">
            <a:noFill/>
            <a:miter lim="800000"/>
            <a:headEnd/>
            <a:tailEnd/>
          </a:ln>
        </p:spPr>
        <p:txBody>
          <a:bodyPr wrap="square">
            <a:spAutoFit/>
          </a:bodyPr>
          <a:lstStyle/>
          <a:p>
            <a:pPr>
              <a:spcBef>
                <a:spcPct val="50000"/>
              </a:spcBef>
            </a:pPr>
            <a:r>
              <a:rPr lang="en-US" sz="2000" dirty="0">
                <a:solidFill>
                  <a:srgbClr val="993366"/>
                </a:solidFill>
              </a:rPr>
              <a:t>In presence of air, some energy gets transformed to heat (which is random motion of the air molecules). Total energy at any height would be PE + KE + heat, so at a given height, the KE would be less than in vacuum. </a:t>
            </a:r>
            <a:r>
              <a:rPr lang="en-US" sz="2000" dirty="0" smtClean="0">
                <a:solidFill>
                  <a:srgbClr val="993366"/>
                </a:solidFill>
              </a:rPr>
              <a:t> PE would be the same for same height.</a:t>
            </a:r>
            <a:endParaRPr lang="en-US" sz="2000" dirty="0">
              <a:solidFill>
                <a:srgbClr val="993366"/>
              </a:solidFill>
            </a:endParaRPr>
          </a:p>
        </p:txBody>
      </p:sp>
      <p:sp>
        <p:nvSpPr>
          <p:cNvPr id="35849" name="Text Box 9"/>
          <p:cNvSpPr txBox="1">
            <a:spLocks noChangeArrowheads="1"/>
          </p:cNvSpPr>
          <p:nvPr/>
        </p:nvSpPr>
        <p:spPr bwMode="auto">
          <a:xfrm>
            <a:off x="381000" y="4876800"/>
            <a:ext cx="6553200" cy="400110"/>
          </a:xfrm>
          <a:prstGeom prst="rect">
            <a:avLst/>
          </a:prstGeom>
          <a:noFill/>
          <a:ln w="9525">
            <a:noFill/>
            <a:miter lim="800000"/>
            <a:headEnd/>
            <a:tailEnd/>
          </a:ln>
        </p:spPr>
        <p:txBody>
          <a:bodyPr wrap="square">
            <a:spAutoFit/>
          </a:bodyPr>
          <a:lstStyle/>
          <a:p>
            <a:pPr>
              <a:spcBef>
                <a:spcPct val="50000"/>
              </a:spcBef>
              <a:buFontTx/>
              <a:buChar char="•"/>
            </a:pPr>
            <a:r>
              <a:rPr lang="en-US" sz="2000" dirty="0"/>
              <a:t> What happens </a:t>
            </a:r>
            <a:r>
              <a:rPr lang="en-US" sz="2000" dirty="0" smtClean="0"/>
              <a:t>to the energy when </a:t>
            </a:r>
            <a:r>
              <a:rPr lang="en-US" sz="2000" dirty="0"/>
              <a:t>he hits the ground?</a:t>
            </a:r>
          </a:p>
        </p:txBody>
      </p:sp>
      <p:sp>
        <p:nvSpPr>
          <p:cNvPr id="35850" name="Text Box 10"/>
          <p:cNvSpPr txBox="1">
            <a:spLocks noChangeArrowheads="1"/>
          </p:cNvSpPr>
          <p:nvPr/>
        </p:nvSpPr>
        <p:spPr bwMode="auto">
          <a:xfrm>
            <a:off x="381000" y="5241925"/>
            <a:ext cx="5562600" cy="1616075"/>
          </a:xfrm>
          <a:prstGeom prst="rect">
            <a:avLst/>
          </a:prstGeom>
          <a:noFill/>
          <a:ln w="9525">
            <a:noFill/>
            <a:miter lim="800000"/>
            <a:headEnd/>
            <a:tailEnd/>
          </a:ln>
        </p:spPr>
        <p:txBody>
          <a:bodyPr>
            <a:spAutoFit/>
          </a:bodyPr>
          <a:lstStyle/>
          <a:p>
            <a:pPr>
              <a:spcBef>
                <a:spcPct val="50000"/>
              </a:spcBef>
            </a:pPr>
            <a:r>
              <a:rPr lang="en-US" sz="2000">
                <a:solidFill>
                  <a:srgbClr val="993366"/>
                </a:solidFill>
              </a:rPr>
              <a:t>Just before he hits ground, he has large KE (large speed). This gets transformed into heat energy of his hands and the ground on impact, sound, and energy associated with deformation .</a:t>
            </a:r>
          </a:p>
        </p:txBody>
      </p:sp>
      <p:sp>
        <p:nvSpPr>
          <p:cNvPr id="35851" name="Text Box 11"/>
          <p:cNvSpPr txBox="1">
            <a:spLocks noChangeArrowheads="1"/>
          </p:cNvSpPr>
          <p:nvPr/>
        </p:nvSpPr>
        <p:spPr bwMode="auto">
          <a:xfrm>
            <a:off x="381000" y="2133600"/>
            <a:ext cx="4495800" cy="701675"/>
          </a:xfrm>
          <a:prstGeom prst="rect">
            <a:avLst/>
          </a:prstGeom>
          <a:noFill/>
          <a:ln w="9525">
            <a:noFill/>
            <a:miter lim="800000"/>
            <a:headEnd/>
            <a:tailEnd/>
          </a:ln>
        </p:spPr>
        <p:txBody>
          <a:bodyPr>
            <a:spAutoFit/>
          </a:bodyPr>
          <a:lstStyle/>
          <a:p>
            <a:pPr>
              <a:spcBef>
                <a:spcPct val="50000"/>
              </a:spcBef>
              <a:buFontTx/>
              <a:buChar char="•"/>
            </a:pPr>
            <a:r>
              <a:rPr lang="en-US" sz="2000"/>
              <a:t> If accounted for air resistance, then how would the numbers change?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5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7">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84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58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9" grpId="0"/>
      <p:bldP spid="35850" grpId="0"/>
      <p:bldP spid="35851"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52400"/>
            <a:ext cx="8229600" cy="1143000"/>
          </a:xfrm>
        </p:spPr>
        <p:txBody>
          <a:bodyPr/>
          <a:lstStyle/>
          <a:p>
            <a:pPr eaLnBrk="1" hangingPunct="1"/>
            <a:r>
              <a:rPr lang="en-US" sz="2800" b="1" smtClean="0"/>
              <a:t>Clicker Question</a:t>
            </a:r>
          </a:p>
        </p:txBody>
      </p:sp>
      <p:sp>
        <p:nvSpPr>
          <p:cNvPr id="2" name="Content Placeholder 1"/>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4638"/>
            <a:ext cx="8382000" cy="639762"/>
          </a:xfrm>
        </p:spPr>
        <p:txBody>
          <a:bodyPr/>
          <a:lstStyle/>
          <a:p>
            <a:pPr eaLnBrk="1" hangingPunct="1"/>
            <a:r>
              <a:rPr lang="en-US" sz="3200" smtClean="0"/>
              <a:t>And another example: sun and then to earth..</a:t>
            </a:r>
          </a:p>
        </p:txBody>
      </p:sp>
      <p:sp>
        <p:nvSpPr>
          <p:cNvPr id="37891" name="Rectangle 3"/>
          <p:cNvSpPr>
            <a:spLocks noGrp="1" noChangeArrowheads="1"/>
          </p:cNvSpPr>
          <p:nvPr>
            <p:ph type="body" idx="1"/>
          </p:nvPr>
        </p:nvSpPr>
        <p:spPr>
          <a:xfrm>
            <a:off x="228600" y="1143000"/>
            <a:ext cx="8915400" cy="3886200"/>
          </a:xfrm>
        </p:spPr>
        <p:txBody>
          <a:bodyPr/>
          <a:lstStyle/>
          <a:p>
            <a:pPr eaLnBrk="1" hangingPunct="1"/>
            <a:r>
              <a:rPr lang="en-US" sz="2000" dirty="0" smtClean="0"/>
              <a:t>In the core of the sun, </a:t>
            </a:r>
            <a:r>
              <a:rPr lang="en-US" sz="2000" i="1" dirty="0" smtClean="0">
                <a:solidFill>
                  <a:schemeClr val="accent2"/>
                </a:solidFill>
              </a:rPr>
              <a:t>thermonuclear fusion</a:t>
            </a:r>
            <a:r>
              <a:rPr lang="en-US" sz="2000" dirty="0" smtClean="0"/>
              <a:t> occurs: due to gravity and very high temperature, hydrogen nuclei fuse together making helium nuclei, releasing lots of radiant energy. </a:t>
            </a:r>
          </a:p>
          <a:p>
            <a:pPr eaLnBrk="1" hangingPunct="1">
              <a:buNone/>
            </a:pPr>
            <a:r>
              <a:rPr lang="en-US" sz="2000" dirty="0" smtClean="0"/>
              <a:t>	</a:t>
            </a:r>
            <a:r>
              <a:rPr lang="en-US" sz="2000" dirty="0" err="1" smtClean="0"/>
              <a:t>i.e</a:t>
            </a:r>
            <a:r>
              <a:rPr lang="en-US" sz="2000" dirty="0" smtClean="0"/>
              <a:t> potential + kinetic </a:t>
            </a:r>
            <a:r>
              <a:rPr lang="en-US" sz="2000" dirty="0" smtClean="0">
                <a:sym typeface="Wingdings" pitchFamily="2" charset="2"/>
              </a:rPr>
              <a:t> </a:t>
            </a:r>
            <a:r>
              <a:rPr lang="en-US" sz="2000" dirty="0" smtClean="0">
                <a:solidFill>
                  <a:srgbClr val="0070C0"/>
                </a:solidFill>
              </a:rPr>
              <a:t>radiant energy.</a:t>
            </a:r>
          </a:p>
          <a:p>
            <a:pPr eaLnBrk="1" hangingPunct="1">
              <a:buFontTx/>
              <a:buNone/>
            </a:pPr>
            <a:endParaRPr lang="en-US" sz="2000" dirty="0" smtClean="0"/>
          </a:p>
          <a:p>
            <a:pPr eaLnBrk="1" hangingPunct="1">
              <a:buFontTx/>
              <a:buNone/>
            </a:pPr>
            <a:r>
              <a:rPr lang="en-US" sz="2000" dirty="0" smtClean="0"/>
              <a:t>A small part of this radiation reaches the earth </a:t>
            </a:r>
            <a:r>
              <a:rPr lang="en-US" sz="2000" dirty="0" smtClean="0">
                <a:sym typeface="Wingdings" pitchFamily="2" charset="2"/>
              </a:rPr>
              <a:t> </a:t>
            </a:r>
            <a:r>
              <a:rPr lang="en-US" sz="2000" dirty="0" smtClean="0"/>
              <a:t> stored as chemical energy in plants, coal etc. </a:t>
            </a:r>
            <a:r>
              <a:rPr lang="en-US" sz="2000" dirty="0" smtClean="0">
                <a:sym typeface="Wingdings" pitchFamily="2" charset="2"/>
              </a:rPr>
              <a:t> </a:t>
            </a:r>
            <a:r>
              <a:rPr lang="en-US" sz="2000" dirty="0" smtClean="0"/>
              <a:t>kinetic energy, electric energy, etc…</a:t>
            </a:r>
          </a:p>
          <a:p>
            <a:pPr eaLnBrk="1" hangingPunct="1">
              <a:buFontTx/>
              <a:buNone/>
            </a:pPr>
            <a:endParaRPr lang="en-US" sz="2000" dirty="0" smtClean="0"/>
          </a:p>
          <a:p>
            <a:pPr eaLnBrk="1" hangingPunct="1">
              <a:buFontTx/>
              <a:buNone/>
            </a:pPr>
            <a:r>
              <a:rPr lang="en-US" sz="2000" dirty="0" smtClean="0"/>
              <a:t>Recall hydroelectric power earlier : in fact sun’s radiant energy </a:t>
            </a:r>
            <a:r>
              <a:rPr lang="en-US" sz="2000" dirty="0" smtClean="0">
                <a:sym typeface="Wingdings" pitchFamily="2" charset="2"/>
              </a:rPr>
              <a:t></a:t>
            </a:r>
            <a:r>
              <a:rPr lang="en-US" sz="2000" dirty="0" smtClean="0"/>
              <a:t> gravitational potential energy of water as it  evaporates it from oceans etc, some may return to earth trapped in a dam at high elevation </a:t>
            </a:r>
            <a:r>
              <a:rPr lang="en-US" sz="2000" dirty="0" smtClean="0">
                <a:sym typeface="Wingdings" pitchFamily="2" charset="2"/>
              </a:rPr>
              <a:t></a:t>
            </a:r>
            <a:r>
              <a:rPr lang="en-US" sz="2000" dirty="0" smtClean="0"/>
              <a:t> then be transformed to kinetic as it falls     </a:t>
            </a:r>
            <a:r>
              <a:rPr lang="en-US" sz="2000" dirty="0" smtClean="0">
                <a:sym typeface="Wingdings" pitchFamily="2" charset="2"/>
              </a:rPr>
              <a:t> </a:t>
            </a:r>
            <a:r>
              <a:rPr lang="en-US" sz="2000" dirty="0" smtClean="0"/>
              <a:t>electric energy powering our homes…</a:t>
            </a:r>
          </a:p>
          <a:p>
            <a:pPr eaLnBrk="1" hangingPunct="1">
              <a:buFontTx/>
              <a:buNone/>
            </a:pPr>
            <a:endParaRPr lang="en-US" sz="20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789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7891">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18732"/>
            <a:ext cx="8229600" cy="1143000"/>
          </a:xfrm>
        </p:spPr>
        <p:txBody>
          <a:bodyPr/>
          <a:lstStyle/>
          <a:p>
            <a:r>
              <a:rPr lang="en-US" b="1" u="sng" dirty="0" smtClean="0">
                <a:latin typeface="Calibri" panose="020F0502020204030204" pitchFamily="34" charset="0"/>
              </a:rPr>
              <a:t>Today</a:t>
            </a:r>
            <a:endParaRPr lang="en-US" b="1" u="sng" dirty="0">
              <a:latin typeface="Calibri" panose="020F0502020204030204" pitchFamily="34" charset="0"/>
            </a:endParaRPr>
          </a:p>
        </p:txBody>
      </p:sp>
      <p:sp>
        <p:nvSpPr>
          <p:cNvPr id="3" name="Content Placeholder 2"/>
          <p:cNvSpPr>
            <a:spLocks noGrp="1"/>
          </p:cNvSpPr>
          <p:nvPr>
            <p:ph idx="1"/>
          </p:nvPr>
        </p:nvSpPr>
        <p:spPr>
          <a:xfrm>
            <a:off x="455141" y="1336568"/>
            <a:ext cx="8229600" cy="1828800"/>
          </a:xfrm>
        </p:spPr>
        <p:txBody>
          <a:bodyPr/>
          <a:lstStyle/>
          <a:p>
            <a:r>
              <a:rPr lang="en-US" dirty="0" smtClean="0">
                <a:latin typeface="Calibri" panose="020F0502020204030204" pitchFamily="34" charset="0"/>
              </a:rPr>
              <a:t>Finish Ch. 6 on Momentum </a:t>
            </a:r>
            <a:endParaRPr lang="en-US" dirty="0">
              <a:latin typeface="Calibri" panose="020F0502020204030204" pitchFamily="34" charset="0"/>
            </a:endParaRPr>
          </a:p>
          <a:p>
            <a:r>
              <a:rPr lang="en-US" dirty="0" smtClean="0">
                <a:latin typeface="Calibri" panose="020F0502020204030204" pitchFamily="34" charset="0"/>
              </a:rPr>
              <a:t>Start Ch. 7 on Energy</a:t>
            </a:r>
            <a:endParaRPr lang="en-US" dirty="0">
              <a:latin typeface="Calibri" panose="020F0502020204030204" pitchFamily="34" charset="0"/>
            </a:endParaRPr>
          </a:p>
          <a:p>
            <a:pPr marL="0" indent="0">
              <a:buNone/>
            </a:pPr>
            <a:endParaRPr lang="en-US" dirty="0">
              <a:latin typeface="Calibri" panose="020F0502020204030204" pitchFamily="34" charset="0"/>
            </a:endParaRPr>
          </a:p>
        </p:txBody>
      </p:sp>
      <p:sp>
        <p:nvSpPr>
          <p:cNvPr id="4" name="TextBox 3"/>
          <p:cNvSpPr txBox="1"/>
          <p:nvPr/>
        </p:nvSpPr>
        <p:spPr>
          <a:xfrm>
            <a:off x="418071" y="3234081"/>
            <a:ext cx="8001000" cy="3046988"/>
          </a:xfrm>
          <a:prstGeom prst="rect">
            <a:avLst/>
          </a:prstGeom>
          <a:noFill/>
        </p:spPr>
        <p:txBody>
          <a:bodyPr wrap="square" rtlCol="0">
            <a:spAutoFit/>
          </a:bodyPr>
          <a:lstStyle/>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Next three lectures (Sep 16, 20, 23) : Energy (Ch7) and Rotation (Ch.8) will be taught by Dr. Yonatan </a:t>
            </a:r>
            <a:r>
              <a:rPr lang="en-US" sz="2400" dirty="0" err="1" smtClean="0">
                <a:solidFill>
                  <a:srgbClr val="7030A0"/>
                </a:solidFill>
                <a:latin typeface="Calibri" panose="020F0502020204030204" pitchFamily="34" charset="0"/>
              </a:rPr>
              <a:t>Abranyos</a:t>
            </a:r>
            <a:r>
              <a:rPr lang="en-US" sz="2400" dirty="0" smtClean="0">
                <a:solidFill>
                  <a:srgbClr val="7030A0"/>
                </a:solidFill>
                <a:latin typeface="Calibri" panose="020F0502020204030204" pitchFamily="34" charset="0"/>
              </a:rPr>
              <a:t>, as I will be away at a research conference in Spain. Lectures will be posted as usual. </a:t>
            </a:r>
          </a:p>
          <a:p>
            <a:pPr marL="285750" indent="-285750">
              <a:buFont typeface="Wingdings" panose="05000000000000000000" pitchFamily="2" charset="2"/>
              <a:buChar char="v"/>
            </a:pPr>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27: Review (</a:t>
            </a:r>
            <a:r>
              <a:rPr lang="en-US" sz="2400" dirty="0" err="1" smtClean="0">
                <a:solidFill>
                  <a:srgbClr val="7030A0"/>
                </a:solidFill>
                <a:latin typeface="Calibri" panose="020F0502020204030204" pitchFamily="34" charset="0"/>
              </a:rPr>
              <a:t>Chs</a:t>
            </a:r>
            <a:r>
              <a:rPr lang="en-US" sz="2400" dirty="0" smtClean="0">
                <a:solidFill>
                  <a:srgbClr val="7030A0"/>
                </a:solidFill>
                <a:latin typeface="Calibri" panose="020F0502020204030204" pitchFamily="34" charset="0"/>
              </a:rPr>
              <a:t> 2,3,4,5,6,7,8)</a:t>
            </a:r>
          </a:p>
          <a:p>
            <a:pPr marL="285750" indent="-285750">
              <a:buFont typeface="Wingdings" panose="05000000000000000000" pitchFamily="2" charset="2"/>
              <a:buChar char="v"/>
            </a:pPr>
            <a:endParaRPr lang="en-US" sz="2400" dirty="0">
              <a:solidFill>
                <a:srgbClr val="7030A0"/>
              </a:solidFill>
              <a:latin typeface="Calibri" panose="020F0502020204030204" pitchFamily="34" charset="0"/>
            </a:endParaRPr>
          </a:p>
          <a:p>
            <a:pPr marL="285750" indent="-285750">
              <a:buFont typeface="Wingdings" panose="05000000000000000000" pitchFamily="2" charset="2"/>
              <a:buChar char="v"/>
            </a:pPr>
            <a:r>
              <a:rPr lang="en-US" sz="2400" dirty="0" smtClean="0">
                <a:solidFill>
                  <a:srgbClr val="7030A0"/>
                </a:solidFill>
                <a:latin typeface="Calibri" panose="020F0502020204030204" pitchFamily="34" charset="0"/>
              </a:rPr>
              <a:t>Sep 30: Midterm </a:t>
            </a:r>
            <a:endParaRPr lang="en-US" sz="2400" dirty="0">
              <a:solidFill>
                <a:srgbClr val="7030A0"/>
              </a:solidFill>
              <a:latin typeface="Calibri" panose="020F0502020204030204" pitchFamily="34" charset="0"/>
            </a:endParaRPr>
          </a:p>
        </p:txBody>
      </p:sp>
    </p:spTree>
    <p:extLst>
      <p:ext uri="{BB962C8B-B14F-4D97-AF65-F5344CB8AC3E}">
        <p14:creationId xmlns:p14="http://schemas.microsoft.com/office/powerpoint/2010/main" val="36166137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609600" y="396875"/>
            <a:ext cx="5105400" cy="396875"/>
          </a:xfrm>
          <a:prstGeom prst="rect">
            <a:avLst/>
          </a:prstGeom>
          <a:noFill/>
          <a:ln w="9525">
            <a:noFill/>
            <a:miter lim="800000"/>
            <a:headEnd/>
            <a:tailEnd/>
          </a:ln>
        </p:spPr>
        <p:txBody>
          <a:bodyPr>
            <a:spAutoFit/>
          </a:bodyPr>
          <a:lstStyle/>
          <a:p>
            <a:pPr algn="ctr">
              <a:spcBef>
                <a:spcPct val="50000"/>
              </a:spcBef>
            </a:pPr>
            <a:r>
              <a:rPr lang="en-US" sz="2000" b="1"/>
              <a:t>Clicker Question</a:t>
            </a:r>
          </a:p>
        </p:txBody>
      </p:sp>
      <p:sp>
        <p:nvSpPr>
          <p:cNvPr id="2" name="Content Placeholder 1"/>
          <p:cNvSpPr>
            <a:spLocks noGrp="1"/>
          </p:cNvSpPr>
          <p:nvPr>
            <p:ph/>
          </p:nvPr>
        </p:nvSpPr>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228600"/>
            <a:ext cx="8229600" cy="715963"/>
          </a:xfrm>
        </p:spPr>
        <p:txBody>
          <a:bodyPr/>
          <a:lstStyle/>
          <a:p>
            <a:pPr eaLnBrk="1" hangingPunct="1"/>
            <a:r>
              <a:rPr lang="en-US" sz="3200" smtClean="0"/>
              <a:t>Machines</a:t>
            </a:r>
          </a:p>
        </p:txBody>
      </p:sp>
      <p:sp>
        <p:nvSpPr>
          <p:cNvPr id="23555" name="Rectangle 3"/>
          <p:cNvSpPr>
            <a:spLocks noGrp="1" noChangeArrowheads="1"/>
          </p:cNvSpPr>
          <p:nvPr>
            <p:ph type="body" sz="half" idx="1"/>
          </p:nvPr>
        </p:nvSpPr>
        <p:spPr>
          <a:xfrm>
            <a:off x="0" y="838200"/>
            <a:ext cx="9144000" cy="1600200"/>
          </a:xfrm>
        </p:spPr>
        <p:txBody>
          <a:bodyPr/>
          <a:lstStyle/>
          <a:p>
            <a:pPr eaLnBrk="1" hangingPunct="1"/>
            <a:r>
              <a:rPr lang="en-US" sz="2400" smtClean="0"/>
              <a:t>Something that multiplies forces, and/or changes their direction. </a:t>
            </a:r>
          </a:p>
          <a:p>
            <a:pPr eaLnBrk="1" hangingPunct="1"/>
            <a:r>
              <a:rPr lang="en-US" sz="2400" smtClean="0"/>
              <a:t>Main principle: energy is conserved, </a:t>
            </a:r>
          </a:p>
          <a:p>
            <a:pPr eaLnBrk="1" hangingPunct="1">
              <a:buFontTx/>
              <a:buNone/>
            </a:pPr>
            <a:r>
              <a:rPr lang="en-US" sz="2400" smtClean="0"/>
              <a:t>			</a:t>
            </a:r>
            <a:r>
              <a:rPr lang="en-US" sz="2400" smtClean="0">
                <a:solidFill>
                  <a:schemeClr val="accent2"/>
                </a:solidFill>
              </a:rPr>
              <a:t>Work input = work output</a:t>
            </a:r>
          </a:p>
          <a:p>
            <a:pPr eaLnBrk="1" hangingPunct="1">
              <a:buFontTx/>
              <a:buNone/>
            </a:pPr>
            <a:r>
              <a:rPr lang="en-US" sz="2400" smtClean="0"/>
              <a:t>	(if we can neglect friction)</a:t>
            </a:r>
          </a:p>
          <a:p>
            <a:pPr eaLnBrk="1" hangingPunct="1">
              <a:buFontTx/>
              <a:buNone/>
            </a:pPr>
            <a:endParaRPr lang="en-US" sz="2400" smtClean="0"/>
          </a:p>
        </p:txBody>
      </p:sp>
      <p:sp>
        <p:nvSpPr>
          <p:cNvPr id="38916" name="Text Box 4"/>
          <p:cNvSpPr txBox="1">
            <a:spLocks noChangeArrowheads="1"/>
          </p:cNvSpPr>
          <p:nvPr/>
        </p:nvSpPr>
        <p:spPr bwMode="auto">
          <a:xfrm>
            <a:off x="304800" y="2743200"/>
            <a:ext cx="8534400" cy="1311275"/>
          </a:xfrm>
          <a:prstGeom prst="rect">
            <a:avLst/>
          </a:prstGeom>
          <a:noFill/>
          <a:ln w="9525">
            <a:noFill/>
            <a:miter lim="800000"/>
            <a:headEnd/>
            <a:tailEnd/>
          </a:ln>
        </p:spPr>
        <p:txBody>
          <a:bodyPr>
            <a:spAutoFit/>
          </a:bodyPr>
          <a:lstStyle/>
          <a:p>
            <a:pPr>
              <a:spcBef>
                <a:spcPct val="50000"/>
              </a:spcBef>
            </a:pPr>
            <a:r>
              <a:rPr lang="en-US" sz="2000"/>
              <a:t>Eg. Lever : put load close to fulcrum. Then small input force (down on the left) yields a large output force on the load (up on the right). Input force moves over large distance, load is lifted up short distance (</a:t>
            </a:r>
            <a:r>
              <a:rPr lang="en-US" sz="2000" i="1"/>
              <a:t>W = Fd</a:t>
            </a:r>
            <a:r>
              <a:rPr lang="en-US" sz="2000"/>
              <a:t> same for output and input)</a:t>
            </a:r>
          </a:p>
        </p:txBody>
      </p:sp>
      <p:grpSp>
        <p:nvGrpSpPr>
          <p:cNvPr id="2" name="Group 10"/>
          <p:cNvGrpSpPr>
            <a:grpSpLocks/>
          </p:cNvGrpSpPr>
          <p:nvPr/>
        </p:nvGrpSpPr>
        <p:grpSpPr bwMode="auto">
          <a:xfrm>
            <a:off x="3048000" y="4114800"/>
            <a:ext cx="2362200" cy="2073275"/>
            <a:chOff x="336" y="2304"/>
            <a:chExt cx="1488" cy="1306"/>
          </a:xfrm>
        </p:grpSpPr>
        <p:pic>
          <p:nvPicPr>
            <p:cNvPr id="23558" name="Picture 5" descr="07-13Figure_FIG"/>
            <p:cNvPicPr>
              <a:picLocks noChangeAspect="1" noChangeArrowheads="1"/>
            </p:cNvPicPr>
            <p:nvPr/>
          </p:nvPicPr>
          <p:blipFill>
            <a:blip r:embed="rId3"/>
            <a:srcRect/>
            <a:stretch>
              <a:fillRect/>
            </a:stretch>
          </p:blipFill>
          <p:spPr bwMode="auto">
            <a:xfrm>
              <a:off x="336" y="2400"/>
              <a:ext cx="1488" cy="1210"/>
            </a:xfrm>
            <a:prstGeom prst="rect">
              <a:avLst/>
            </a:prstGeom>
            <a:noFill/>
            <a:ln w="9525">
              <a:noFill/>
              <a:miter lim="800000"/>
              <a:headEnd/>
              <a:tailEnd/>
            </a:ln>
          </p:spPr>
        </p:pic>
        <p:sp>
          <p:nvSpPr>
            <p:cNvPr id="23559" name="Line 8"/>
            <p:cNvSpPr>
              <a:spLocks noChangeShapeType="1"/>
            </p:cNvSpPr>
            <p:nvPr/>
          </p:nvSpPr>
          <p:spPr bwMode="auto">
            <a:xfrm>
              <a:off x="1152" y="2496"/>
              <a:ext cx="144" cy="336"/>
            </a:xfrm>
            <a:prstGeom prst="line">
              <a:avLst/>
            </a:prstGeom>
            <a:noFill/>
            <a:ln w="9525">
              <a:solidFill>
                <a:schemeClr val="tx1"/>
              </a:solidFill>
              <a:round/>
              <a:headEnd/>
              <a:tailEnd type="triangle" w="med" len="med"/>
            </a:ln>
          </p:spPr>
          <p:txBody>
            <a:bodyPr/>
            <a:lstStyle/>
            <a:p>
              <a:endParaRPr lang="en-US"/>
            </a:p>
          </p:txBody>
        </p:sp>
        <p:sp>
          <p:nvSpPr>
            <p:cNvPr id="23560" name="Text Box 9"/>
            <p:cNvSpPr txBox="1">
              <a:spLocks noChangeArrowheads="1"/>
            </p:cNvSpPr>
            <p:nvPr/>
          </p:nvSpPr>
          <p:spPr bwMode="auto">
            <a:xfrm>
              <a:off x="624" y="2304"/>
              <a:ext cx="960" cy="231"/>
            </a:xfrm>
            <a:prstGeom prst="rect">
              <a:avLst/>
            </a:prstGeom>
            <a:noFill/>
            <a:ln w="9525">
              <a:noFill/>
              <a:miter lim="800000"/>
              <a:headEnd/>
              <a:tailEnd/>
            </a:ln>
          </p:spPr>
          <p:txBody>
            <a:bodyPr>
              <a:spAutoFit/>
            </a:bodyPr>
            <a:lstStyle/>
            <a:p>
              <a:pPr>
                <a:spcBef>
                  <a:spcPct val="50000"/>
                </a:spcBef>
              </a:pPr>
              <a:r>
                <a:rPr lang="en-US">
                  <a:solidFill>
                    <a:srgbClr val="9900FF"/>
                  </a:solidFill>
                </a:rPr>
                <a:t>“fulcrum”</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9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sz="half" idx="1"/>
          </p:nvPr>
        </p:nvSpPr>
        <p:spPr>
          <a:xfrm>
            <a:off x="190500" y="381000"/>
            <a:ext cx="6781800" cy="457200"/>
          </a:xfrm>
        </p:spPr>
        <p:txBody>
          <a:bodyPr/>
          <a:lstStyle/>
          <a:p>
            <a:pPr eaLnBrk="1" hangingPunct="1"/>
            <a:r>
              <a:rPr lang="en-US" sz="2000" smtClean="0"/>
              <a:t>Eg. Pulley –same principle as lever</a:t>
            </a:r>
          </a:p>
        </p:txBody>
      </p:sp>
      <p:pic>
        <p:nvPicPr>
          <p:cNvPr id="40967" name="Picture 7" descr="07-15Figure_FIG"/>
          <p:cNvPicPr>
            <a:picLocks noGrp="1" noChangeAspect="1" noChangeArrowheads="1"/>
          </p:cNvPicPr>
          <p:nvPr>
            <p:ph sz="quarter" idx="2"/>
          </p:nvPr>
        </p:nvPicPr>
        <p:blipFill>
          <a:blip r:embed="rId3"/>
          <a:srcRect/>
          <a:stretch>
            <a:fillRect/>
          </a:stretch>
        </p:blipFill>
        <p:spPr>
          <a:xfrm>
            <a:off x="4953000" y="533400"/>
            <a:ext cx="2209800" cy="1819275"/>
          </a:xfrm>
          <a:noFill/>
        </p:spPr>
      </p:pic>
      <p:sp>
        <p:nvSpPr>
          <p:cNvPr id="40964" name="Text Box 4"/>
          <p:cNvSpPr txBox="1">
            <a:spLocks noChangeArrowheads="1"/>
          </p:cNvSpPr>
          <p:nvPr/>
        </p:nvSpPr>
        <p:spPr bwMode="auto">
          <a:xfrm>
            <a:off x="647700" y="838200"/>
            <a:ext cx="2895600" cy="1006475"/>
          </a:xfrm>
          <a:prstGeom prst="rect">
            <a:avLst/>
          </a:prstGeom>
          <a:noFill/>
          <a:ln w="9525">
            <a:noFill/>
            <a:miter lim="800000"/>
            <a:headEnd/>
            <a:tailEnd/>
          </a:ln>
        </p:spPr>
        <p:txBody>
          <a:bodyPr>
            <a:spAutoFit/>
          </a:bodyPr>
          <a:lstStyle/>
          <a:p>
            <a:pPr>
              <a:spcBef>
                <a:spcPct val="50000"/>
              </a:spcBef>
            </a:pPr>
            <a:r>
              <a:rPr lang="en-US" sz="2000"/>
              <a:t>Here, it just reverses direction of input force (no multiplication)</a:t>
            </a:r>
          </a:p>
        </p:txBody>
      </p:sp>
      <p:sp>
        <p:nvSpPr>
          <p:cNvPr id="40965" name="Text Box 5"/>
          <p:cNvSpPr txBox="1">
            <a:spLocks noChangeArrowheads="1"/>
          </p:cNvSpPr>
          <p:nvPr/>
        </p:nvSpPr>
        <p:spPr bwMode="auto">
          <a:xfrm>
            <a:off x="381000" y="2819400"/>
            <a:ext cx="3352800" cy="22256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Here (“block and tackle” pulley system), man pulls with a force of 50 N, but can lift 500 N weight up: he moves the rope 10x the distance that the weight moves vertically up.</a:t>
            </a:r>
          </a:p>
        </p:txBody>
      </p:sp>
      <p:sp>
        <p:nvSpPr>
          <p:cNvPr id="40966" name="Text Box 6"/>
          <p:cNvSpPr txBox="1">
            <a:spLocks noChangeArrowheads="1"/>
          </p:cNvSpPr>
          <p:nvPr/>
        </p:nvSpPr>
        <p:spPr bwMode="auto">
          <a:xfrm>
            <a:off x="381000" y="5638800"/>
            <a:ext cx="8382000" cy="701675"/>
          </a:xfrm>
          <a:prstGeom prst="rect">
            <a:avLst/>
          </a:prstGeom>
          <a:noFill/>
          <a:ln w="9525">
            <a:noFill/>
            <a:miter lim="800000"/>
            <a:headEnd/>
            <a:tailEnd/>
          </a:ln>
        </p:spPr>
        <p:txBody>
          <a:bodyPr>
            <a:spAutoFit/>
          </a:bodyPr>
          <a:lstStyle/>
          <a:p>
            <a:pPr>
              <a:spcBef>
                <a:spcPct val="50000"/>
              </a:spcBef>
            </a:pPr>
            <a:r>
              <a:rPr lang="en-US" sz="2000" b="1" dirty="0">
                <a:solidFill>
                  <a:srgbClr val="00B0F0"/>
                </a:solidFill>
              </a:rPr>
              <a:t>NB: Always, energy is conserved – machines just trade force for distance, but so that  the product </a:t>
            </a:r>
            <a:r>
              <a:rPr lang="en-US" sz="2000" b="1" i="1" dirty="0" err="1">
                <a:solidFill>
                  <a:srgbClr val="00B0F0"/>
                </a:solidFill>
              </a:rPr>
              <a:t>Fd</a:t>
            </a:r>
            <a:r>
              <a:rPr lang="en-US" sz="2000" b="1" dirty="0">
                <a:solidFill>
                  <a:srgbClr val="00B0F0"/>
                </a:solidFill>
              </a:rPr>
              <a:t> is the same input as output.</a:t>
            </a:r>
          </a:p>
        </p:txBody>
      </p:sp>
      <p:pic>
        <p:nvPicPr>
          <p:cNvPr id="40970" name="Picture 10" descr="07-17Figure_FIG"/>
          <p:cNvPicPr>
            <a:picLocks noGrp="1" noChangeAspect="1" noChangeArrowheads="1"/>
          </p:cNvPicPr>
          <p:nvPr>
            <p:ph sz="quarter" idx="3"/>
          </p:nvPr>
        </p:nvPicPr>
        <p:blipFill>
          <a:blip r:embed="rId4" cstate="print"/>
          <a:srcRect/>
          <a:stretch>
            <a:fillRect/>
          </a:stretch>
        </p:blipFill>
        <p:spPr>
          <a:xfrm>
            <a:off x="4724400" y="2743200"/>
            <a:ext cx="1939925" cy="2667000"/>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96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0967"/>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096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097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096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4" grpId="0"/>
      <p:bldP spid="4096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381000" y="228600"/>
            <a:ext cx="8229600" cy="715963"/>
          </a:xfrm>
        </p:spPr>
        <p:txBody>
          <a:bodyPr/>
          <a:lstStyle/>
          <a:p>
            <a:pPr eaLnBrk="1" hangingPunct="1"/>
            <a:r>
              <a:rPr lang="en-US" sz="3200" smtClean="0"/>
              <a:t>Efficiency</a:t>
            </a:r>
          </a:p>
        </p:txBody>
      </p:sp>
      <p:sp>
        <p:nvSpPr>
          <p:cNvPr id="43011" name="Rectangle 3"/>
          <p:cNvSpPr>
            <a:spLocks noGrp="1" noChangeArrowheads="1"/>
          </p:cNvSpPr>
          <p:nvPr>
            <p:ph type="body" idx="1"/>
          </p:nvPr>
        </p:nvSpPr>
        <p:spPr>
          <a:xfrm>
            <a:off x="228600" y="838200"/>
            <a:ext cx="8382000" cy="1371600"/>
          </a:xfrm>
        </p:spPr>
        <p:txBody>
          <a:bodyPr/>
          <a:lstStyle/>
          <a:p>
            <a:pPr eaLnBrk="1" hangingPunct="1">
              <a:buFontTx/>
              <a:buNone/>
            </a:pPr>
            <a:r>
              <a:rPr lang="en-US" sz="2000" u="sng" dirty="0" smtClean="0"/>
              <a:t>In reality</a:t>
            </a:r>
            <a:r>
              <a:rPr lang="en-US" sz="2000" dirty="0" smtClean="0"/>
              <a:t>, </a:t>
            </a:r>
            <a:r>
              <a:rPr lang="en-US" sz="2000" dirty="0" smtClean="0">
                <a:solidFill>
                  <a:schemeClr val="accent2"/>
                </a:solidFill>
              </a:rPr>
              <a:t>Work output &lt; Work input</a:t>
            </a:r>
            <a:r>
              <a:rPr lang="en-US" sz="2000" dirty="0" smtClean="0"/>
              <a:t>, because some energy is dissipated as heat – i.e. thermal energy, which is random molecular kinetic energy, not useful. </a:t>
            </a:r>
          </a:p>
          <a:p>
            <a:pPr eaLnBrk="1" hangingPunct="1">
              <a:buFontTx/>
              <a:buNone/>
            </a:pPr>
            <a:endParaRPr lang="en-US" sz="2000" dirty="0" smtClean="0"/>
          </a:p>
          <a:p>
            <a:pPr eaLnBrk="1" hangingPunct="1">
              <a:buFontTx/>
              <a:buNone/>
            </a:pPr>
            <a:r>
              <a:rPr lang="en-US" sz="2000" dirty="0" smtClean="0"/>
              <a:t>Define 	</a:t>
            </a:r>
          </a:p>
        </p:txBody>
      </p:sp>
      <p:grpSp>
        <p:nvGrpSpPr>
          <p:cNvPr id="2" name="Group 9"/>
          <p:cNvGrpSpPr>
            <a:grpSpLocks/>
          </p:cNvGrpSpPr>
          <p:nvPr/>
        </p:nvGrpSpPr>
        <p:grpSpPr bwMode="auto">
          <a:xfrm>
            <a:off x="1828800" y="2057400"/>
            <a:ext cx="4800600" cy="625475"/>
            <a:chOff x="1152" y="1296"/>
            <a:chExt cx="3024" cy="394"/>
          </a:xfrm>
        </p:grpSpPr>
        <p:sp>
          <p:nvSpPr>
            <p:cNvPr id="25607" name="Text Box 4"/>
            <p:cNvSpPr txBox="1">
              <a:spLocks noChangeArrowheads="1"/>
            </p:cNvSpPr>
            <p:nvPr/>
          </p:nvSpPr>
          <p:spPr bwMode="auto">
            <a:xfrm>
              <a:off x="2112" y="1296"/>
              <a:ext cx="2064" cy="250"/>
            </a:xfrm>
            <a:prstGeom prst="rect">
              <a:avLst/>
            </a:prstGeom>
            <a:noFill/>
            <a:ln w="9525">
              <a:noFill/>
              <a:miter lim="800000"/>
              <a:headEnd/>
              <a:tailEnd/>
            </a:ln>
          </p:spPr>
          <p:txBody>
            <a:bodyPr>
              <a:spAutoFit/>
            </a:bodyPr>
            <a:lstStyle/>
            <a:p>
              <a:pPr>
                <a:spcBef>
                  <a:spcPct val="20000"/>
                </a:spcBef>
              </a:pPr>
              <a:r>
                <a:rPr lang="en-US" sz="2000" u="sng"/>
                <a:t>useful energy output</a:t>
              </a:r>
            </a:p>
          </p:txBody>
        </p:sp>
        <p:sp>
          <p:nvSpPr>
            <p:cNvPr id="25608" name="Text Box 5"/>
            <p:cNvSpPr txBox="1">
              <a:spLocks noChangeArrowheads="1"/>
            </p:cNvSpPr>
            <p:nvPr/>
          </p:nvSpPr>
          <p:spPr bwMode="auto">
            <a:xfrm>
              <a:off x="1152" y="1392"/>
              <a:ext cx="1056" cy="250"/>
            </a:xfrm>
            <a:prstGeom prst="rect">
              <a:avLst/>
            </a:prstGeom>
            <a:noFill/>
            <a:ln w="9525">
              <a:noFill/>
              <a:miter lim="800000"/>
              <a:headEnd/>
              <a:tailEnd/>
            </a:ln>
          </p:spPr>
          <p:txBody>
            <a:bodyPr>
              <a:spAutoFit/>
            </a:bodyPr>
            <a:lstStyle/>
            <a:p>
              <a:pPr>
                <a:spcBef>
                  <a:spcPct val="20000"/>
                </a:spcBef>
              </a:pPr>
              <a:r>
                <a:rPr lang="en-US" sz="2000"/>
                <a:t>Efficiency = </a:t>
              </a:r>
            </a:p>
          </p:txBody>
        </p:sp>
        <p:sp>
          <p:nvSpPr>
            <p:cNvPr id="25609" name="Text Box 6"/>
            <p:cNvSpPr txBox="1">
              <a:spLocks noChangeArrowheads="1"/>
            </p:cNvSpPr>
            <p:nvPr/>
          </p:nvSpPr>
          <p:spPr bwMode="auto">
            <a:xfrm>
              <a:off x="2160" y="1440"/>
              <a:ext cx="1488" cy="250"/>
            </a:xfrm>
            <a:prstGeom prst="rect">
              <a:avLst/>
            </a:prstGeom>
            <a:noFill/>
            <a:ln w="9525">
              <a:noFill/>
              <a:miter lim="800000"/>
              <a:headEnd/>
              <a:tailEnd/>
            </a:ln>
          </p:spPr>
          <p:txBody>
            <a:bodyPr>
              <a:spAutoFit/>
            </a:bodyPr>
            <a:lstStyle/>
            <a:p>
              <a:pPr>
                <a:spcBef>
                  <a:spcPct val="50000"/>
                </a:spcBef>
              </a:pPr>
              <a:r>
                <a:rPr lang="en-US" sz="2000" dirty="0"/>
                <a:t>total energy input</a:t>
              </a:r>
            </a:p>
          </p:txBody>
        </p:sp>
      </p:grpSp>
      <p:sp>
        <p:nvSpPr>
          <p:cNvPr id="43016" name="Text Box 8"/>
          <p:cNvSpPr txBox="1">
            <a:spLocks noChangeArrowheads="1"/>
          </p:cNvSpPr>
          <p:nvPr/>
        </p:nvSpPr>
        <p:spPr bwMode="auto">
          <a:xfrm>
            <a:off x="228600" y="3810000"/>
            <a:ext cx="8534400" cy="1463675"/>
          </a:xfrm>
          <a:prstGeom prst="rect">
            <a:avLst/>
          </a:prstGeom>
          <a:noFill/>
          <a:ln w="9525">
            <a:noFill/>
            <a:miter lim="800000"/>
            <a:headEnd/>
            <a:tailEnd/>
          </a:ln>
        </p:spPr>
        <p:txBody>
          <a:bodyPr>
            <a:spAutoFit/>
          </a:bodyPr>
          <a:lstStyle/>
          <a:p>
            <a:pPr>
              <a:spcBef>
                <a:spcPct val="50000"/>
              </a:spcBef>
            </a:pPr>
            <a:r>
              <a:rPr lang="en-US" sz="2000"/>
              <a:t>Eg. Pulley system – much of the input energy goes into thermal energy from friction, with ropes and pulleys turning and rubbing about the axles.</a:t>
            </a:r>
          </a:p>
          <a:p>
            <a:pPr>
              <a:spcBef>
                <a:spcPct val="50000"/>
              </a:spcBef>
            </a:pPr>
            <a:r>
              <a:rPr lang="en-US" sz="2000"/>
              <a:t>Say you put in 100 J of work but the output is only 40 J. Then efficiency = 40%.</a:t>
            </a:r>
          </a:p>
        </p:txBody>
      </p:sp>
      <p:sp>
        <p:nvSpPr>
          <p:cNvPr id="43018" name="Rectangle 10"/>
          <p:cNvSpPr>
            <a:spLocks noChangeArrowheads="1"/>
          </p:cNvSpPr>
          <p:nvPr/>
        </p:nvSpPr>
        <p:spPr bwMode="auto">
          <a:xfrm>
            <a:off x="1524000" y="1905000"/>
            <a:ext cx="5791200" cy="11430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3011">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30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6" grpId="0"/>
      <p:bldP spid="4301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28600"/>
            <a:ext cx="8229600" cy="792163"/>
          </a:xfrm>
        </p:spPr>
        <p:txBody>
          <a:bodyPr/>
          <a:lstStyle/>
          <a:p>
            <a:pPr eaLnBrk="1" hangingPunct="1"/>
            <a:r>
              <a:rPr lang="en-US" sz="3200" u="sng" smtClean="0"/>
              <a:t>Comparing kinetic energy and momentum</a:t>
            </a:r>
          </a:p>
        </p:txBody>
      </p:sp>
      <p:sp>
        <p:nvSpPr>
          <p:cNvPr id="48131" name="Rectangle 3"/>
          <p:cNvSpPr>
            <a:spLocks noGrp="1" noChangeArrowheads="1"/>
          </p:cNvSpPr>
          <p:nvPr>
            <p:ph type="body" idx="1"/>
          </p:nvPr>
        </p:nvSpPr>
        <p:spPr>
          <a:xfrm>
            <a:off x="381000" y="1066800"/>
            <a:ext cx="8229600" cy="5410200"/>
          </a:xfrm>
        </p:spPr>
        <p:txBody>
          <a:bodyPr/>
          <a:lstStyle/>
          <a:p>
            <a:pPr eaLnBrk="1" hangingPunct="1">
              <a:lnSpc>
                <a:spcPct val="90000"/>
              </a:lnSpc>
            </a:pPr>
            <a:r>
              <a:rPr lang="en-US" sz="2400" dirty="0" smtClean="0"/>
              <a:t>Both are a measure of motion, and both are bigger when things go faster, and when things are heavier.</a:t>
            </a:r>
          </a:p>
          <a:p>
            <a:pPr eaLnBrk="1" hangingPunct="1">
              <a:lnSpc>
                <a:spcPct val="90000"/>
              </a:lnSpc>
              <a:buFontTx/>
              <a:buNone/>
            </a:pPr>
            <a:endParaRPr lang="en-US" sz="2400" dirty="0" smtClean="0"/>
          </a:p>
          <a:p>
            <a:pPr eaLnBrk="1" hangingPunct="1">
              <a:lnSpc>
                <a:spcPct val="90000"/>
              </a:lnSpc>
            </a:pPr>
            <a:r>
              <a:rPr lang="en-US" sz="2400" dirty="0" smtClean="0">
                <a:solidFill>
                  <a:srgbClr val="00B0F0"/>
                </a:solidFill>
              </a:rPr>
              <a:t>Differences:  </a:t>
            </a:r>
            <a:r>
              <a:rPr lang="en-US" sz="2400" dirty="0" smtClean="0"/>
              <a:t>	</a:t>
            </a:r>
          </a:p>
          <a:p>
            <a:pPr lvl="1" eaLnBrk="1" hangingPunct="1">
              <a:lnSpc>
                <a:spcPct val="90000"/>
              </a:lnSpc>
            </a:pPr>
            <a:r>
              <a:rPr lang="en-US" sz="2400" dirty="0" smtClean="0"/>
              <a:t>momentum is a vector, with direction, whereas KE is a scalar, always greater or equal to 0. </a:t>
            </a:r>
          </a:p>
          <a:p>
            <a:pPr lvl="1" eaLnBrk="1" hangingPunct="1">
              <a:lnSpc>
                <a:spcPct val="90000"/>
              </a:lnSpc>
            </a:pPr>
            <a:r>
              <a:rPr lang="en-US" sz="2400" dirty="0" smtClean="0"/>
              <a:t>Also, momentum is always conserved in a collision, whereas KE is not</a:t>
            </a:r>
          </a:p>
          <a:p>
            <a:pPr lvl="1" eaLnBrk="1" hangingPunct="1">
              <a:lnSpc>
                <a:spcPct val="90000"/>
              </a:lnSpc>
            </a:pPr>
            <a:r>
              <a:rPr lang="en-US" sz="2400" dirty="0" smtClean="0"/>
              <a:t>Momentum scales with speed as </a:t>
            </a:r>
            <a:r>
              <a:rPr lang="en-US" sz="2400" i="1" dirty="0" smtClean="0"/>
              <a:t>v</a:t>
            </a:r>
            <a:r>
              <a:rPr lang="en-US" sz="2400" dirty="0" smtClean="0"/>
              <a:t>, however KE scales as</a:t>
            </a:r>
            <a:r>
              <a:rPr lang="en-US" sz="2400" i="1" dirty="0" smtClean="0"/>
              <a:t> v</a:t>
            </a:r>
            <a:r>
              <a:rPr lang="en-US" sz="2400" i="1" baseline="30000" dirty="0" smtClean="0"/>
              <a:t>2</a:t>
            </a:r>
            <a:endParaRPr lang="en-US" sz="2400" dirty="0" smtClean="0"/>
          </a:p>
          <a:p>
            <a:pPr lvl="1" eaLnBrk="1" hangingPunct="1">
              <a:lnSpc>
                <a:spcPct val="90000"/>
              </a:lnSpc>
            </a:pPr>
            <a:r>
              <a:rPr lang="en-US" sz="2400" dirty="0" smtClean="0"/>
              <a:t>The change in momentum is determined by impulse imparted on the object, whereas change in KE is determined by the work done on it. </a:t>
            </a:r>
          </a:p>
          <a:p>
            <a:pPr lvl="1" eaLnBrk="1" hangingPunct="1">
              <a:lnSpc>
                <a:spcPct val="90000"/>
              </a:lnSpc>
              <a:buFontTx/>
              <a:buNone/>
            </a:pP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813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8131">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8131">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48131">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4813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4"/>
          <p:cNvSpPr>
            <a:spLocks noChangeArrowheads="1"/>
          </p:cNvSpPr>
          <p:nvPr/>
        </p:nvSpPr>
        <p:spPr bwMode="auto">
          <a:xfrm>
            <a:off x="228600" y="304800"/>
            <a:ext cx="8686800" cy="5203825"/>
          </a:xfrm>
          <a:prstGeom prst="rect">
            <a:avLst/>
          </a:prstGeom>
          <a:noFill/>
          <a:ln w="9525">
            <a:noFill/>
            <a:miter lim="800000"/>
            <a:headEnd/>
            <a:tailEnd/>
          </a:ln>
        </p:spPr>
        <p:txBody>
          <a:bodyPr>
            <a:spAutoFit/>
          </a:bodyPr>
          <a:lstStyle/>
          <a:p>
            <a:pPr>
              <a:buFontTx/>
              <a:buChar char="•"/>
            </a:pPr>
            <a:r>
              <a:rPr lang="en-US"/>
              <a:t> </a:t>
            </a:r>
            <a:r>
              <a:rPr lang="en-US" sz="2400" u="sng"/>
              <a:t>Example:</a:t>
            </a:r>
            <a:r>
              <a:rPr lang="en-US" sz="2400"/>
              <a:t> You’re standing on a log while a friend tries to knock you off by throwing balls to you. Should you try to catch the ball, or let it bounce off you, in order to try not to fall off the log?</a:t>
            </a:r>
          </a:p>
          <a:p>
            <a:r>
              <a:rPr lang="en-US" sz="2400" i="1"/>
              <a:t>(analyze in terms of change in momentum)</a:t>
            </a:r>
          </a:p>
          <a:p>
            <a:endParaRPr lang="en-US" sz="2400" i="1"/>
          </a:p>
          <a:p>
            <a:endParaRPr lang="en-US" sz="2400" i="1"/>
          </a:p>
          <a:p>
            <a:r>
              <a:rPr lang="en-US" sz="2400">
                <a:solidFill>
                  <a:srgbClr val="993366"/>
                </a:solidFill>
              </a:rPr>
              <a:t>If you catch the ball, ball changes its mom. from </a:t>
            </a:r>
            <a:r>
              <a:rPr lang="en-US" sz="2400" i="1">
                <a:solidFill>
                  <a:srgbClr val="993366"/>
                </a:solidFill>
              </a:rPr>
              <a:t>mv</a:t>
            </a:r>
            <a:r>
              <a:rPr lang="en-US" sz="2400">
                <a:solidFill>
                  <a:srgbClr val="993366"/>
                </a:solidFill>
              </a:rPr>
              <a:t> to </a:t>
            </a:r>
            <a:r>
              <a:rPr lang="en-US" sz="2400" i="1">
                <a:solidFill>
                  <a:srgbClr val="993366"/>
                </a:solidFill>
              </a:rPr>
              <a:t>0. </a:t>
            </a:r>
          </a:p>
          <a:p>
            <a:endParaRPr lang="en-US" sz="2400">
              <a:solidFill>
                <a:srgbClr val="993366"/>
              </a:solidFill>
            </a:endParaRPr>
          </a:p>
          <a:p>
            <a:r>
              <a:rPr lang="en-US" sz="2400">
                <a:solidFill>
                  <a:srgbClr val="993366"/>
                </a:solidFill>
              </a:rPr>
              <a:t>Whereas, if you let it bounce off you, ball reverses direction of momentum, so change in momentum is twice as large.</a:t>
            </a:r>
          </a:p>
          <a:p>
            <a:endParaRPr lang="en-US" sz="2400">
              <a:solidFill>
                <a:srgbClr val="993366"/>
              </a:solidFill>
            </a:endParaRPr>
          </a:p>
          <a:p>
            <a:r>
              <a:rPr lang="en-US" sz="2400">
                <a:solidFill>
                  <a:srgbClr val="993366"/>
                </a:solidFill>
              </a:rPr>
              <a:t>So it’s better to try to catch it, as there is less change. </a:t>
            </a:r>
          </a:p>
          <a:p>
            <a:endParaRPr lang="en-US" sz="2400">
              <a:solidFill>
                <a:srgbClr val="993366"/>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0180">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01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body" sz="half" idx="1"/>
          </p:nvPr>
        </p:nvSpPr>
        <p:spPr>
          <a:xfrm>
            <a:off x="304800" y="533400"/>
            <a:ext cx="8077200" cy="1447800"/>
          </a:xfrm>
        </p:spPr>
        <p:txBody>
          <a:bodyPr/>
          <a:lstStyle/>
          <a:p>
            <a:pPr eaLnBrk="1" hangingPunct="1"/>
            <a:r>
              <a:rPr lang="en-US" sz="2400" smtClean="0"/>
              <a:t>That example has similar physics to one in your book – metal vs rubber bullet on a wooden block (or a person </a:t>
            </a:r>
            <a:r>
              <a:rPr lang="en-US" sz="2400" smtClean="0">
                <a:sym typeface="Wingdings" pitchFamily="2" charset="2"/>
              </a:rPr>
              <a:t> ). The rubber bullet tends to bounce off, whereas the metal bullet penetrates.</a:t>
            </a:r>
          </a:p>
        </p:txBody>
      </p:sp>
      <p:pic>
        <p:nvPicPr>
          <p:cNvPr id="63492" name="Picture 4" descr="07-19Figure_FIG"/>
          <p:cNvPicPr>
            <a:picLocks noGrp="1" noChangeAspect="1" noChangeArrowheads="1"/>
          </p:cNvPicPr>
          <p:nvPr>
            <p:ph sz="half" idx="2"/>
          </p:nvPr>
        </p:nvPicPr>
        <p:blipFill>
          <a:blip r:embed="rId3"/>
          <a:srcRect/>
          <a:stretch>
            <a:fillRect/>
          </a:stretch>
        </p:blipFill>
        <p:spPr>
          <a:xfrm>
            <a:off x="5275263" y="2362200"/>
            <a:ext cx="3868737" cy="3962400"/>
          </a:xfrm>
          <a:noFill/>
        </p:spPr>
      </p:pic>
      <p:sp>
        <p:nvSpPr>
          <p:cNvPr id="63493" name="Text Box 5"/>
          <p:cNvSpPr txBox="1">
            <a:spLocks noChangeArrowheads="1"/>
          </p:cNvSpPr>
          <p:nvPr/>
        </p:nvSpPr>
        <p:spPr bwMode="auto">
          <a:xfrm>
            <a:off x="228600" y="2362200"/>
            <a:ext cx="5257800" cy="3933384"/>
          </a:xfrm>
          <a:prstGeom prst="rect">
            <a:avLst/>
          </a:prstGeom>
          <a:noFill/>
          <a:ln w="9525">
            <a:noFill/>
            <a:miter lim="800000"/>
            <a:headEnd/>
            <a:tailEnd/>
          </a:ln>
        </p:spPr>
        <p:txBody>
          <a:bodyPr wrap="square">
            <a:spAutoFit/>
          </a:bodyPr>
          <a:lstStyle/>
          <a:p>
            <a:pPr>
              <a:spcBef>
                <a:spcPct val="20000"/>
              </a:spcBef>
            </a:pPr>
            <a:r>
              <a:rPr lang="en-US" sz="2400" dirty="0"/>
              <a:t>For rubber bullet, the change in mom. and the impulse, is greater: if it bounces back elastically, the change is </a:t>
            </a:r>
            <a:r>
              <a:rPr lang="en-US" sz="2400" dirty="0" smtClean="0"/>
              <a:t>2x </a:t>
            </a:r>
            <a:r>
              <a:rPr lang="en-US" sz="2400" dirty="0"/>
              <a:t>that </a:t>
            </a:r>
            <a:r>
              <a:rPr lang="en-US" sz="2400" dirty="0" smtClean="0"/>
              <a:t>for </a:t>
            </a:r>
            <a:r>
              <a:rPr lang="en-US" sz="2400" dirty="0"/>
              <a:t>the metal bullet. </a:t>
            </a:r>
            <a:endParaRPr lang="en-US" sz="2400" dirty="0" smtClean="0"/>
          </a:p>
          <a:p>
            <a:pPr>
              <a:spcBef>
                <a:spcPct val="20000"/>
              </a:spcBef>
            </a:pPr>
            <a:endParaRPr lang="en-US" sz="2400" dirty="0"/>
          </a:p>
          <a:p>
            <a:pPr>
              <a:spcBef>
                <a:spcPct val="20000"/>
              </a:spcBef>
            </a:pPr>
            <a:r>
              <a:rPr lang="en-US" sz="2400" dirty="0"/>
              <a:t>Because it does not penetrate, </a:t>
            </a:r>
            <a:r>
              <a:rPr lang="en-US" sz="2400" dirty="0" smtClean="0"/>
              <a:t>it </a:t>
            </a:r>
            <a:r>
              <a:rPr lang="en-US" sz="2400" dirty="0"/>
              <a:t>does little damage – very little (none if elastic) change in its KE. Whereas the metal bullet comes to rest and all its KE becomes heat – so damage…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6349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3492"/>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63493">
                                            <p:txEl>
                                              <p:pRg st="0" end="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349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81000" y="76200"/>
            <a:ext cx="8382000" cy="792163"/>
          </a:xfrm>
        </p:spPr>
        <p:txBody>
          <a:bodyPr/>
          <a:lstStyle/>
          <a:p>
            <a:pPr eaLnBrk="1" hangingPunct="1"/>
            <a:r>
              <a:rPr lang="en-US" sz="3200" u="sng" smtClean="0"/>
              <a:t>Sources of energy</a:t>
            </a:r>
          </a:p>
        </p:txBody>
      </p:sp>
      <p:sp>
        <p:nvSpPr>
          <p:cNvPr id="51203" name="Rectangle 3"/>
          <p:cNvSpPr>
            <a:spLocks noGrp="1" noChangeArrowheads="1"/>
          </p:cNvSpPr>
          <p:nvPr>
            <p:ph type="body" idx="1"/>
          </p:nvPr>
        </p:nvSpPr>
        <p:spPr>
          <a:xfrm>
            <a:off x="457200" y="762000"/>
            <a:ext cx="8686800" cy="1143000"/>
          </a:xfrm>
        </p:spPr>
        <p:txBody>
          <a:bodyPr/>
          <a:lstStyle/>
          <a:p>
            <a:pPr eaLnBrk="1" hangingPunct="1"/>
            <a:r>
              <a:rPr lang="en-US" sz="2000" dirty="0" smtClean="0"/>
              <a:t>Except for nuclear, and geothermal power, source of our energy is ultimately </a:t>
            </a:r>
            <a:r>
              <a:rPr lang="en-US" sz="2000" dirty="0" smtClean="0">
                <a:solidFill>
                  <a:srgbClr val="00B050"/>
                </a:solidFill>
              </a:rPr>
              <a:t>the </a:t>
            </a:r>
            <a:r>
              <a:rPr lang="en-US" sz="2000" b="1" dirty="0" smtClean="0">
                <a:solidFill>
                  <a:srgbClr val="00B050"/>
                </a:solidFill>
              </a:rPr>
              <a:t>sun</a:t>
            </a:r>
            <a:r>
              <a:rPr lang="en-US" sz="2000" dirty="0" smtClean="0"/>
              <a:t>: </a:t>
            </a:r>
            <a:r>
              <a:rPr lang="en-US" sz="2000" dirty="0" err="1" smtClean="0"/>
              <a:t>eg</a:t>
            </a:r>
            <a:r>
              <a:rPr lang="en-US" sz="2000" dirty="0" smtClean="0"/>
              <a:t>. Gas, wood, coal, petroleum combustion – all these come from plants, which used sun’s radiant energy in photosynthesis. </a:t>
            </a:r>
          </a:p>
        </p:txBody>
      </p:sp>
      <p:sp>
        <p:nvSpPr>
          <p:cNvPr id="51204" name="Text Box 4"/>
          <p:cNvSpPr txBox="1">
            <a:spLocks noChangeArrowheads="1"/>
          </p:cNvSpPr>
          <p:nvPr/>
        </p:nvSpPr>
        <p:spPr bwMode="auto">
          <a:xfrm>
            <a:off x="304800" y="2209800"/>
            <a:ext cx="8610600" cy="707886"/>
          </a:xfrm>
          <a:prstGeom prst="rect">
            <a:avLst/>
          </a:prstGeom>
          <a:noFill/>
          <a:ln w="9525">
            <a:noFill/>
            <a:miter lim="800000"/>
            <a:headEnd/>
            <a:tailEnd/>
          </a:ln>
        </p:spPr>
        <p:txBody>
          <a:bodyPr>
            <a:spAutoFit/>
          </a:bodyPr>
          <a:lstStyle/>
          <a:p>
            <a:pPr>
              <a:spcBef>
                <a:spcPct val="50000"/>
              </a:spcBef>
            </a:pPr>
            <a:r>
              <a:rPr lang="en-US" sz="2000" dirty="0"/>
              <a:t>Also, sun is responsible for energy in photovoltaic cells in solar-powered panels</a:t>
            </a:r>
            <a:r>
              <a:rPr lang="en-US" sz="2000" dirty="0" smtClean="0"/>
              <a:t>, </a:t>
            </a:r>
            <a:r>
              <a:rPr lang="en-US" sz="2000" dirty="0"/>
              <a:t>and in generating electricity (see earlier, hydropower) </a:t>
            </a:r>
          </a:p>
        </p:txBody>
      </p:sp>
      <p:sp>
        <p:nvSpPr>
          <p:cNvPr id="51205" name="Text Box 5"/>
          <p:cNvSpPr txBox="1">
            <a:spLocks noChangeArrowheads="1"/>
          </p:cNvSpPr>
          <p:nvPr/>
        </p:nvSpPr>
        <p:spPr bwMode="auto">
          <a:xfrm>
            <a:off x="381000" y="3200400"/>
            <a:ext cx="8229600" cy="708025"/>
          </a:xfrm>
          <a:prstGeom prst="rect">
            <a:avLst/>
          </a:prstGeom>
          <a:noFill/>
          <a:ln w="9525">
            <a:noFill/>
            <a:miter lim="800000"/>
            <a:headEnd/>
            <a:tailEnd/>
          </a:ln>
        </p:spPr>
        <p:txBody>
          <a:bodyPr>
            <a:spAutoFit/>
          </a:bodyPr>
          <a:lstStyle/>
          <a:p>
            <a:pPr>
              <a:spcBef>
                <a:spcPct val="50000"/>
              </a:spcBef>
            </a:pPr>
            <a:r>
              <a:rPr lang="en-US" sz="2000" dirty="0"/>
              <a:t>Wind power, in a sense comes from sun too, since wind is due to unequal warming of Earth’s surface. Harder for us to control.</a:t>
            </a:r>
          </a:p>
        </p:txBody>
      </p:sp>
      <p:sp>
        <p:nvSpPr>
          <p:cNvPr id="51206" name="Text Box 6"/>
          <p:cNvSpPr txBox="1">
            <a:spLocks noChangeArrowheads="1"/>
          </p:cNvSpPr>
          <p:nvPr/>
        </p:nvSpPr>
        <p:spPr bwMode="auto">
          <a:xfrm>
            <a:off x="304800" y="4419600"/>
            <a:ext cx="8458200" cy="1463675"/>
          </a:xfrm>
          <a:prstGeom prst="rect">
            <a:avLst/>
          </a:prstGeom>
          <a:noFill/>
          <a:ln w="9525">
            <a:noFill/>
            <a:miter lim="800000"/>
            <a:headEnd/>
            <a:tailEnd/>
          </a:ln>
        </p:spPr>
        <p:txBody>
          <a:bodyPr>
            <a:spAutoFit/>
          </a:bodyPr>
          <a:lstStyle/>
          <a:p>
            <a:pPr>
              <a:spcBef>
                <a:spcPct val="50000"/>
              </a:spcBef>
              <a:buFontTx/>
              <a:buChar char="•"/>
            </a:pPr>
            <a:r>
              <a:rPr lang="en-US" b="1" dirty="0"/>
              <a:t> </a:t>
            </a:r>
            <a:r>
              <a:rPr lang="en-US" sz="2000" b="1" dirty="0">
                <a:solidFill>
                  <a:srgbClr val="00B050"/>
                </a:solidFill>
              </a:rPr>
              <a:t>Nuclear power </a:t>
            </a:r>
            <a:r>
              <a:rPr lang="en-US" sz="2000" dirty="0"/>
              <a:t>-  uranium, plutonium, very powerful. Fears of radiation leakage have limited its growth. </a:t>
            </a:r>
          </a:p>
          <a:p>
            <a:pPr>
              <a:spcBef>
                <a:spcPct val="50000"/>
              </a:spcBef>
            </a:pPr>
            <a:r>
              <a:rPr lang="en-US" sz="2000" dirty="0"/>
              <a:t>Note that the earth’s core is so hot because of naturally occurring nuclear radioactive decay!</a:t>
            </a:r>
          </a:p>
        </p:txBody>
      </p:sp>
      <p:sp>
        <p:nvSpPr>
          <p:cNvPr id="51207" name="Text Box 7"/>
          <p:cNvSpPr txBox="1">
            <a:spLocks noChangeArrowheads="1"/>
          </p:cNvSpPr>
          <p:nvPr/>
        </p:nvSpPr>
        <p:spPr bwMode="auto">
          <a:xfrm>
            <a:off x="304800" y="5867400"/>
            <a:ext cx="8382000" cy="701675"/>
          </a:xfrm>
          <a:prstGeom prst="rect">
            <a:avLst/>
          </a:prstGeom>
          <a:noFill/>
          <a:ln w="9525">
            <a:noFill/>
            <a:miter lim="800000"/>
            <a:headEnd/>
            <a:tailEnd/>
          </a:ln>
        </p:spPr>
        <p:txBody>
          <a:bodyPr>
            <a:spAutoFit/>
          </a:bodyPr>
          <a:lstStyle/>
          <a:p>
            <a:pPr>
              <a:spcBef>
                <a:spcPct val="50000"/>
              </a:spcBef>
              <a:buFontTx/>
              <a:buChar char="•"/>
            </a:pPr>
            <a:r>
              <a:rPr lang="en-US" b="1" dirty="0">
                <a:solidFill>
                  <a:srgbClr val="00B050"/>
                </a:solidFill>
              </a:rPr>
              <a:t> </a:t>
            </a:r>
            <a:r>
              <a:rPr lang="en-US" sz="2000" b="1" dirty="0">
                <a:solidFill>
                  <a:srgbClr val="00B050"/>
                </a:solidFill>
              </a:rPr>
              <a:t>Geothermal</a:t>
            </a:r>
            <a:r>
              <a:rPr lang="en-US" sz="2000" dirty="0">
                <a:solidFill>
                  <a:srgbClr val="00B050"/>
                </a:solidFill>
              </a:rPr>
              <a:t> </a:t>
            </a:r>
            <a:r>
              <a:rPr lang="en-US" sz="2000" dirty="0"/>
              <a:t>energy – from underground reservoirs of hot water, so often in volcanic lands</a:t>
            </a:r>
            <a:r>
              <a:rPr lang="en-US" dirty="0"/>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0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0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0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build="p"/>
      <p:bldP spid="51204" grpId="0"/>
      <p:bldP spid="51205" grpId="0"/>
      <p:bldP spid="51206" grpId="0"/>
      <p:bldP spid="51207"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Text Box 4"/>
          <p:cNvSpPr txBox="1">
            <a:spLocks noChangeArrowheads="1"/>
          </p:cNvSpPr>
          <p:nvPr/>
        </p:nvSpPr>
        <p:spPr bwMode="auto">
          <a:xfrm>
            <a:off x="1600200" y="427038"/>
            <a:ext cx="6019800" cy="396875"/>
          </a:xfrm>
          <a:prstGeom prst="rect">
            <a:avLst/>
          </a:prstGeom>
          <a:solidFill>
            <a:schemeClr val="bg1"/>
          </a:solidFill>
          <a:ln w="9525">
            <a:noFill/>
            <a:miter lim="800000"/>
            <a:headEnd/>
            <a:tailEnd/>
          </a:ln>
        </p:spPr>
        <p:txBody>
          <a:bodyPr>
            <a:spAutoFit/>
          </a:bodyPr>
          <a:lstStyle/>
          <a:p>
            <a:pPr algn="ctr">
              <a:spcBef>
                <a:spcPct val="50000"/>
              </a:spcBef>
            </a:pPr>
            <a:r>
              <a:rPr lang="en-US" sz="2000" b="1"/>
              <a:t>Extra Question </a:t>
            </a:r>
          </a:p>
        </p:txBody>
      </p:sp>
      <p:sp>
        <p:nvSpPr>
          <p:cNvPr id="2" name="Content Placeholder 1"/>
          <p:cNvSpPr>
            <a:spLocks noGrp="1"/>
          </p:cNvSpPr>
          <p:nvPr>
            <p:ph/>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152400"/>
            <a:ext cx="8229600" cy="914400"/>
          </a:xfrm>
        </p:spPr>
        <p:txBody>
          <a:bodyPr/>
          <a:lstStyle/>
          <a:p>
            <a:pPr eaLnBrk="1" hangingPunct="1"/>
            <a:r>
              <a:rPr lang="en-US" sz="3200" dirty="0" smtClean="0"/>
              <a:t>Let’s start with closely related concept: Work</a:t>
            </a:r>
          </a:p>
        </p:txBody>
      </p:sp>
      <p:sp>
        <p:nvSpPr>
          <p:cNvPr id="3075" name="Rectangle 3"/>
          <p:cNvSpPr>
            <a:spLocks noGrp="1" noChangeArrowheads="1"/>
          </p:cNvSpPr>
          <p:nvPr>
            <p:ph type="body" sz="half" idx="1"/>
          </p:nvPr>
        </p:nvSpPr>
        <p:spPr>
          <a:xfrm>
            <a:off x="685800" y="1219200"/>
            <a:ext cx="7848600" cy="1371600"/>
          </a:xfrm>
        </p:spPr>
        <p:txBody>
          <a:bodyPr/>
          <a:lstStyle/>
          <a:p>
            <a:pPr algn="ctr" eaLnBrk="1" hangingPunct="1">
              <a:buFontTx/>
              <a:buNone/>
            </a:pPr>
            <a:r>
              <a:rPr lang="en-US" sz="1600" dirty="0" smtClean="0"/>
              <a:t> </a:t>
            </a:r>
            <a:r>
              <a:rPr lang="en-US" sz="2000" b="1" dirty="0" smtClean="0"/>
              <a:t>Work = force x distance</a:t>
            </a:r>
          </a:p>
          <a:p>
            <a:pPr algn="ctr" eaLnBrk="1" hangingPunct="1">
              <a:buFontTx/>
              <a:buNone/>
            </a:pPr>
            <a:r>
              <a:rPr lang="en-US" sz="2000" b="1" i="1" dirty="0" smtClean="0">
                <a:solidFill>
                  <a:srgbClr val="00B050"/>
                </a:solidFill>
              </a:rPr>
              <a:t>W = </a:t>
            </a:r>
            <a:r>
              <a:rPr lang="en-US" sz="2000" b="1" i="1" dirty="0" err="1" smtClean="0">
                <a:solidFill>
                  <a:srgbClr val="00B050"/>
                </a:solidFill>
              </a:rPr>
              <a:t>Fd</a:t>
            </a:r>
            <a:endParaRPr lang="en-US" sz="2000" b="1" i="1" dirty="0" smtClean="0">
              <a:solidFill>
                <a:srgbClr val="00B050"/>
              </a:solidFill>
            </a:endParaRPr>
          </a:p>
        </p:txBody>
      </p:sp>
      <p:sp>
        <p:nvSpPr>
          <p:cNvPr id="3076" name="Text Box 4"/>
          <p:cNvSpPr txBox="1">
            <a:spLocks noChangeArrowheads="1"/>
          </p:cNvSpPr>
          <p:nvPr/>
        </p:nvSpPr>
        <p:spPr bwMode="auto">
          <a:xfrm>
            <a:off x="228600" y="2133600"/>
            <a:ext cx="8153400" cy="701675"/>
          </a:xfrm>
          <a:prstGeom prst="rect">
            <a:avLst/>
          </a:prstGeom>
          <a:noFill/>
          <a:ln w="9525">
            <a:noFill/>
            <a:miter lim="800000"/>
            <a:headEnd/>
            <a:tailEnd/>
          </a:ln>
        </p:spPr>
        <p:txBody>
          <a:bodyPr>
            <a:spAutoFit/>
          </a:bodyPr>
          <a:lstStyle/>
          <a:p>
            <a:pPr>
              <a:spcBef>
                <a:spcPct val="50000"/>
              </a:spcBef>
            </a:pPr>
            <a:r>
              <a:rPr lang="en-US" sz="2000"/>
              <a:t>( c.f. Impulse, last class, which was force x time. A different measure of the “effectiveness” of the force)</a:t>
            </a:r>
          </a:p>
        </p:txBody>
      </p:sp>
      <p:sp>
        <p:nvSpPr>
          <p:cNvPr id="3077" name="Text Box 5"/>
          <p:cNvSpPr txBox="1">
            <a:spLocks noChangeArrowheads="1"/>
          </p:cNvSpPr>
          <p:nvPr/>
        </p:nvSpPr>
        <p:spPr bwMode="auto">
          <a:xfrm>
            <a:off x="304800" y="2994025"/>
            <a:ext cx="8686800" cy="1477328"/>
          </a:xfrm>
          <a:prstGeom prst="rect">
            <a:avLst/>
          </a:prstGeom>
          <a:noFill/>
          <a:ln w="9525">
            <a:noFill/>
            <a:miter lim="800000"/>
            <a:headEnd/>
            <a:tailEnd/>
          </a:ln>
        </p:spPr>
        <p:txBody>
          <a:bodyPr>
            <a:spAutoFit/>
          </a:bodyPr>
          <a:lstStyle/>
          <a:p>
            <a:pPr>
              <a:spcBef>
                <a:spcPct val="50000"/>
              </a:spcBef>
            </a:pPr>
            <a:r>
              <a:rPr lang="en-US" sz="2400" i="1" dirty="0">
                <a:solidFill>
                  <a:schemeClr val="accent2"/>
                </a:solidFill>
              </a:rPr>
              <a:t>Note this may differ from everyday notion of what work is</a:t>
            </a:r>
            <a:r>
              <a:rPr lang="en-US" sz="2400" i="1" dirty="0" smtClean="0">
                <a:solidFill>
                  <a:schemeClr val="accent2"/>
                </a:solidFill>
              </a:rPr>
              <a:t>!</a:t>
            </a:r>
          </a:p>
          <a:p>
            <a:pPr>
              <a:spcBef>
                <a:spcPct val="50000"/>
              </a:spcBef>
            </a:pPr>
            <a:r>
              <a:rPr lang="en-US" sz="2000" i="1" dirty="0" smtClean="0">
                <a:solidFill>
                  <a:schemeClr val="accent2"/>
                </a:solidFill>
              </a:rPr>
              <a:t>Here, we speak of work done on an object.</a:t>
            </a:r>
          </a:p>
          <a:p>
            <a:pPr>
              <a:spcBef>
                <a:spcPct val="50000"/>
              </a:spcBef>
            </a:pPr>
            <a:endParaRPr lang="en-US" sz="2400" i="1" dirty="0">
              <a:solidFill>
                <a:schemeClr val="accent2"/>
              </a:solidFill>
            </a:endParaRPr>
          </a:p>
        </p:txBody>
      </p:sp>
      <p:sp>
        <p:nvSpPr>
          <p:cNvPr id="3078" name="Text Box 6"/>
          <p:cNvSpPr txBox="1">
            <a:spLocks noChangeArrowheads="1"/>
          </p:cNvSpPr>
          <p:nvPr/>
        </p:nvSpPr>
        <p:spPr bwMode="auto">
          <a:xfrm>
            <a:off x="228600" y="4267200"/>
            <a:ext cx="8763000" cy="22256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Weight-lifting </a:t>
            </a:r>
          </a:p>
          <a:p>
            <a:pPr>
              <a:spcBef>
                <a:spcPct val="50000"/>
              </a:spcBef>
            </a:pPr>
            <a:r>
              <a:rPr lang="en-US" sz="2000" dirty="0"/>
              <a:t>If I lift a weight up above my head, I do work: I exert a force, moving the weight a distance = height. Lifting it twice as high, I do twice as much work.</a:t>
            </a:r>
          </a:p>
          <a:p>
            <a:pPr>
              <a:spcBef>
                <a:spcPct val="50000"/>
              </a:spcBef>
            </a:pPr>
            <a:r>
              <a:rPr lang="en-US" sz="2000" dirty="0"/>
              <a:t>But if I am just holding the weight up above my head,  I do zero work on the weight, as it is not moved (d=0). (I get tired due to work done on my muscles contracting and expanding, but no work is done </a:t>
            </a:r>
            <a:r>
              <a:rPr lang="en-US" sz="2000" i="1" dirty="0"/>
              <a:t>on the weight)</a:t>
            </a:r>
          </a:p>
        </p:txBody>
      </p:sp>
      <p:sp>
        <p:nvSpPr>
          <p:cNvPr id="3079" name="Rectangle 7"/>
          <p:cNvSpPr>
            <a:spLocks noChangeArrowheads="1"/>
          </p:cNvSpPr>
          <p:nvPr/>
        </p:nvSpPr>
        <p:spPr bwMode="auto">
          <a:xfrm>
            <a:off x="3124200" y="1066800"/>
            <a:ext cx="3276600" cy="990600"/>
          </a:xfrm>
          <a:prstGeom prst="rect">
            <a:avLst/>
          </a:prstGeom>
          <a:no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7" grpId="0"/>
      <p:bldP spid="307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3" name="TextBox 6"/>
          <p:cNvSpPr txBox="1">
            <a:spLocks noChangeArrowheads="1"/>
          </p:cNvSpPr>
          <p:nvPr/>
        </p:nvSpPr>
        <p:spPr bwMode="auto">
          <a:xfrm>
            <a:off x="481013" y="508000"/>
            <a:ext cx="2667000" cy="461963"/>
          </a:xfrm>
          <a:prstGeom prst="rect">
            <a:avLst/>
          </a:prstGeom>
          <a:noFill/>
          <a:ln w="9525">
            <a:noFill/>
            <a:miter lim="800000"/>
            <a:headEnd/>
            <a:tailEnd/>
          </a:ln>
        </p:spPr>
        <p:txBody>
          <a:bodyPr>
            <a:spAutoFit/>
          </a:bodyPr>
          <a:lstStyle/>
          <a:p>
            <a:r>
              <a:rPr lang="en-US" sz="2400" b="1" u="sng"/>
              <a:t>Clicker Question</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0"/>
            <a:ext cx="8001000" cy="884238"/>
          </a:xfrm>
        </p:spPr>
        <p:txBody>
          <a:bodyPr/>
          <a:lstStyle/>
          <a:p>
            <a:pPr eaLnBrk="1" hangingPunct="1"/>
            <a:r>
              <a:rPr lang="en-US" sz="3200" u="sng" dirty="0" smtClean="0"/>
              <a:t>Power</a:t>
            </a:r>
          </a:p>
        </p:txBody>
      </p:sp>
      <p:sp>
        <p:nvSpPr>
          <p:cNvPr id="5123" name="Rectangle 3"/>
          <p:cNvSpPr>
            <a:spLocks noGrp="1" noChangeArrowheads="1"/>
          </p:cNvSpPr>
          <p:nvPr>
            <p:ph type="body" idx="1"/>
          </p:nvPr>
        </p:nvSpPr>
        <p:spPr>
          <a:xfrm>
            <a:off x="304800" y="762000"/>
            <a:ext cx="8153400" cy="1143000"/>
          </a:xfrm>
        </p:spPr>
        <p:txBody>
          <a:bodyPr/>
          <a:lstStyle/>
          <a:p>
            <a:pPr eaLnBrk="1" hangingPunct="1">
              <a:lnSpc>
                <a:spcPct val="90000"/>
              </a:lnSpc>
            </a:pPr>
            <a:r>
              <a:rPr lang="en-US" sz="2400" dirty="0" smtClean="0"/>
              <a:t>Asks how fast is the work done</a:t>
            </a:r>
          </a:p>
          <a:p>
            <a:pPr lvl="1" eaLnBrk="1" hangingPunct="1">
              <a:lnSpc>
                <a:spcPct val="90000"/>
              </a:lnSpc>
              <a:buFontTx/>
              <a:buNone/>
            </a:pPr>
            <a:r>
              <a:rPr lang="en-US" sz="2000" dirty="0" smtClean="0"/>
              <a:t>i.e. </a:t>
            </a:r>
          </a:p>
          <a:p>
            <a:pPr lvl="1" eaLnBrk="1" hangingPunct="1">
              <a:lnSpc>
                <a:spcPct val="90000"/>
              </a:lnSpc>
              <a:buFontTx/>
              <a:buNone/>
            </a:pPr>
            <a:r>
              <a:rPr lang="en-US" sz="1800" dirty="0" smtClean="0"/>
              <a:t>				</a:t>
            </a:r>
            <a:r>
              <a:rPr lang="en-US" sz="2000" b="1" dirty="0" smtClean="0">
                <a:solidFill>
                  <a:srgbClr val="00B050"/>
                </a:solidFill>
              </a:rPr>
              <a:t>Power =</a:t>
            </a:r>
            <a:r>
              <a:rPr lang="en-US" sz="1800" dirty="0" smtClean="0">
                <a:solidFill>
                  <a:srgbClr val="00B050"/>
                </a:solidFill>
              </a:rPr>
              <a:t> </a:t>
            </a:r>
            <a:endParaRPr lang="en-US" sz="1600" dirty="0" smtClean="0">
              <a:solidFill>
                <a:srgbClr val="00B050"/>
              </a:solidFill>
            </a:endParaRPr>
          </a:p>
        </p:txBody>
      </p:sp>
      <p:sp>
        <p:nvSpPr>
          <p:cNvPr id="5124" name="Text Box 4"/>
          <p:cNvSpPr txBox="1">
            <a:spLocks noChangeArrowheads="1"/>
          </p:cNvSpPr>
          <p:nvPr/>
        </p:nvSpPr>
        <p:spPr bwMode="auto">
          <a:xfrm>
            <a:off x="4114800" y="1295400"/>
            <a:ext cx="1524000" cy="396875"/>
          </a:xfrm>
          <a:prstGeom prst="rect">
            <a:avLst/>
          </a:prstGeom>
          <a:noFill/>
          <a:ln w="9525">
            <a:noFill/>
            <a:miter lim="800000"/>
            <a:headEnd/>
            <a:tailEnd/>
          </a:ln>
        </p:spPr>
        <p:txBody>
          <a:bodyPr>
            <a:spAutoFit/>
          </a:bodyPr>
          <a:lstStyle/>
          <a:p>
            <a:pPr>
              <a:spcBef>
                <a:spcPct val="50000"/>
              </a:spcBef>
            </a:pPr>
            <a:r>
              <a:rPr lang="en-US" sz="2000" b="1" u="sng" dirty="0">
                <a:solidFill>
                  <a:srgbClr val="00B050"/>
                </a:solidFill>
              </a:rPr>
              <a:t>Work done</a:t>
            </a:r>
          </a:p>
        </p:txBody>
      </p:sp>
      <p:sp>
        <p:nvSpPr>
          <p:cNvPr id="5125" name="Text Box 5"/>
          <p:cNvSpPr txBox="1">
            <a:spLocks noChangeArrowheads="1"/>
          </p:cNvSpPr>
          <p:nvPr/>
        </p:nvSpPr>
        <p:spPr bwMode="auto">
          <a:xfrm>
            <a:off x="4191000" y="1600200"/>
            <a:ext cx="2133600" cy="396875"/>
          </a:xfrm>
          <a:prstGeom prst="rect">
            <a:avLst/>
          </a:prstGeom>
          <a:noFill/>
          <a:ln w="9525">
            <a:noFill/>
            <a:miter lim="800000"/>
            <a:headEnd/>
            <a:tailEnd/>
          </a:ln>
        </p:spPr>
        <p:txBody>
          <a:bodyPr>
            <a:spAutoFit/>
          </a:bodyPr>
          <a:lstStyle/>
          <a:p>
            <a:pPr>
              <a:spcBef>
                <a:spcPct val="50000"/>
              </a:spcBef>
            </a:pPr>
            <a:r>
              <a:rPr lang="en-US" sz="2000" b="1" dirty="0">
                <a:solidFill>
                  <a:srgbClr val="00B050"/>
                </a:solidFill>
              </a:rPr>
              <a:t>time interval</a:t>
            </a:r>
          </a:p>
        </p:txBody>
      </p:sp>
      <p:sp>
        <p:nvSpPr>
          <p:cNvPr id="5126" name="Rectangle 7"/>
          <p:cNvSpPr>
            <a:spLocks noChangeArrowheads="1"/>
          </p:cNvSpPr>
          <p:nvPr/>
        </p:nvSpPr>
        <p:spPr bwMode="auto">
          <a:xfrm>
            <a:off x="2209800" y="1295400"/>
            <a:ext cx="4114800" cy="762000"/>
          </a:xfrm>
          <a:prstGeom prst="rect">
            <a:avLst/>
          </a:prstGeom>
          <a:noFill/>
          <a:ln w="9525">
            <a:solidFill>
              <a:schemeClr val="tx1"/>
            </a:solidFill>
            <a:miter lim="800000"/>
            <a:headEnd/>
            <a:tailEnd/>
          </a:ln>
        </p:spPr>
        <p:txBody>
          <a:bodyPr wrap="none" anchor="ctr"/>
          <a:lstStyle/>
          <a:p>
            <a:endParaRPr lang="en-US"/>
          </a:p>
        </p:txBody>
      </p:sp>
      <p:sp>
        <p:nvSpPr>
          <p:cNvPr id="18441" name="Text Box 9"/>
          <p:cNvSpPr txBox="1">
            <a:spLocks noChangeArrowheads="1"/>
          </p:cNvSpPr>
          <p:nvPr/>
        </p:nvSpPr>
        <p:spPr bwMode="auto">
          <a:xfrm>
            <a:off x="381000" y="3200400"/>
            <a:ext cx="8077200" cy="2805113"/>
          </a:xfrm>
          <a:prstGeom prst="rect">
            <a:avLst/>
          </a:prstGeom>
          <a:noFill/>
          <a:ln w="9525">
            <a:noFill/>
            <a:miter lim="800000"/>
            <a:headEnd/>
            <a:tailEnd/>
          </a:ln>
        </p:spPr>
        <p:txBody>
          <a:bodyPr>
            <a:spAutoFit/>
          </a:bodyPr>
          <a:lstStyle/>
          <a:p>
            <a:pPr algn="ctr">
              <a:spcBef>
                <a:spcPct val="50000"/>
              </a:spcBef>
            </a:pPr>
            <a:r>
              <a:rPr lang="en-US" sz="2800" u="sng" dirty="0"/>
              <a:t>Units: </a:t>
            </a:r>
          </a:p>
          <a:p>
            <a:pPr>
              <a:spcBef>
                <a:spcPct val="50000"/>
              </a:spcBef>
            </a:pPr>
            <a:r>
              <a:rPr lang="en-US" sz="2000" u="sng" dirty="0"/>
              <a:t>Work</a:t>
            </a:r>
            <a:r>
              <a:rPr lang="en-US" sz="2000" dirty="0"/>
              <a:t> = </a:t>
            </a:r>
            <a:r>
              <a:rPr lang="en-US" sz="2000" dirty="0" err="1"/>
              <a:t>Fd</a:t>
            </a:r>
            <a:r>
              <a:rPr lang="en-US" sz="2000" dirty="0"/>
              <a:t>, so units are Newton x meter = </a:t>
            </a:r>
            <a:r>
              <a:rPr lang="en-US" sz="2000" u="sng" dirty="0">
                <a:solidFill>
                  <a:srgbClr val="00B050"/>
                </a:solidFill>
              </a:rPr>
              <a:t>Joule, J</a:t>
            </a:r>
          </a:p>
          <a:p>
            <a:pPr>
              <a:spcBef>
                <a:spcPct val="50000"/>
              </a:spcBef>
            </a:pPr>
            <a:r>
              <a:rPr lang="en-US" sz="2000" dirty="0"/>
              <a:t>	1 J = 1 </a:t>
            </a:r>
            <a:r>
              <a:rPr lang="en-US" sz="2000" dirty="0" err="1"/>
              <a:t>N.m</a:t>
            </a:r>
            <a:endParaRPr lang="en-US" sz="2000" dirty="0"/>
          </a:p>
          <a:p>
            <a:pPr>
              <a:spcBef>
                <a:spcPct val="50000"/>
              </a:spcBef>
            </a:pPr>
            <a:r>
              <a:rPr lang="en-US" sz="2000" dirty="0"/>
              <a:t>Common for biological activity and food, is 1000 J = 1 kJ</a:t>
            </a:r>
          </a:p>
          <a:p>
            <a:pPr>
              <a:spcBef>
                <a:spcPct val="50000"/>
              </a:spcBef>
            </a:pPr>
            <a:r>
              <a:rPr lang="en-US" sz="2000" u="sng" dirty="0"/>
              <a:t>Power </a:t>
            </a:r>
            <a:r>
              <a:rPr lang="en-US" sz="2000" dirty="0"/>
              <a:t>= Work/t, so units are Joule per second = </a:t>
            </a:r>
            <a:r>
              <a:rPr lang="en-US" sz="2000" u="sng" dirty="0">
                <a:solidFill>
                  <a:srgbClr val="00B050"/>
                </a:solidFill>
              </a:rPr>
              <a:t>Watt, W</a:t>
            </a:r>
          </a:p>
          <a:p>
            <a:pPr>
              <a:spcBef>
                <a:spcPct val="50000"/>
              </a:spcBef>
            </a:pPr>
            <a:r>
              <a:rPr lang="en-US" sz="2000" dirty="0"/>
              <a:t>	1 kW = 1000 W and 1 MW = 1 000 000 W</a:t>
            </a:r>
          </a:p>
        </p:txBody>
      </p:sp>
      <p:sp>
        <p:nvSpPr>
          <p:cNvPr id="5128" name="Text Box 14"/>
          <p:cNvSpPr txBox="1">
            <a:spLocks noChangeArrowheads="1"/>
          </p:cNvSpPr>
          <p:nvPr/>
        </p:nvSpPr>
        <p:spPr bwMode="auto">
          <a:xfrm>
            <a:off x="6324600" y="3200400"/>
            <a:ext cx="1981200" cy="366713"/>
          </a:xfrm>
          <a:prstGeom prst="rect">
            <a:avLst/>
          </a:prstGeom>
          <a:noFill/>
          <a:ln w="9525">
            <a:noFill/>
            <a:miter lim="800000"/>
            <a:headEnd/>
            <a:tailEnd/>
          </a:ln>
        </p:spPr>
        <p:txBody>
          <a:bodyPr>
            <a:spAutoFit/>
          </a:bodyPr>
          <a:lstStyle/>
          <a:p>
            <a:pPr>
              <a:spcBef>
                <a:spcPct val="50000"/>
              </a:spcBef>
            </a:pPr>
            <a:endParaRPr lang="en-US"/>
          </a:p>
        </p:txBody>
      </p:sp>
      <p:sp>
        <p:nvSpPr>
          <p:cNvPr id="18447" name="Text Box 15"/>
          <p:cNvSpPr txBox="1">
            <a:spLocks noChangeArrowheads="1"/>
          </p:cNvSpPr>
          <p:nvPr/>
        </p:nvSpPr>
        <p:spPr bwMode="auto">
          <a:xfrm>
            <a:off x="304800" y="2209800"/>
            <a:ext cx="8839200" cy="1006475"/>
          </a:xfrm>
          <a:prstGeom prst="rect">
            <a:avLst/>
          </a:prstGeom>
          <a:noFill/>
          <a:ln w="9525">
            <a:noFill/>
            <a:miter lim="800000"/>
            <a:headEnd/>
            <a:tailEnd/>
          </a:ln>
        </p:spPr>
        <p:txBody>
          <a:bodyPr>
            <a:spAutoFit/>
          </a:bodyPr>
          <a:lstStyle/>
          <a:p>
            <a:pPr>
              <a:spcBef>
                <a:spcPct val="50000"/>
              </a:spcBef>
            </a:pPr>
            <a:r>
              <a:rPr lang="en-US" sz="2000" dirty="0" err="1"/>
              <a:t>Eg</a:t>
            </a:r>
            <a:r>
              <a:rPr lang="en-US" sz="2000" dirty="0"/>
              <a:t>. A tank of fuel can do a certain fixed amount of work, but the power produced when we burn it can be any amount, depending on how fast it is burned. It can run one small machine for longer time than a larger machine.</a:t>
            </a:r>
          </a:p>
        </p:txBody>
      </p:sp>
      <p:sp>
        <p:nvSpPr>
          <p:cNvPr id="18449" name="Text Box 17"/>
          <p:cNvSpPr txBox="1">
            <a:spLocks noChangeArrowheads="1"/>
          </p:cNvSpPr>
          <p:nvPr/>
        </p:nvSpPr>
        <p:spPr bwMode="auto">
          <a:xfrm>
            <a:off x="304800" y="6005513"/>
            <a:ext cx="8534400" cy="641350"/>
          </a:xfrm>
          <a:prstGeom prst="rect">
            <a:avLst/>
          </a:prstGeom>
          <a:noFill/>
          <a:ln w="9525">
            <a:noFill/>
            <a:miter lim="800000"/>
            <a:headEnd/>
            <a:tailEnd/>
          </a:ln>
        </p:spPr>
        <p:txBody>
          <a:bodyPr>
            <a:spAutoFit/>
          </a:bodyPr>
          <a:lstStyle/>
          <a:p>
            <a:pPr>
              <a:spcBef>
                <a:spcPct val="50000"/>
              </a:spcBef>
            </a:pPr>
            <a:r>
              <a:rPr lang="en-US">
                <a:solidFill>
                  <a:srgbClr val="0070C0"/>
                </a:solidFill>
              </a:rPr>
              <a:t>Eg. About 1 W of power is needed in vertically lifting a quarter-pound hamburger one meter in one second. See soon for how we got this…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4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4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p:bldP spid="18447" grpId="0"/>
      <p:bldP spid="1844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28600"/>
            <a:ext cx="8153400" cy="639763"/>
          </a:xfrm>
        </p:spPr>
        <p:txBody>
          <a:bodyPr/>
          <a:lstStyle/>
          <a:p>
            <a:pPr eaLnBrk="1" hangingPunct="1"/>
            <a:r>
              <a:rPr lang="en-US" sz="3200" u="sng" smtClean="0"/>
              <a:t>Mechanical Energy</a:t>
            </a:r>
          </a:p>
        </p:txBody>
      </p:sp>
      <p:sp>
        <p:nvSpPr>
          <p:cNvPr id="21507" name="Rectangle 3"/>
          <p:cNvSpPr>
            <a:spLocks noGrp="1" noChangeArrowheads="1"/>
          </p:cNvSpPr>
          <p:nvPr>
            <p:ph type="body" idx="1"/>
          </p:nvPr>
        </p:nvSpPr>
        <p:spPr>
          <a:xfrm>
            <a:off x="381000" y="881063"/>
            <a:ext cx="8305800" cy="990600"/>
          </a:xfrm>
        </p:spPr>
        <p:txBody>
          <a:bodyPr/>
          <a:lstStyle/>
          <a:p>
            <a:pPr eaLnBrk="1" hangingPunct="1">
              <a:lnSpc>
                <a:spcPct val="80000"/>
              </a:lnSpc>
            </a:pPr>
            <a:r>
              <a:rPr lang="en-US" sz="2400" dirty="0" smtClean="0">
                <a:solidFill>
                  <a:srgbClr val="0070C0"/>
                </a:solidFill>
              </a:rPr>
              <a:t>When work is done on an object, energy is transferred to that object.</a:t>
            </a:r>
            <a:r>
              <a:rPr lang="en-US" sz="2000" dirty="0" smtClean="0">
                <a:solidFill>
                  <a:srgbClr val="0070C0"/>
                </a:solidFill>
              </a:rPr>
              <a:t> </a:t>
            </a:r>
            <a:r>
              <a:rPr lang="en-US" sz="2000" dirty="0" smtClean="0"/>
              <a:t>This energy is what enables that object to then do work itself. </a:t>
            </a:r>
          </a:p>
        </p:txBody>
      </p:sp>
      <p:sp>
        <p:nvSpPr>
          <p:cNvPr id="21508" name="Text Box 4"/>
          <p:cNvSpPr txBox="1">
            <a:spLocks noChangeArrowheads="1"/>
          </p:cNvSpPr>
          <p:nvPr/>
        </p:nvSpPr>
        <p:spPr bwMode="auto">
          <a:xfrm>
            <a:off x="381000" y="1795463"/>
            <a:ext cx="8229600" cy="457200"/>
          </a:xfrm>
          <a:prstGeom prst="rect">
            <a:avLst/>
          </a:prstGeom>
          <a:noFill/>
          <a:ln w="9525">
            <a:noFill/>
            <a:miter lim="800000"/>
            <a:headEnd/>
            <a:tailEnd/>
          </a:ln>
        </p:spPr>
        <p:txBody>
          <a:bodyPr>
            <a:spAutoFit/>
          </a:bodyPr>
          <a:lstStyle/>
          <a:p>
            <a:pPr algn="ctr">
              <a:spcBef>
                <a:spcPct val="50000"/>
              </a:spcBef>
            </a:pPr>
            <a:r>
              <a:rPr lang="en-US" sz="2400" dirty="0">
                <a:solidFill>
                  <a:srgbClr val="00B050"/>
                </a:solidFill>
              </a:rPr>
              <a:t>Mechanical energy = potential energy  +  kinetic energy </a:t>
            </a:r>
          </a:p>
        </p:txBody>
      </p:sp>
      <p:grpSp>
        <p:nvGrpSpPr>
          <p:cNvPr id="2" name="Group 7"/>
          <p:cNvGrpSpPr>
            <a:grpSpLocks/>
          </p:cNvGrpSpPr>
          <p:nvPr/>
        </p:nvGrpSpPr>
        <p:grpSpPr bwMode="auto">
          <a:xfrm>
            <a:off x="1524000" y="2176463"/>
            <a:ext cx="3429000" cy="976312"/>
            <a:chOff x="960" y="1296"/>
            <a:chExt cx="2160" cy="615"/>
          </a:xfrm>
        </p:grpSpPr>
        <p:sp>
          <p:nvSpPr>
            <p:cNvPr id="6156" name="Text Box 5"/>
            <p:cNvSpPr txBox="1">
              <a:spLocks noChangeArrowheads="1"/>
            </p:cNvSpPr>
            <p:nvPr/>
          </p:nvSpPr>
          <p:spPr bwMode="auto">
            <a:xfrm>
              <a:off x="960" y="1469"/>
              <a:ext cx="2160" cy="442"/>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relative position</a:t>
              </a:r>
              <a:r>
                <a:rPr lang="en-US" sz="2000"/>
                <a:t> of interacting bodies</a:t>
              </a:r>
            </a:p>
          </p:txBody>
        </p:sp>
        <p:sp>
          <p:nvSpPr>
            <p:cNvPr id="6157" name="Line 6"/>
            <p:cNvSpPr>
              <a:spLocks noChangeShapeType="1"/>
            </p:cNvSpPr>
            <p:nvPr/>
          </p:nvSpPr>
          <p:spPr bwMode="auto">
            <a:xfrm flipV="1">
              <a:off x="2448" y="1296"/>
              <a:ext cx="336" cy="192"/>
            </a:xfrm>
            <a:prstGeom prst="line">
              <a:avLst/>
            </a:prstGeom>
            <a:noFill/>
            <a:ln w="9525">
              <a:solidFill>
                <a:schemeClr val="tx1"/>
              </a:solidFill>
              <a:round/>
              <a:headEnd/>
              <a:tailEnd type="triangle" w="med" len="med"/>
            </a:ln>
          </p:spPr>
          <p:txBody>
            <a:bodyPr/>
            <a:lstStyle/>
            <a:p>
              <a:endParaRPr lang="en-US"/>
            </a:p>
          </p:txBody>
        </p:sp>
      </p:grpSp>
      <p:grpSp>
        <p:nvGrpSpPr>
          <p:cNvPr id="3" name="Group 10"/>
          <p:cNvGrpSpPr>
            <a:grpSpLocks/>
          </p:cNvGrpSpPr>
          <p:nvPr/>
        </p:nvGrpSpPr>
        <p:grpSpPr bwMode="auto">
          <a:xfrm>
            <a:off x="6019800" y="2195513"/>
            <a:ext cx="3276600" cy="777875"/>
            <a:chOff x="3696" y="1344"/>
            <a:chExt cx="2064" cy="490"/>
          </a:xfrm>
        </p:grpSpPr>
        <p:sp>
          <p:nvSpPr>
            <p:cNvPr id="6154" name="Text Box 8"/>
            <p:cNvSpPr txBox="1">
              <a:spLocks noChangeArrowheads="1"/>
            </p:cNvSpPr>
            <p:nvPr/>
          </p:nvSpPr>
          <p:spPr bwMode="auto">
            <a:xfrm>
              <a:off x="3696" y="1584"/>
              <a:ext cx="2064" cy="250"/>
            </a:xfrm>
            <a:prstGeom prst="rect">
              <a:avLst/>
            </a:prstGeom>
            <a:noFill/>
            <a:ln w="9525">
              <a:noFill/>
              <a:miter lim="800000"/>
              <a:headEnd/>
              <a:tailEnd/>
            </a:ln>
          </p:spPr>
          <p:txBody>
            <a:bodyPr>
              <a:spAutoFit/>
            </a:bodyPr>
            <a:lstStyle/>
            <a:p>
              <a:pPr>
                <a:spcBef>
                  <a:spcPct val="50000"/>
                </a:spcBef>
              </a:pPr>
              <a:r>
                <a:rPr lang="en-US" sz="2000"/>
                <a:t>Energy due to </a:t>
              </a:r>
              <a:r>
                <a:rPr lang="en-US" sz="2000">
                  <a:solidFill>
                    <a:schemeClr val="accent2"/>
                  </a:solidFill>
                </a:rPr>
                <a:t>motion</a:t>
              </a:r>
            </a:p>
          </p:txBody>
        </p:sp>
        <p:sp>
          <p:nvSpPr>
            <p:cNvPr id="6155" name="Line 9"/>
            <p:cNvSpPr>
              <a:spLocks noChangeShapeType="1"/>
            </p:cNvSpPr>
            <p:nvPr/>
          </p:nvSpPr>
          <p:spPr bwMode="auto">
            <a:xfrm flipH="1" flipV="1">
              <a:off x="4080" y="1344"/>
              <a:ext cx="288" cy="240"/>
            </a:xfrm>
            <a:prstGeom prst="line">
              <a:avLst/>
            </a:prstGeom>
            <a:noFill/>
            <a:ln w="9525">
              <a:solidFill>
                <a:schemeClr val="tx1"/>
              </a:solidFill>
              <a:round/>
              <a:headEnd/>
              <a:tailEnd type="triangle" w="med" len="med"/>
            </a:ln>
          </p:spPr>
          <p:txBody>
            <a:bodyPr/>
            <a:lstStyle/>
            <a:p>
              <a:endParaRPr lang="en-US"/>
            </a:p>
          </p:txBody>
        </p:sp>
      </p:grpSp>
      <p:sp>
        <p:nvSpPr>
          <p:cNvPr id="21515" name="Text Box 11"/>
          <p:cNvSpPr txBox="1">
            <a:spLocks noChangeArrowheads="1"/>
          </p:cNvSpPr>
          <p:nvPr/>
        </p:nvSpPr>
        <p:spPr bwMode="auto">
          <a:xfrm>
            <a:off x="457200" y="3276600"/>
            <a:ext cx="5334000" cy="579438"/>
          </a:xfrm>
          <a:prstGeom prst="rect">
            <a:avLst/>
          </a:prstGeom>
          <a:noFill/>
          <a:ln w="9525">
            <a:noFill/>
            <a:miter lim="800000"/>
            <a:headEnd/>
            <a:tailEnd/>
          </a:ln>
        </p:spPr>
        <p:txBody>
          <a:bodyPr>
            <a:spAutoFit/>
          </a:bodyPr>
          <a:lstStyle/>
          <a:p>
            <a:pPr>
              <a:spcBef>
                <a:spcPct val="50000"/>
              </a:spcBef>
            </a:pPr>
            <a:r>
              <a:rPr lang="en-US" sz="3200" u="sng" dirty="0"/>
              <a:t>Potential Energy (PE)</a:t>
            </a:r>
          </a:p>
        </p:txBody>
      </p:sp>
      <p:sp>
        <p:nvSpPr>
          <p:cNvPr id="21516" name="Text Box 12"/>
          <p:cNvSpPr txBox="1">
            <a:spLocks noChangeArrowheads="1"/>
          </p:cNvSpPr>
          <p:nvPr/>
        </p:nvSpPr>
        <p:spPr bwMode="auto">
          <a:xfrm>
            <a:off x="317500" y="3856038"/>
            <a:ext cx="8610600" cy="830262"/>
          </a:xfrm>
          <a:prstGeom prst="rect">
            <a:avLst/>
          </a:prstGeom>
          <a:noFill/>
          <a:ln w="9525">
            <a:noFill/>
            <a:miter lim="800000"/>
            <a:headEnd/>
            <a:tailEnd/>
          </a:ln>
        </p:spPr>
        <p:txBody>
          <a:bodyPr>
            <a:spAutoFit/>
          </a:bodyPr>
          <a:lstStyle/>
          <a:p>
            <a:pPr>
              <a:spcBef>
                <a:spcPct val="50000"/>
              </a:spcBef>
              <a:buFontTx/>
              <a:buChar char="•"/>
            </a:pPr>
            <a:r>
              <a:rPr lang="en-US" dirty="0"/>
              <a:t> </a:t>
            </a:r>
            <a:r>
              <a:rPr lang="en-US" sz="2400" dirty="0">
                <a:solidFill>
                  <a:srgbClr val="0070C0"/>
                </a:solidFill>
              </a:rPr>
              <a:t>A “stored energy” due to the configuration of the system (i.e. position of objects). System then has “potential” to do work.</a:t>
            </a:r>
          </a:p>
        </p:txBody>
      </p:sp>
      <p:sp>
        <p:nvSpPr>
          <p:cNvPr id="21517" name="Text Box 13"/>
          <p:cNvSpPr txBox="1">
            <a:spLocks noChangeArrowheads="1"/>
          </p:cNvSpPr>
          <p:nvPr/>
        </p:nvSpPr>
        <p:spPr bwMode="auto">
          <a:xfrm>
            <a:off x="485775" y="4800600"/>
            <a:ext cx="8534400" cy="1768475"/>
          </a:xfrm>
          <a:prstGeom prst="rect">
            <a:avLst/>
          </a:prstGeom>
          <a:noFill/>
          <a:ln w="9525">
            <a:noFill/>
            <a:miter lim="800000"/>
            <a:headEnd/>
            <a:tailEnd/>
          </a:ln>
        </p:spPr>
        <p:txBody>
          <a:bodyPr>
            <a:spAutoFit/>
          </a:bodyPr>
          <a:lstStyle/>
          <a:p>
            <a:pPr>
              <a:spcBef>
                <a:spcPct val="50000"/>
              </a:spcBef>
            </a:pPr>
            <a:r>
              <a:rPr lang="en-US"/>
              <a:t>Egs.  </a:t>
            </a:r>
            <a:r>
              <a:rPr lang="en-US" sz="2000"/>
              <a:t>	- A stretched or compressed spring, or rubber band – if attach an object on the end, it can move that object, so can do work on it. </a:t>
            </a:r>
          </a:p>
          <a:p>
            <a:pPr>
              <a:spcBef>
                <a:spcPct val="50000"/>
              </a:spcBef>
            </a:pPr>
            <a:r>
              <a:rPr lang="en-US" sz="2000"/>
              <a:t>	- Chemical energy in fuels, food etc, due to positions of the constituent atoms. When these atoms are rearranged (chemical process), energy becomes available.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1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16"/>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8" grpId="0"/>
      <p:bldP spid="21515" grpId="0"/>
      <p:bldP spid="21516" grpId="0"/>
      <p:bldP spid="215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487363"/>
          </a:xfrm>
        </p:spPr>
        <p:txBody>
          <a:bodyPr/>
          <a:lstStyle/>
          <a:p>
            <a:pPr eaLnBrk="1" hangingPunct="1"/>
            <a:r>
              <a:rPr lang="en-US" sz="2800" dirty="0" smtClean="0"/>
              <a:t>Potential Energy continued…</a:t>
            </a:r>
          </a:p>
        </p:txBody>
      </p:sp>
      <p:sp>
        <p:nvSpPr>
          <p:cNvPr id="22531" name="Rectangle 3"/>
          <p:cNvSpPr>
            <a:spLocks noGrp="1" noChangeArrowheads="1"/>
          </p:cNvSpPr>
          <p:nvPr>
            <p:ph type="body" sz="half" idx="1"/>
          </p:nvPr>
        </p:nvSpPr>
        <p:spPr>
          <a:xfrm>
            <a:off x="228600" y="838200"/>
            <a:ext cx="8686800" cy="4525963"/>
          </a:xfrm>
        </p:spPr>
        <p:txBody>
          <a:bodyPr/>
          <a:lstStyle/>
          <a:p>
            <a:pPr eaLnBrk="1" hangingPunct="1"/>
            <a:r>
              <a:rPr lang="en-US" sz="2400" dirty="0" smtClean="0"/>
              <a:t>An important example: </a:t>
            </a:r>
            <a:r>
              <a:rPr lang="en-US" sz="2400" b="1" u="sng" dirty="0" smtClean="0">
                <a:solidFill>
                  <a:srgbClr val="0070C0"/>
                </a:solidFill>
              </a:rPr>
              <a:t>gravitational potential energy </a:t>
            </a:r>
            <a:endParaRPr lang="en-US" sz="2400" b="1" dirty="0" smtClean="0">
              <a:solidFill>
                <a:srgbClr val="0070C0"/>
              </a:solidFill>
            </a:endParaRPr>
          </a:p>
          <a:p>
            <a:pPr eaLnBrk="1" hangingPunct="1">
              <a:buFontTx/>
              <a:buNone/>
            </a:pPr>
            <a:r>
              <a:rPr lang="en-US" sz="2400" dirty="0" smtClean="0"/>
              <a:t>Work is required to raise objects against Earth’s gravity – this work is stored as gravitational  PE.</a:t>
            </a:r>
            <a:r>
              <a:rPr lang="en-US" sz="2000" dirty="0" smtClean="0"/>
              <a:t> </a:t>
            </a:r>
          </a:p>
          <a:p>
            <a:pPr eaLnBrk="1" hangingPunct="1">
              <a:buFontTx/>
              <a:buNone/>
            </a:pPr>
            <a:endParaRPr lang="en-US" sz="2000" dirty="0" smtClean="0"/>
          </a:p>
          <a:p>
            <a:pPr eaLnBrk="1" hangingPunct="1">
              <a:buFontTx/>
              <a:buNone/>
            </a:pPr>
            <a:r>
              <a:rPr lang="en-US" sz="2000" dirty="0" err="1" smtClean="0">
                <a:solidFill>
                  <a:srgbClr val="0070C0"/>
                </a:solidFill>
              </a:rPr>
              <a:t>Eg</a:t>
            </a:r>
            <a:r>
              <a:rPr lang="en-US" sz="2000" dirty="0" smtClean="0">
                <a:solidFill>
                  <a:srgbClr val="0070C0"/>
                </a:solidFill>
              </a:rPr>
              <a:t>. </a:t>
            </a:r>
            <a:r>
              <a:rPr lang="en-US" sz="2000" dirty="0" smtClean="0"/>
              <a:t>In some hydroelectric power plants, water is raised from a lower reservoir up to a higher one – so to a state of higher </a:t>
            </a:r>
            <a:r>
              <a:rPr lang="en-US" sz="2000" dirty="0" err="1" smtClean="0"/>
              <a:t>grav</a:t>
            </a:r>
            <a:r>
              <a:rPr lang="en-US" sz="2000" dirty="0" smtClean="0"/>
              <a:t>. PE. When electric energy is in demand, it is then released from high, PE transforms to motional (kinetic) energy and then electrical energy. </a:t>
            </a:r>
          </a:p>
          <a:p>
            <a:pPr eaLnBrk="1" hangingPunct="1">
              <a:buFontTx/>
              <a:buNone/>
            </a:pPr>
            <a:endParaRPr lang="en-US" sz="2000" dirty="0" smtClean="0"/>
          </a:p>
        </p:txBody>
      </p:sp>
      <p:sp>
        <p:nvSpPr>
          <p:cNvPr id="7172" name="Text Box 6"/>
          <p:cNvSpPr txBox="1">
            <a:spLocks noChangeArrowheads="1"/>
          </p:cNvSpPr>
          <p:nvPr/>
        </p:nvSpPr>
        <p:spPr bwMode="auto">
          <a:xfrm>
            <a:off x="228600" y="3429000"/>
            <a:ext cx="8686800" cy="366713"/>
          </a:xfrm>
          <a:prstGeom prst="rect">
            <a:avLst/>
          </a:prstGeom>
          <a:noFill/>
          <a:ln w="9525">
            <a:noFill/>
            <a:miter lim="800000"/>
            <a:headEnd/>
            <a:tailEnd/>
          </a:ln>
        </p:spPr>
        <p:txBody>
          <a:bodyPr>
            <a:spAutoFit/>
          </a:bodyPr>
          <a:lstStyle/>
          <a:p>
            <a:pPr>
              <a:spcBef>
                <a:spcPct val="50000"/>
              </a:spcBef>
            </a:pPr>
            <a:endParaRPr lang="en-US"/>
          </a:p>
        </p:txBody>
      </p:sp>
      <p:sp>
        <p:nvSpPr>
          <p:cNvPr id="22535" name="Text Box 7"/>
          <p:cNvSpPr txBox="1">
            <a:spLocks noChangeArrowheads="1"/>
          </p:cNvSpPr>
          <p:nvPr/>
        </p:nvSpPr>
        <p:spPr bwMode="auto">
          <a:xfrm>
            <a:off x="457200" y="4267200"/>
            <a:ext cx="8686800" cy="701675"/>
          </a:xfrm>
          <a:prstGeom prst="rect">
            <a:avLst/>
          </a:prstGeom>
          <a:noFill/>
          <a:ln w="9525">
            <a:noFill/>
            <a:miter lim="800000"/>
            <a:headEnd/>
            <a:tailEnd/>
          </a:ln>
        </p:spPr>
        <p:txBody>
          <a:bodyPr>
            <a:spAutoFit/>
          </a:bodyPr>
          <a:lstStyle/>
          <a:p>
            <a:pPr>
              <a:spcBef>
                <a:spcPct val="50000"/>
              </a:spcBef>
            </a:pPr>
            <a:r>
              <a:rPr lang="en-US" sz="2000" dirty="0" err="1">
                <a:solidFill>
                  <a:srgbClr val="0070C0"/>
                </a:solidFill>
              </a:rPr>
              <a:t>Eg</a:t>
            </a:r>
            <a:r>
              <a:rPr lang="en-US" sz="2000" dirty="0">
                <a:solidFill>
                  <a:srgbClr val="0070C0"/>
                </a:solidFill>
              </a:rPr>
              <a:t>. </a:t>
            </a:r>
            <a:r>
              <a:rPr lang="en-US" sz="2000" dirty="0"/>
              <a:t>Pendulum: when pull to one side, you are raising it against gravity, exerting a force and doing work on it, giving it </a:t>
            </a:r>
            <a:r>
              <a:rPr lang="en-US" sz="2000" dirty="0" err="1"/>
              <a:t>grav</a:t>
            </a:r>
            <a:r>
              <a:rPr lang="en-US" sz="2000" dirty="0"/>
              <a:t>. PE:</a:t>
            </a:r>
          </a:p>
        </p:txBody>
      </p:sp>
      <p:pic>
        <p:nvPicPr>
          <p:cNvPr id="22536" name="Picture 8" descr="07-08Figure_FIG"/>
          <p:cNvPicPr>
            <a:picLocks noGrp="1" noChangeAspect="1" noChangeArrowheads="1"/>
          </p:cNvPicPr>
          <p:nvPr>
            <p:ph sz="half" idx="2"/>
          </p:nvPr>
        </p:nvPicPr>
        <p:blipFill>
          <a:blip r:embed="rId3"/>
          <a:srcRect b="16919"/>
          <a:stretch>
            <a:fillRect/>
          </a:stretch>
        </p:blipFill>
        <p:spPr>
          <a:xfrm>
            <a:off x="1219200" y="4953000"/>
            <a:ext cx="6400800" cy="1768475"/>
          </a:xfrm>
          <a:no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53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25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4"/>
          <p:cNvSpPr txBox="1">
            <a:spLocks noChangeArrowheads="1"/>
          </p:cNvSpPr>
          <p:nvPr/>
        </p:nvSpPr>
        <p:spPr bwMode="auto">
          <a:xfrm>
            <a:off x="457200" y="533400"/>
            <a:ext cx="8305800" cy="396875"/>
          </a:xfrm>
          <a:prstGeom prst="rect">
            <a:avLst/>
          </a:prstGeom>
          <a:noFill/>
          <a:ln w="9525">
            <a:noFill/>
            <a:miter lim="800000"/>
            <a:headEnd/>
            <a:tailEnd/>
          </a:ln>
        </p:spPr>
        <p:txBody>
          <a:bodyPr>
            <a:spAutoFit/>
          </a:bodyPr>
          <a:lstStyle/>
          <a:p>
            <a:pPr>
              <a:spcBef>
                <a:spcPct val="50000"/>
              </a:spcBef>
              <a:buFontTx/>
              <a:buChar char="•"/>
            </a:pPr>
            <a:r>
              <a:rPr lang="en-US"/>
              <a:t> </a:t>
            </a:r>
            <a:r>
              <a:rPr lang="en-US" sz="2000"/>
              <a:t>How much gravitational PE is stored when object is raised a height </a:t>
            </a:r>
            <a:r>
              <a:rPr lang="en-US" sz="2000" i="1"/>
              <a:t>h </a:t>
            </a:r>
            <a:r>
              <a:rPr lang="en-US" sz="2000"/>
              <a:t>?</a:t>
            </a:r>
          </a:p>
        </p:txBody>
      </p:sp>
      <p:sp>
        <p:nvSpPr>
          <p:cNvPr id="30725" name="Text Box 5"/>
          <p:cNvSpPr txBox="1">
            <a:spLocks noChangeArrowheads="1"/>
          </p:cNvSpPr>
          <p:nvPr/>
        </p:nvSpPr>
        <p:spPr bwMode="auto">
          <a:xfrm>
            <a:off x="609600" y="1169988"/>
            <a:ext cx="7924800" cy="1311275"/>
          </a:xfrm>
          <a:prstGeom prst="rect">
            <a:avLst/>
          </a:prstGeom>
          <a:noFill/>
          <a:ln w="9525">
            <a:noFill/>
            <a:miter lim="800000"/>
            <a:headEnd/>
            <a:tailEnd/>
          </a:ln>
        </p:spPr>
        <p:txBody>
          <a:bodyPr>
            <a:spAutoFit/>
          </a:bodyPr>
          <a:lstStyle/>
          <a:p>
            <a:pPr>
              <a:spcBef>
                <a:spcPct val="50000"/>
              </a:spcBef>
            </a:pPr>
            <a:r>
              <a:rPr lang="en-US" sz="2000" dirty="0"/>
              <a:t>Must equal the amount of work done in lifting it.:</a:t>
            </a:r>
          </a:p>
          <a:p>
            <a:pPr>
              <a:spcBef>
                <a:spcPct val="50000"/>
              </a:spcBef>
            </a:pPr>
            <a:r>
              <a:rPr lang="en-US" sz="2000" dirty="0"/>
              <a:t>	</a:t>
            </a:r>
            <a:r>
              <a:rPr lang="en-US" sz="2000" i="1" dirty="0"/>
              <a:t>W = </a:t>
            </a:r>
            <a:r>
              <a:rPr lang="en-US" sz="2000" i="1" dirty="0" err="1"/>
              <a:t>F.d</a:t>
            </a:r>
            <a:r>
              <a:rPr lang="en-US" sz="2000" dirty="0"/>
              <a:t> , where </a:t>
            </a:r>
            <a:r>
              <a:rPr lang="en-US" sz="2000" i="1" dirty="0"/>
              <a:t>F = mg</a:t>
            </a:r>
            <a:r>
              <a:rPr lang="en-US" sz="2000" dirty="0"/>
              <a:t>, and </a:t>
            </a:r>
            <a:r>
              <a:rPr lang="en-US" sz="2000" i="1" dirty="0"/>
              <a:t>d = h</a:t>
            </a:r>
          </a:p>
          <a:p>
            <a:pPr>
              <a:spcBef>
                <a:spcPct val="50000"/>
              </a:spcBef>
            </a:pPr>
            <a:r>
              <a:rPr lang="en-US" sz="2000" i="1" dirty="0"/>
              <a:t>	i.e. </a:t>
            </a:r>
            <a:r>
              <a:rPr lang="en-US" sz="2000" b="1" dirty="0">
                <a:solidFill>
                  <a:srgbClr val="00B050"/>
                </a:solidFill>
              </a:rPr>
              <a:t>gravitational PE = </a:t>
            </a:r>
            <a:r>
              <a:rPr lang="en-US" sz="2000" b="1" i="1" dirty="0" err="1">
                <a:solidFill>
                  <a:srgbClr val="00B050"/>
                </a:solidFill>
              </a:rPr>
              <a:t>mgh</a:t>
            </a:r>
            <a:endParaRPr lang="en-US" sz="2000" b="1" i="1" dirty="0">
              <a:solidFill>
                <a:srgbClr val="00B050"/>
              </a:solidFill>
            </a:endParaRPr>
          </a:p>
        </p:txBody>
      </p:sp>
      <p:sp>
        <p:nvSpPr>
          <p:cNvPr id="30726" name="Text Box 6"/>
          <p:cNvSpPr txBox="1">
            <a:spLocks noChangeArrowheads="1"/>
          </p:cNvSpPr>
          <p:nvPr/>
        </p:nvSpPr>
        <p:spPr bwMode="auto">
          <a:xfrm>
            <a:off x="381000" y="3276600"/>
            <a:ext cx="8229600" cy="701675"/>
          </a:xfrm>
          <a:prstGeom prst="rect">
            <a:avLst/>
          </a:prstGeom>
          <a:noFill/>
          <a:ln w="9525">
            <a:noFill/>
            <a:miter lim="800000"/>
            <a:headEnd/>
            <a:tailEnd/>
          </a:ln>
        </p:spPr>
        <p:txBody>
          <a:bodyPr>
            <a:spAutoFit/>
          </a:bodyPr>
          <a:lstStyle/>
          <a:p>
            <a:pPr>
              <a:spcBef>
                <a:spcPct val="50000"/>
              </a:spcBef>
            </a:pPr>
            <a:r>
              <a:rPr lang="en-US" sz="2000"/>
              <a:t>Eg. How much gravitational potential energy does a quarter-pound hamburger   vertically raised 1 m have?</a:t>
            </a:r>
          </a:p>
        </p:txBody>
      </p:sp>
      <p:sp>
        <p:nvSpPr>
          <p:cNvPr id="30727" name="Text Box 7"/>
          <p:cNvSpPr txBox="1">
            <a:spLocks noChangeArrowheads="1"/>
          </p:cNvSpPr>
          <p:nvPr/>
        </p:nvSpPr>
        <p:spPr bwMode="auto">
          <a:xfrm>
            <a:off x="1295400" y="4267200"/>
            <a:ext cx="6705600" cy="2378075"/>
          </a:xfrm>
          <a:prstGeom prst="rect">
            <a:avLst/>
          </a:prstGeom>
          <a:noFill/>
          <a:ln w="9525">
            <a:noFill/>
            <a:miter lim="800000"/>
            <a:headEnd/>
            <a:tailEnd/>
          </a:ln>
        </p:spPr>
        <p:txBody>
          <a:bodyPr>
            <a:spAutoFit/>
          </a:bodyPr>
          <a:lstStyle/>
          <a:p>
            <a:pPr>
              <a:spcBef>
                <a:spcPct val="50000"/>
              </a:spcBef>
            </a:pPr>
            <a:r>
              <a:rPr lang="en-US" sz="2000">
                <a:solidFill>
                  <a:srgbClr val="993366"/>
                </a:solidFill>
              </a:rPr>
              <a:t>grav. PE = </a:t>
            </a:r>
            <a:r>
              <a:rPr lang="en-US" sz="2000" i="1">
                <a:solidFill>
                  <a:srgbClr val="993366"/>
                </a:solidFill>
              </a:rPr>
              <a:t>mgh  = </a:t>
            </a:r>
            <a:r>
              <a:rPr lang="en-US" sz="2000">
                <a:solidFill>
                  <a:srgbClr val="993366"/>
                </a:solidFill>
              </a:rPr>
              <a:t>¼ (4.4N)(1m) = 1.1 J</a:t>
            </a:r>
          </a:p>
          <a:p>
            <a:pPr>
              <a:spcBef>
                <a:spcPct val="50000"/>
              </a:spcBef>
            </a:pPr>
            <a:r>
              <a:rPr lang="en-US" sz="2000">
                <a:solidFill>
                  <a:srgbClr val="993366"/>
                </a:solidFill>
              </a:rPr>
              <a:t>(recall 1-lb is about 4.4 N)</a:t>
            </a:r>
          </a:p>
          <a:p>
            <a:pPr>
              <a:spcBef>
                <a:spcPct val="50000"/>
              </a:spcBef>
            </a:pPr>
            <a:r>
              <a:rPr lang="en-US" sz="2000">
                <a:solidFill>
                  <a:srgbClr val="993366"/>
                </a:solidFill>
              </a:rPr>
              <a:t>So this is the work done in vertically lifting it 1m, and hence the power needed to do this in 1s is Power = W/t = 1.1 J/1s = 1.1 W</a:t>
            </a:r>
          </a:p>
          <a:p>
            <a:pPr>
              <a:spcBef>
                <a:spcPct val="50000"/>
              </a:spcBef>
            </a:pPr>
            <a:r>
              <a:rPr lang="en-US" sz="2000">
                <a:solidFill>
                  <a:srgbClr val="993366"/>
                </a:solidFill>
              </a:rPr>
              <a:t>(c.f earlier statement)</a:t>
            </a:r>
            <a:endParaRPr lang="en-US" sz="2000" i="1">
              <a:solidFill>
                <a:srgbClr val="993366"/>
              </a:solidFill>
            </a:endParaRPr>
          </a:p>
        </p:txBody>
      </p:sp>
      <p:sp>
        <p:nvSpPr>
          <p:cNvPr id="30728" name="Rectangle 8"/>
          <p:cNvSpPr>
            <a:spLocks noChangeArrowheads="1"/>
          </p:cNvSpPr>
          <p:nvPr/>
        </p:nvSpPr>
        <p:spPr bwMode="auto">
          <a:xfrm>
            <a:off x="1905000" y="2057400"/>
            <a:ext cx="2895600" cy="457200"/>
          </a:xfrm>
          <a:prstGeom prst="rect">
            <a:avLst/>
          </a:prstGeom>
          <a:noFill/>
          <a:ln w="9525">
            <a:solidFill>
              <a:schemeClr val="tx1"/>
            </a:solidFill>
            <a:miter lim="800000"/>
            <a:headEnd/>
            <a:tailEnd/>
          </a:ln>
        </p:spPr>
        <p:txBody>
          <a:bodyPr wrap="none" anchor="ctr"/>
          <a:lstStyle/>
          <a:p>
            <a:endParaRPr lang="en-US"/>
          </a:p>
        </p:txBody>
      </p:sp>
      <p:sp>
        <p:nvSpPr>
          <p:cNvPr id="30729" name="Text Box 9"/>
          <p:cNvSpPr txBox="1">
            <a:spLocks noChangeArrowheads="1"/>
          </p:cNvSpPr>
          <p:nvPr/>
        </p:nvSpPr>
        <p:spPr bwMode="auto">
          <a:xfrm>
            <a:off x="5562600" y="3733800"/>
            <a:ext cx="3200400" cy="641350"/>
          </a:xfrm>
          <a:prstGeom prst="rect">
            <a:avLst/>
          </a:prstGeom>
          <a:noFill/>
          <a:ln w="9525">
            <a:noFill/>
            <a:miter lim="800000"/>
            <a:headEnd/>
            <a:tailEnd/>
          </a:ln>
        </p:spPr>
        <p:txBody>
          <a:bodyPr>
            <a:spAutoFit/>
          </a:bodyPr>
          <a:lstStyle/>
          <a:p>
            <a:pPr>
              <a:spcBef>
                <a:spcPct val="50000"/>
              </a:spcBef>
            </a:pPr>
            <a:r>
              <a:rPr lang="en-US"/>
              <a:t>Recall 1lb ~ 4.4 N and pound measures weight = mg</a:t>
            </a:r>
          </a:p>
        </p:txBody>
      </p:sp>
      <p:sp>
        <p:nvSpPr>
          <p:cNvPr id="30730" name="Line 10"/>
          <p:cNvSpPr>
            <a:spLocks noChangeShapeType="1"/>
          </p:cNvSpPr>
          <p:nvPr/>
        </p:nvSpPr>
        <p:spPr bwMode="auto">
          <a:xfrm flipH="1">
            <a:off x="4191000" y="3962400"/>
            <a:ext cx="1371600" cy="228600"/>
          </a:xfrm>
          <a:prstGeom prst="line">
            <a:avLst/>
          </a:prstGeom>
          <a:noFill/>
          <a:ln w="9525">
            <a:solidFill>
              <a:schemeClr val="tx1"/>
            </a:solidFill>
            <a:round/>
            <a:headEnd/>
            <a:tailEnd type="triangle" w="med" len="me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0725">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072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0728"/>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72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727"/>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073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07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P spid="30727" grpId="0"/>
      <p:bldP spid="30728" grpId="0" animBg="1"/>
      <p:bldP spid="30729" grpId="0"/>
      <p:bldP spid="3073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1371600" y="533400"/>
            <a:ext cx="6705600" cy="457200"/>
          </a:xfrm>
          <a:prstGeom prst="rect">
            <a:avLst/>
          </a:prstGeom>
          <a:noFill/>
          <a:ln w="9525">
            <a:noFill/>
            <a:miter lim="800000"/>
            <a:headEnd/>
            <a:tailEnd/>
          </a:ln>
        </p:spPr>
        <p:txBody>
          <a:bodyPr>
            <a:spAutoFit/>
          </a:bodyPr>
          <a:lstStyle/>
          <a:p>
            <a:pPr algn="ctr">
              <a:spcBef>
                <a:spcPct val="50000"/>
              </a:spcBef>
            </a:pPr>
            <a:r>
              <a:rPr lang="en-US" sz="2400" b="1"/>
              <a:t>Clicker Question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2049</Words>
  <Application>Microsoft Office PowerPoint</Application>
  <PresentationFormat>On-screen Show (4:3)</PresentationFormat>
  <Paragraphs>219</Paragraphs>
  <Slides>29</Slides>
  <Notes>28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Symbol</vt:lpstr>
      <vt:lpstr>Wingdings</vt:lpstr>
      <vt:lpstr>Default Design</vt:lpstr>
      <vt:lpstr>Chapter 7 -- Energy</vt:lpstr>
      <vt:lpstr>Today</vt:lpstr>
      <vt:lpstr>Let’s start with closely related concept: Work</vt:lpstr>
      <vt:lpstr>PowerPoint Presentation</vt:lpstr>
      <vt:lpstr>Power</vt:lpstr>
      <vt:lpstr>Mechanical Energy</vt:lpstr>
      <vt:lpstr>Potential Energy continued…</vt:lpstr>
      <vt:lpstr>PowerPoint Presentation</vt:lpstr>
      <vt:lpstr>PowerPoint Presentation</vt:lpstr>
      <vt:lpstr>PowerPoint Presentation</vt:lpstr>
      <vt:lpstr>Kinetic Energy (KE)</vt:lpstr>
      <vt:lpstr>PowerPoint Presentation</vt:lpstr>
      <vt:lpstr>Questions</vt:lpstr>
      <vt:lpstr>More Questions</vt:lpstr>
      <vt:lpstr>PowerPoint Presentation</vt:lpstr>
      <vt:lpstr>Conservation of Energy Law</vt:lpstr>
      <vt:lpstr>Another example</vt:lpstr>
      <vt:lpstr>Clicker Question</vt:lpstr>
      <vt:lpstr>And another example: sun and then to earth..</vt:lpstr>
      <vt:lpstr>PowerPoint Presentation</vt:lpstr>
      <vt:lpstr>Machines</vt:lpstr>
      <vt:lpstr>PowerPoint Presentation</vt:lpstr>
      <vt:lpstr>Efficiency</vt:lpstr>
      <vt:lpstr>Comparing kinetic energy and momentum</vt:lpstr>
      <vt:lpstr>PowerPoint Presentation</vt:lpstr>
      <vt:lpstr>PowerPoint Presentation</vt:lpstr>
      <vt:lpstr>Sources of energy</vt:lpstr>
      <vt:lpstr>PowerPoint Presentation</vt:lpstr>
      <vt:lpstr>PowerPoint Presentation</vt:lpstr>
    </vt:vector>
  </TitlesOfParts>
  <Company>HC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7: Energy</dc:title>
  <dc:creator>Neepa</dc:creator>
  <cp:lastModifiedBy>Neepa</cp:lastModifiedBy>
  <cp:revision>382</cp:revision>
  <dcterms:created xsi:type="dcterms:W3CDTF">2005-09-10T18:25:21Z</dcterms:created>
  <dcterms:modified xsi:type="dcterms:W3CDTF">2016-09-10T00:15:15Z</dcterms:modified>
</cp:coreProperties>
</file>